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66"/>
  </p:notesMasterIdLst>
  <p:handoutMasterIdLst>
    <p:handoutMasterId r:id="rId67"/>
  </p:handoutMasterIdLst>
  <p:sldIdLst>
    <p:sldId id="256" r:id="rId2"/>
    <p:sldId id="257" r:id="rId3"/>
    <p:sldId id="258" r:id="rId4"/>
    <p:sldId id="31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20" r:id="rId22"/>
    <p:sldId id="275" r:id="rId23"/>
    <p:sldId id="276" r:id="rId24"/>
    <p:sldId id="277" r:id="rId25"/>
    <p:sldId id="280" r:id="rId26"/>
    <p:sldId id="281" r:id="rId27"/>
    <p:sldId id="282" r:id="rId28"/>
    <p:sldId id="283" r:id="rId29"/>
    <p:sldId id="284" r:id="rId30"/>
    <p:sldId id="285" r:id="rId31"/>
    <p:sldId id="286" r:id="rId32"/>
    <p:sldId id="321"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18" r:id="rId54"/>
    <p:sldId id="307" r:id="rId55"/>
    <p:sldId id="308" r:id="rId56"/>
    <p:sldId id="309" r:id="rId57"/>
    <p:sldId id="311" r:id="rId58"/>
    <p:sldId id="312" r:id="rId59"/>
    <p:sldId id="322" r:id="rId60"/>
    <p:sldId id="313" r:id="rId61"/>
    <p:sldId id="314" r:id="rId62"/>
    <p:sldId id="315" r:id="rId63"/>
    <p:sldId id="316" r:id="rId64"/>
    <p:sldId id="317" r:id="rId65"/>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FFCC"/>
    <a:srgbClr val="DBFFB8"/>
    <a:srgbClr val="E6FFE6"/>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97" autoAdjust="0"/>
    <p:restoredTop sz="91071" autoAdjust="0"/>
  </p:normalViewPr>
  <p:slideViewPr>
    <p:cSldViewPr>
      <p:cViewPr varScale="1">
        <p:scale>
          <a:sx n="56" d="100"/>
          <a:sy n="56" d="100"/>
        </p:scale>
        <p:origin x="-90" y="-168"/>
      </p:cViewPr>
      <p:guideLst>
        <p:guide orient="horz" pos="2160"/>
        <p:guide pos="2880"/>
      </p:guideLst>
    </p:cSldViewPr>
  </p:slideViewPr>
  <p:outlineViewPr>
    <p:cViewPr>
      <p:scale>
        <a:sx n="33" d="100"/>
        <a:sy n="33" d="100"/>
      </p:scale>
      <p:origin x="0" y="3294"/>
    </p:cViewPr>
  </p:outlineViewPr>
  <p:notesTextViewPr>
    <p:cViewPr>
      <p:scale>
        <a:sx n="100" d="100"/>
        <a:sy n="100" d="100"/>
      </p:scale>
      <p:origin x="0" y="0"/>
    </p:cViewPr>
  </p:notesTextViewPr>
  <p:sorterViewPr>
    <p:cViewPr>
      <p:scale>
        <a:sx n="66" d="100"/>
        <a:sy n="66" d="100"/>
      </p:scale>
      <p:origin x="0" y="1794"/>
    </p:cViewPr>
  </p:sorterViewPr>
  <p:notesViewPr>
    <p:cSldViewPr>
      <p:cViewPr varScale="1">
        <p:scale>
          <a:sx n="98" d="100"/>
          <a:sy n="98" d="100"/>
        </p:scale>
        <p:origin x="-3504" y="-90"/>
      </p:cViewPr>
      <p:guideLst>
        <p:guide orient="horz" pos="288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Books\MISBook\Images\F09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Slides6e\C09%20Marketing%20Foreca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Stock Price</a:t>
            </a:r>
          </a:p>
        </c:rich>
      </c:tx>
      <c:layout/>
      <c:overlay val="0"/>
    </c:title>
    <c:autoTitleDeleted val="0"/>
    <c:plotArea>
      <c:layout/>
      <c:lineChart>
        <c:grouping val="standard"/>
        <c:varyColors val="0"/>
        <c:ser>
          <c:idx val="0"/>
          <c:order val="0"/>
          <c:tx>
            <c:strRef>
              <c:f>Sheet1!$D$1</c:f>
              <c:strCache>
                <c:ptCount val="1"/>
                <c:pt idx="0">
                  <c:v>Company A</c:v>
                </c:pt>
              </c:strCache>
            </c:strRef>
          </c:tx>
          <c:marker>
            <c:symbol val="none"/>
          </c:marker>
          <c:val>
            <c:numRef>
              <c:f>Sheet1!$D$3:$D$14</c:f>
              <c:numCache>
                <c:formatCode>General</c:formatCode>
                <c:ptCount val="12"/>
                <c:pt idx="0">
                  <c:v>102</c:v>
                </c:pt>
                <c:pt idx="1">
                  <c:v>104.04</c:v>
                </c:pt>
                <c:pt idx="2">
                  <c:v>106.12079999999995</c:v>
                </c:pt>
                <c:pt idx="3">
                  <c:v>108.24321600000015</c:v>
                </c:pt>
                <c:pt idx="4">
                  <c:v>110.40808032000001</c:v>
                </c:pt>
                <c:pt idx="5">
                  <c:v>112.61624192640001</c:v>
                </c:pt>
                <c:pt idx="6">
                  <c:v>114.868566764928</c:v>
                </c:pt>
                <c:pt idx="7">
                  <c:v>117.16593810022631</c:v>
                </c:pt>
                <c:pt idx="8">
                  <c:v>119.5092568622311</c:v>
                </c:pt>
                <c:pt idx="9">
                  <c:v>121.89944199947573</c:v>
                </c:pt>
                <c:pt idx="10">
                  <c:v>124.33743083946511</c:v>
                </c:pt>
                <c:pt idx="11">
                  <c:v>126.82417945625443</c:v>
                </c:pt>
              </c:numCache>
            </c:numRef>
          </c:val>
          <c:smooth val="0"/>
        </c:ser>
        <c:ser>
          <c:idx val="1"/>
          <c:order val="1"/>
          <c:tx>
            <c:strRef>
              <c:f>Sheet1!$E$1</c:f>
              <c:strCache>
                <c:ptCount val="1"/>
                <c:pt idx="0">
                  <c:v>Company B</c:v>
                </c:pt>
              </c:strCache>
            </c:strRef>
          </c:tx>
          <c:marker>
            <c:symbol val="none"/>
          </c:marker>
          <c:val>
            <c:numRef>
              <c:f>Sheet1!$E$3:$E$14</c:f>
              <c:numCache>
                <c:formatCode>General</c:formatCode>
                <c:ptCount val="12"/>
                <c:pt idx="0">
                  <c:v>100</c:v>
                </c:pt>
                <c:pt idx="1">
                  <c:v>100</c:v>
                </c:pt>
                <c:pt idx="2">
                  <c:v>100</c:v>
                </c:pt>
                <c:pt idx="3">
                  <c:v>100</c:v>
                </c:pt>
                <c:pt idx="4">
                  <c:v>100</c:v>
                </c:pt>
                <c:pt idx="5">
                  <c:v>103</c:v>
                </c:pt>
                <c:pt idx="6">
                  <c:v>106.09</c:v>
                </c:pt>
                <c:pt idx="7">
                  <c:v>109.27269999999999</c:v>
                </c:pt>
                <c:pt idx="8">
                  <c:v>112.55088099999998</c:v>
                </c:pt>
                <c:pt idx="9">
                  <c:v>115.92740743</c:v>
                </c:pt>
                <c:pt idx="10">
                  <c:v>119.40522965290018</c:v>
                </c:pt>
                <c:pt idx="11">
                  <c:v>122.98738654248677</c:v>
                </c:pt>
              </c:numCache>
            </c:numRef>
          </c:val>
          <c:smooth val="0"/>
        </c:ser>
        <c:dLbls>
          <c:showLegendKey val="0"/>
          <c:showVal val="0"/>
          <c:showCatName val="0"/>
          <c:showSerName val="0"/>
          <c:showPercent val="0"/>
          <c:showBubbleSize val="0"/>
        </c:dLbls>
        <c:marker val="1"/>
        <c:smooth val="0"/>
        <c:axId val="106368384"/>
        <c:axId val="106370560"/>
      </c:lineChart>
      <c:catAx>
        <c:axId val="106368384"/>
        <c:scaling>
          <c:orientation val="minMax"/>
        </c:scaling>
        <c:delete val="0"/>
        <c:axPos val="b"/>
        <c:title>
          <c:tx>
            <c:rich>
              <a:bodyPr/>
              <a:lstStyle/>
              <a:p>
                <a:pPr>
                  <a:defRPr/>
                </a:pPr>
                <a:r>
                  <a:rPr lang="en-US"/>
                  <a:t>Month</a:t>
                </a:r>
              </a:p>
            </c:rich>
          </c:tx>
          <c:layout/>
          <c:overlay val="0"/>
        </c:title>
        <c:majorTickMark val="out"/>
        <c:minorTickMark val="none"/>
        <c:tickLblPos val="nextTo"/>
        <c:crossAx val="106370560"/>
        <c:crosses val="autoZero"/>
        <c:auto val="1"/>
        <c:lblAlgn val="ctr"/>
        <c:lblOffset val="100"/>
        <c:noMultiLvlLbl val="0"/>
      </c:catAx>
      <c:valAx>
        <c:axId val="106370560"/>
        <c:scaling>
          <c:orientation val="minMax"/>
          <c:min val="90"/>
        </c:scaling>
        <c:delete val="0"/>
        <c:axPos val="l"/>
        <c:majorGridlines/>
        <c:numFmt formatCode="General" sourceLinked="1"/>
        <c:majorTickMark val="out"/>
        <c:minorTickMark val="none"/>
        <c:tickLblPos val="nextTo"/>
        <c:crossAx val="1063683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GDP and Sales</a:t>
            </a:r>
          </a:p>
        </c:rich>
      </c:tx>
      <c:layout/>
      <c:overlay val="0"/>
    </c:title>
    <c:autoTitleDeleted val="0"/>
    <c:plotArea>
      <c:layout>
        <c:manualLayout>
          <c:layoutTarget val="inner"/>
          <c:xMode val="edge"/>
          <c:yMode val="edge"/>
          <c:x val="0.15905796150481191"/>
          <c:y val="0.16089129483814524"/>
          <c:w val="0.7198420822397199"/>
          <c:h val="0.72312882764654418"/>
        </c:manualLayout>
      </c:layout>
      <c:lineChart>
        <c:grouping val="standard"/>
        <c:varyColors val="0"/>
        <c:ser>
          <c:idx val="1"/>
          <c:order val="0"/>
          <c:tx>
            <c:strRef>
              <c:f>Forecast!$C$4</c:f>
              <c:strCache>
                <c:ptCount val="1"/>
                <c:pt idx="0">
                  <c:v>GDP</c:v>
                </c:pt>
              </c:strCache>
            </c:strRef>
          </c:tx>
          <c:marker>
            <c:symbol val="none"/>
          </c:marker>
          <c:cat>
            <c:numRef>
              <c:f>Forecast!$B$5:$B$68</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Forecast!$C$5:$C$68</c:f>
              <c:numCache>
                <c:formatCode>General</c:formatCode>
                <c:ptCount val="64"/>
                <c:pt idx="0">
                  <c:v>1379.2</c:v>
                </c:pt>
                <c:pt idx="1">
                  <c:v>1441.1</c:v>
                </c:pt>
                <c:pt idx="2">
                  <c:v>1476.2</c:v>
                </c:pt>
                <c:pt idx="3">
                  <c:v>1506.5</c:v>
                </c:pt>
                <c:pt idx="4">
                  <c:v>1423</c:v>
                </c:pt>
                <c:pt idx="5">
                  <c:v>1481</c:v>
                </c:pt>
                <c:pt idx="6">
                  <c:v>1524.6</c:v>
                </c:pt>
                <c:pt idx="7">
                  <c:v>1567.4</c:v>
                </c:pt>
                <c:pt idx="8">
                  <c:v>1498</c:v>
                </c:pt>
                <c:pt idx="9">
                  <c:v>1562.5</c:v>
                </c:pt>
                <c:pt idx="10">
                  <c:v>1612</c:v>
                </c:pt>
                <c:pt idx="11">
                  <c:v>1665.3</c:v>
                </c:pt>
                <c:pt idx="12">
                  <c:v>1577.7</c:v>
                </c:pt>
                <c:pt idx="13">
                  <c:v>1641</c:v>
                </c:pt>
                <c:pt idx="14">
                  <c:v>1691.6</c:v>
                </c:pt>
                <c:pt idx="15">
                  <c:v>1747.1</c:v>
                </c:pt>
                <c:pt idx="16">
                  <c:v>1670.1</c:v>
                </c:pt>
                <c:pt idx="17">
                  <c:v>1742.8</c:v>
                </c:pt>
                <c:pt idx="18">
                  <c:v>1801.4</c:v>
                </c:pt>
                <c:pt idx="19">
                  <c:v>1858</c:v>
                </c:pt>
                <c:pt idx="20">
                  <c:v>1761.8</c:v>
                </c:pt>
                <c:pt idx="21">
                  <c:v>1825</c:v>
                </c:pt>
                <c:pt idx="22">
                  <c:v>1880.9</c:v>
                </c:pt>
                <c:pt idx="23">
                  <c:v>1929.9</c:v>
                </c:pt>
                <c:pt idx="24">
                  <c:v>1848.4</c:v>
                </c:pt>
                <c:pt idx="25">
                  <c:v>1927.3</c:v>
                </c:pt>
                <c:pt idx="26">
                  <c:v>1988.5</c:v>
                </c:pt>
                <c:pt idx="27">
                  <c:v>2052.6999999999998</c:v>
                </c:pt>
                <c:pt idx="28">
                  <c:v>1965.2</c:v>
                </c:pt>
                <c:pt idx="29">
                  <c:v>2048.4</c:v>
                </c:pt>
                <c:pt idx="30">
                  <c:v>2116</c:v>
                </c:pt>
                <c:pt idx="31">
                  <c:v>2174.6999999999998</c:v>
                </c:pt>
                <c:pt idx="32">
                  <c:v>2076</c:v>
                </c:pt>
                <c:pt idx="33">
                  <c:v>2156.6</c:v>
                </c:pt>
                <c:pt idx="34">
                  <c:v>2220.6</c:v>
                </c:pt>
                <c:pt idx="35">
                  <c:v>2293.8000000000002</c:v>
                </c:pt>
                <c:pt idx="36">
                  <c:v>2193.8000000000002</c:v>
                </c:pt>
                <c:pt idx="37">
                  <c:v>2285.1</c:v>
                </c:pt>
                <c:pt idx="38">
                  <c:v>2352.6</c:v>
                </c:pt>
                <c:pt idx="39">
                  <c:v>2436.9</c:v>
                </c:pt>
                <c:pt idx="40">
                  <c:v>2338.5</c:v>
                </c:pt>
                <c:pt idx="41">
                  <c:v>2449.1999999999998</c:v>
                </c:pt>
                <c:pt idx="42">
                  <c:v>2485.1999999999998</c:v>
                </c:pt>
                <c:pt idx="43">
                  <c:v>2544.1</c:v>
                </c:pt>
                <c:pt idx="44">
                  <c:v>2433</c:v>
                </c:pt>
                <c:pt idx="45">
                  <c:v>2526.1</c:v>
                </c:pt>
                <c:pt idx="46">
                  <c:v>2554.6999999999998</c:v>
                </c:pt>
                <c:pt idx="47">
                  <c:v>2614.1</c:v>
                </c:pt>
                <c:pt idx="48">
                  <c:v>2516</c:v>
                </c:pt>
                <c:pt idx="49">
                  <c:v>2592.1999999999998</c:v>
                </c:pt>
                <c:pt idx="50">
                  <c:v>2655.1</c:v>
                </c:pt>
                <c:pt idx="51">
                  <c:v>2706.4</c:v>
                </c:pt>
                <c:pt idx="52">
                  <c:v>2614.8000000000002</c:v>
                </c:pt>
                <c:pt idx="53">
                  <c:v>2699.7</c:v>
                </c:pt>
                <c:pt idx="54">
                  <c:v>2787.8</c:v>
                </c:pt>
                <c:pt idx="55">
                  <c:v>2858.5</c:v>
                </c:pt>
                <c:pt idx="56">
                  <c:v>2792.6</c:v>
                </c:pt>
                <c:pt idx="57">
                  <c:v>2882.2</c:v>
                </c:pt>
                <c:pt idx="58">
                  <c:v>2966.5</c:v>
                </c:pt>
                <c:pt idx="59">
                  <c:v>3044.6</c:v>
                </c:pt>
                <c:pt idx="60">
                  <c:v>2900</c:v>
                </c:pt>
                <c:pt idx="61">
                  <c:v>2950</c:v>
                </c:pt>
                <c:pt idx="62">
                  <c:v>3040</c:v>
                </c:pt>
                <c:pt idx="63">
                  <c:v>3100</c:v>
                </c:pt>
              </c:numCache>
            </c:numRef>
          </c:val>
          <c:smooth val="0"/>
        </c:ser>
        <c:dLbls>
          <c:showLegendKey val="0"/>
          <c:showVal val="0"/>
          <c:showCatName val="0"/>
          <c:showSerName val="0"/>
          <c:showPercent val="0"/>
          <c:showBubbleSize val="0"/>
        </c:dLbls>
        <c:marker val="1"/>
        <c:smooth val="0"/>
        <c:axId val="106429440"/>
        <c:axId val="106705664"/>
      </c:lineChart>
      <c:lineChart>
        <c:grouping val="standard"/>
        <c:varyColors val="0"/>
        <c:ser>
          <c:idx val="2"/>
          <c:order val="1"/>
          <c:tx>
            <c:strRef>
              <c:f>Forecast!$D$4</c:f>
              <c:strCache>
                <c:ptCount val="1"/>
                <c:pt idx="0">
                  <c:v>Sales</c:v>
                </c:pt>
              </c:strCache>
            </c:strRef>
          </c:tx>
          <c:marker>
            <c:symbol val="none"/>
          </c:marker>
          <c:cat>
            <c:numRef>
              <c:f>Forecast!$B$5:$B$68</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Forecast!$D$5:$D$68</c:f>
              <c:numCache>
                <c:formatCode>General</c:formatCode>
                <c:ptCount val="64"/>
                <c:pt idx="0">
                  <c:v>38.700000000000003</c:v>
                </c:pt>
                <c:pt idx="1">
                  <c:v>41.2</c:v>
                </c:pt>
                <c:pt idx="2">
                  <c:v>40.700000000000003</c:v>
                </c:pt>
                <c:pt idx="3">
                  <c:v>50.8</c:v>
                </c:pt>
                <c:pt idx="4">
                  <c:v>37.5</c:v>
                </c:pt>
                <c:pt idx="5">
                  <c:v>41.3</c:v>
                </c:pt>
                <c:pt idx="6">
                  <c:v>41.5</c:v>
                </c:pt>
                <c:pt idx="7">
                  <c:v>51.1</c:v>
                </c:pt>
                <c:pt idx="8">
                  <c:v>39</c:v>
                </c:pt>
                <c:pt idx="9">
                  <c:v>42.1</c:v>
                </c:pt>
                <c:pt idx="10">
                  <c:v>43.1</c:v>
                </c:pt>
                <c:pt idx="11">
                  <c:v>54.5</c:v>
                </c:pt>
                <c:pt idx="12">
                  <c:v>40.700000000000003</c:v>
                </c:pt>
                <c:pt idx="13">
                  <c:v>45.3</c:v>
                </c:pt>
                <c:pt idx="14">
                  <c:v>46.8</c:v>
                </c:pt>
                <c:pt idx="15">
                  <c:v>59.6</c:v>
                </c:pt>
                <c:pt idx="16">
                  <c:v>44.3</c:v>
                </c:pt>
                <c:pt idx="17">
                  <c:v>49.5</c:v>
                </c:pt>
                <c:pt idx="18">
                  <c:v>51.5</c:v>
                </c:pt>
                <c:pt idx="19">
                  <c:v>65.900000000000006</c:v>
                </c:pt>
                <c:pt idx="20">
                  <c:v>48.4</c:v>
                </c:pt>
                <c:pt idx="21">
                  <c:v>52.9</c:v>
                </c:pt>
                <c:pt idx="22">
                  <c:v>54.9</c:v>
                </c:pt>
                <c:pt idx="23">
                  <c:v>68.900000000000006</c:v>
                </c:pt>
                <c:pt idx="24">
                  <c:v>51.5</c:v>
                </c:pt>
                <c:pt idx="25">
                  <c:v>56.6</c:v>
                </c:pt>
                <c:pt idx="26">
                  <c:v>57.3</c:v>
                </c:pt>
                <c:pt idx="27">
                  <c:v>71.5</c:v>
                </c:pt>
                <c:pt idx="28">
                  <c:v>54.2</c:v>
                </c:pt>
                <c:pt idx="29">
                  <c:v>58.7</c:v>
                </c:pt>
                <c:pt idx="30">
                  <c:v>60.7</c:v>
                </c:pt>
                <c:pt idx="31">
                  <c:v>75.3</c:v>
                </c:pt>
                <c:pt idx="32">
                  <c:v>58.4</c:v>
                </c:pt>
                <c:pt idx="33">
                  <c:v>62.9</c:v>
                </c:pt>
                <c:pt idx="34">
                  <c:v>64.599999999999994</c:v>
                </c:pt>
                <c:pt idx="35">
                  <c:v>80.099999999999994</c:v>
                </c:pt>
                <c:pt idx="36">
                  <c:v>62.1</c:v>
                </c:pt>
                <c:pt idx="37">
                  <c:v>67.099999999999994</c:v>
                </c:pt>
                <c:pt idx="38">
                  <c:v>70</c:v>
                </c:pt>
                <c:pt idx="39">
                  <c:v>89.3</c:v>
                </c:pt>
                <c:pt idx="40">
                  <c:v>73.2</c:v>
                </c:pt>
                <c:pt idx="41">
                  <c:v>75.400000000000006</c:v>
                </c:pt>
                <c:pt idx="42">
                  <c:v>78.099999999999994</c:v>
                </c:pt>
                <c:pt idx="43">
                  <c:v>88.5</c:v>
                </c:pt>
                <c:pt idx="44">
                  <c:v>70.599999999999994</c:v>
                </c:pt>
                <c:pt idx="45">
                  <c:v>72.400000000000006</c:v>
                </c:pt>
                <c:pt idx="46">
                  <c:v>81.3</c:v>
                </c:pt>
                <c:pt idx="47">
                  <c:v>90.1</c:v>
                </c:pt>
                <c:pt idx="48">
                  <c:v>69.7</c:v>
                </c:pt>
                <c:pt idx="49">
                  <c:v>72.8</c:v>
                </c:pt>
                <c:pt idx="50">
                  <c:v>80.5</c:v>
                </c:pt>
                <c:pt idx="51">
                  <c:v>85.6</c:v>
                </c:pt>
                <c:pt idx="52">
                  <c:v>78.400000000000006</c:v>
                </c:pt>
                <c:pt idx="53">
                  <c:v>80.5</c:v>
                </c:pt>
                <c:pt idx="54">
                  <c:v>80.7</c:v>
                </c:pt>
                <c:pt idx="55">
                  <c:v>92.5</c:v>
                </c:pt>
                <c:pt idx="56">
                  <c:v>80.099999999999994</c:v>
                </c:pt>
                <c:pt idx="57">
                  <c:v>83.4</c:v>
                </c:pt>
                <c:pt idx="58">
                  <c:v>91</c:v>
                </c:pt>
                <c:pt idx="59">
                  <c:v>97.9</c:v>
                </c:pt>
              </c:numCache>
            </c:numRef>
          </c:val>
          <c:smooth val="0"/>
        </c:ser>
        <c:ser>
          <c:idx val="3"/>
          <c:order val="2"/>
          <c:tx>
            <c:strRef>
              <c:f>Forecast!$E$4</c:f>
              <c:strCache>
                <c:ptCount val="1"/>
                <c:pt idx="0">
                  <c:v>Forecast</c:v>
                </c:pt>
              </c:strCache>
            </c:strRef>
          </c:tx>
          <c:marker>
            <c:symbol val="none"/>
          </c:marker>
          <c:cat>
            <c:numRef>
              <c:f>Forecast!$B$5:$B$68</c:f>
              <c:numCache>
                <c:formatCode>General</c:formatCode>
                <c:ptCount val="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numCache>
            </c:numRef>
          </c:cat>
          <c:val>
            <c:numRef>
              <c:f>Forecast!$E$5:$E$68</c:f>
              <c:numCache>
                <c:formatCode>General</c:formatCode>
                <c:ptCount val="64"/>
                <c:pt idx="0">
                  <c:v>42.220610868073365</c:v>
                </c:pt>
                <c:pt idx="1">
                  <c:v>45.96375112404472</c:v>
                </c:pt>
                <c:pt idx="2">
                  <c:v>47.531491877212588</c:v>
                </c:pt>
                <c:pt idx="3">
                  <c:v>48.709608838833546</c:v>
                </c:pt>
                <c:pt idx="4">
                  <c:v>40.650395075863443</c:v>
                </c:pt>
                <c:pt idx="5">
                  <c:v>44.076966001202962</c:v>
                </c:pt>
                <c:pt idx="6">
                  <c:v>46.334665551901779</c:v>
                </c:pt>
                <c:pt idx="7">
                  <c:v>48.527427804009463</c:v>
                </c:pt>
                <c:pt idx="8">
                  <c:v>41.61273392870838</c:v>
                </c:pt>
                <c:pt idx="9">
                  <c:v>45.566920405100987</c:v>
                </c:pt>
                <c:pt idx="10">
                  <c:v>48.303532532909543</c:v>
                </c:pt>
                <c:pt idx="11">
                  <c:v>51.34859682902605</c:v>
                </c:pt>
                <c:pt idx="12">
                  <c:v>42.9565794107763</c:v>
                </c:pt>
                <c:pt idx="13">
                  <c:v>46.813359939282194</c:v>
                </c:pt>
                <c:pt idx="14">
                  <c:v>49.639260852653564</c:v>
                </c:pt>
                <c:pt idx="15">
                  <c:v>52.862902719895729</c:v>
                </c:pt>
                <c:pt idx="16">
                  <c:v>45.331304507978729</c:v>
                </c:pt>
                <c:pt idx="17">
                  <c:v>49.951098294930617</c:v>
                </c:pt>
                <c:pt idx="18">
                  <c:v>53.426372194213513</c:v>
                </c:pt>
                <c:pt idx="19">
                  <c:v>56.739302847018521</c:v>
                </c:pt>
                <c:pt idx="20">
                  <c:v>47.649209468913909</c:v>
                </c:pt>
                <c:pt idx="21">
                  <c:v>51.497872835095919</c:v>
                </c:pt>
                <c:pt idx="22">
                  <c:v>54.75398335163365</c:v>
                </c:pt>
                <c:pt idx="23">
                  <c:v>57.450009667822741</c:v>
                </c:pt>
                <c:pt idx="24">
                  <c:v>49.553139151330527</c:v>
                </c:pt>
                <c:pt idx="25">
                  <c:v>54.676197002363807</c:v>
                </c:pt>
                <c:pt idx="26">
                  <c:v>58.362517122067942</c:v>
                </c:pt>
                <c:pt idx="27">
                  <c:v>62.292352111488839</c:v>
                </c:pt>
                <c:pt idx="28">
                  <c:v>53.908451855563015</c:v>
                </c:pt>
                <c:pt idx="29">
                  <c:v>59.380547686523755</c:v>
                </c:pt>
                <c:pt idx="30">
                  <c:v>63.586366194957066</c:v>
                </c:pt>
                <c:pt idx="31">
                  <c:v>67.069757256563804</c:v>
                </c:pt>
                <c:pt idx="32">
                  <c:v>57.776734820361895</c:v>
                </c:pt>
                <c:pt idx="33">
                  <c:v>63.037784430901382</c:v>
                </c:pt>
                <c:pt idx="34">
                  <c:v>66.95138509567451</c:v>
                </c:pt>
                <c:pt idx="35">
                  <c:v>71.611764694245892</c:v>
                </c:pt>
                <c:pt idx="36">
                  <c:v>62.213219147833343</c:v>
                </c:pt>
                <c:pt idx="37">
                  <c:v>68.342805127029436</c:v>
                </c:pt>
                <c:pt idx="38">
                  <c:v>72.540506473138862</c:v>
                </c:pt>
                <c:pt idx="39">
                  <c:v>78.101891089662445</c:v>
                </c:pt>
                <c:pt idx="40">
                  <c:v>68.833220140432189</c:v>
                </c:pt>
                <c:pt idx="41">
                  <c:v>76.537535610463664</c:v>
                </c:pt>
                <c:pt idx="42">
                  <c:v>78.178330824546578</c:v>
                </c:pt>
                <c:pt idx="43">
                  <c:v>81.677956210801113</c:v>
                </c:pt>
                <c:pt idx="44">
                  <c:v>71.378405646436391</c:v>
                </c:pt>
                <c:pt idx="45">
                  <c:v>77.654100547462576</c:v>
                </c:pt>
                <c:pt idx="46">
                  <c:v>78.694225749577356</c:v>
                </c:pt>
                <c:pt idx="47">
                  <c:v>82.234436947451371</c:v>
                </c:pt>
                <c:pt idx="48">
                  <c:v>72.990117485192769</c:v>
                </c:pt>
                <c:pt idx="49">
                  <c:v>77.894011953480941</c:v>
                </c:pt>
                <c:pt idx="50">
                  <c:v>81.718323832691283</c:v>
                </c:pt>
                <c:pt idx="51">
                  <c:v>84.601044882329916</c:v>
                </c:pt>
                <c:pt idx="52">
                  <c:v>75.884340971124431</c:v>
                </c:pt>
                <c:pt idx="53">
                  <c:v>81.494428561591349</c:v>
                </c:pt>
                <c:pt idx="54">
                  <c:v>87.364265346422911</c:v>
                </c:pt>
                <c:pt idx="55">
                  <c:v>91.821715886896897</c:v>
                </c:pt>
                <c:pt idx="56">
                  <c:v>85.191122692932083</c:v>
                </c:pt>
                <c:pt idx="57">
                  <c:v>91.182716912621999</c:v>
                </c:pt>
                <c:pt idx="58">
                  <c:v>96.74410152914561</c:v>
                </c:pt>
                <c:pt idx="59">
                  <c:v>101.80222208158773</c:v>
                </c:pt>
                <c:pt idx="60">
                  <c:v>88.783422138718578</c:v>
                </c:pt>
                <c:pt idx="61">
                  <c:v>91.560620078146599</c:v>
                </c:pt>
                <c:pt idx="62">
                  <c:v>97.584682947132137</c:v>
                </c:pt>
                <c:pt idx="63">
                  <c:v>101.17359711894949</c:v>
                </c:pt>
              </c:numCache>
            </c:numRef>
          </c:val>
          <c:smooth val="0"/>
        </c:ser>
        <c:dLbls>
          <c:showLegendKey val="0"/>
          <c:showVal val="0"/>
          <c:showCatName val="0"/>
          <c:showSerName val="0"/>
          <c:showPercent val="0"/>
          <c:showBubbleSize val="0"/>
        </c:dLbls>
        <c:marker val="1"/>
        <c:smooth val="0"/>
        <c:axId val="106709376"/>
        <c:axId val="106707584"/>
      </c:lineChart>
      <c:catAx>
        <c:axId val="106429440"/>
        <c:scaling>
          <c:orientation val="minMax"/>
        </c:scaling>
        <c:delete val="0"/>
        <c:axPos val="b"/>
        <c:numFmt formatCode="General" sourceLinked="1"/>
        <c:majorTickMark val="out"/>
        <c:minorTickMark val="none"/>
        <c:tickLblPos val="nextTo"/>
        <c:crossAx val="106705664"/>
        <c:crosses val="autoZero"/>
        <c:auto val="1"/>
        <c:lblAlgn val="ctr"/>
        <c:lblOffset val="100"/>
        <c:noMultiLvlLbl val="0"/>
      </c:catAx>
      <c:valAx>
        <c:axId val="106705664"/>
        <c:scaling>
          <c:orientation val="minMax"/>
        </c:scaling>
        <c:delete val="0"/>
        <c:axPos val="l"/>
        <c:majorGridlines/>
        <c:title>
          <c:tx>
            <c:rich>
              <a:bodyPr rot="-5400000" vert="horz"/>
              <a:lstStyle/>
              <a:p>
                <a:pPr>
                  <a:defRPr/>
                </a:pPr>
                <a:r>
                  <a:rPr lang="en-US"/>
                  <a:t>GD{</a:t>
                </a:r>
                <a:r>
                  <a:rPr lang="en-US" baseline="0"/>
                  <a:t> Billion $</a:t>
                </a:r>
                <a:endParaRPr lang="en-US"/>
              </a:p>
            </c:rich>
          </c:tx>
          <c:layout/>
          <c:overlay val="0"/>
        </c:title>
        <c:numFmt formatCode="General" sourceLinked="1"/>
        <c:majorTickMark val="out"/>
        <c:minorTickMark val="none"/>
        <c:tickLblPos val="nextTo"/>
        <c:crossAx val="106429440"/>
        <c:crosses val="autoZero"/>
        <c:crossBetween val="between"/>
      </c:valAx>
      <c:valAx>
        <c:axId val="106707584"/>
        <c:scaling>
          <c:orientation val="minMax"/>
          <c:max val="175"/>
        </c:scaling>
        <c:delete val="0"/>
        <c:axPos val="r"/>
        <c:numFmt formatCode="General" sourceLinked="1"/>
        <c:majorTickMark val="out"/>
        <c:minorTickMark val="none"/>
        <c:tickLblPos val="nextTo"/>
        <c:crossAx val="106709376"/>
        <c:crosses val="max"/>
        <c:crossBetween val="between"/>
      </c:valAx>
      <c:catAx>
        <c:axId val="106709376"/>
        <c:scaling>
          <c:orientation val="minMax"/>
        </c:scaling>
        <c:delete val="1"/>
        <c:axPos val="b"/>
        <c:numFmt formatCode="General" sourceLinked="1"/>
        <c:majorTickMark val="out"/>
        <c:minorTickMark val="none"/>
        <c:tickLblPos val="nextTo"/>
        <c:crossAx val="106707584"/>
        <c:crosses val="autoZero"/>
        <c:auto val="1"/>
        <c:lblAlgn val="ctr"/>
        <c:lblOffset val="100"/>
        <c:noMultiLvlLbl val="0"/>
      </c:catAx>
    </c:plotArea>
    <c:legend>
      <c:legendPos val="r"/>
      <c:layout>
        <c:manualLayout>
          <c:xMode val="edge"/>
          <c:yMode val="edge"/>
          <c:x val="0.19552734033245842"/>
          <c:y val="0.18842884222805484"/>
          <c:w val="0.16284853807262753"/>
          <c:h val="0.19575546215813208"/>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Annual Revenue</a:t>
            </a:r>
          </a:p>
        </c:rich>
      </c:tx>
      <c:overlay val="0"/>
    </c:title>
    <c:autoTitleDeleted val="0"/>
    <c:plotArea>
      <c:layout/>
      <c:lineChart>
        <c:grouping val="standard"/>
        <c:varyColors val="0"/>
        <c:ser>
          <c:idx val="0"/>
          <c:order val="0"/>
          <c:tx>
            <c:strRef>
              <c:f>'C09Financial'!$B$3</c:f>
              <c:strCache>
                <c:ptCount val="1"/>
                <c:pt idx="0">
                  <c:v>Citigroup</c:v>
                </c:pt>
              </c:strCache>
            </c:strRef>
          </c:tx>
          <c:marker>
            <c:symbol val="none"/>
          </c:marker>
          <c:cat>
            <c:strRef>
              <c:f>'C09Financial'!$A$4:$A$20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'C09Financial'!$B$4:$B$20</c:f>
              <c:numCache>
                <c:formatCode>General</c:formatCode>
                <c:ptCount val="17"/>
                <c:pt idx="0">
                  <c:v>16.748000000000001</c:v>
                </c:pt>
                <c:pt idx="1">
                  <c:v>18.678000000000001</c:v>
                </c:pt>
                <c:pt idx="2">
                  <c:v>20.196000000000002</c:v>
                </c:pt>
                <c:pt idx="3">
                  <c:v>53.231000000000002</c:v>
                </c:pt>
                <c:pt idx="4">
                  <c:v>55.232999999999997</c:v>
                </c:pt>
                <c:pt idx="5">
                  <c:v>65.721999999999994</c:v>
                </c:pt>
                <c:pt idx="6">
                  <c:v>58.238999999999997</c:v>
                </c:pt>
                <c:pt idx="7">
                  <c:v>61.621000000000002</c:v>
                </c:pt>
                <c:pt idx="8">
                  <c:v>66.245999999999995</c:v>
                </c:pt>
                <c:pt idx="9">
                  <c:v>71.593999999999994</c:v>
                </c:pt>
                <c:pt idx="10">
                  <c:v>79.635000000000005</c:v>
                </c:pt>
                <c:pt idx="11">
                  <c:v>83.641999999999996</c:v>
                </c:pt>
                <c:pt idx="12">
                  <c:v>93.611000000000004</c:v>
                </c:pt>
                <c:pt idx="13">
                  <c:v>121.34699999999999</c:v>
                </c:pt>
                <c:pt idx="14">
                  <c:v>106.499</c:v>
                </c:pt>
                <c:pt idx="15">
                  <c:v>76.635000000000005</c:v>
                </c:pt>
                <c:pt idx="16">
                  <c:v>79.516000000000005</c:v>
                </c:pt>
              </c:numCache>
            </c:numRef>
          </c:val>
          <c:smooth val="0"/>
        </c:ser>
        <c:ser>
          <c:idx val="1"/>
          <c:order val="1"/>
          <c:tx>
            <c:strRef>
              <c:f>'C09Financial'!$C$3</c:f>
              <c:strCache>
                <c:ptCount val="1"/>
                <c:pt idx="0">
                  <c:v>Bank America</c:v>
                </c:pt>
              </c:strCache>
            </c:strRef>
          </c:tx>
          <c:marker>
            <c:symbol val="none"/>
          </c:marker>
          <c:cat>
            <c:strRef>
              <c:f>'C09Financial'!$A$4:$A$20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'C09Financial'!$C$4:$C$20</c:f>
              <c:numCache>
                <c:formatCode>General</c:formatCode>
                <c:ptCount val="17"/>
                <c:pt idx="0">
                  <c:v>10.529</c:v>
                </c:pt>
                <c:pt idx="1">
                  <c:v>32.158000000000001</c:v>
                </c:pt>
                <c:pt idx="2">
                  <c:v>33.636000000000003</c:v>
                </c:pt>
                <c:pt idx="3">
                  <c:v>37.332999999999998</c:v>
                </c:pt>
                <c:pt idx="4">
                  <c:v>38.588000000000001</c:v>
                </c:pt>
                <c:pt idx="5">
                  <c:v>32.305999999999997</c:v>
                </c:pt>
                <c:pt idx="6">
                  <c:v>32.930999999999997</c:v>
                </c:pt>
                <c:pt idx="7">
                  <c:v>34.637999999999998</c:v>
                </c:pt>
                <c:pt idx="8">
                  <c:v>34.494</c:v>
                </c:pt>
                <c:pt idx="9">
                  <c:v>38.774999999999999</c:v>
                </c:pt>
                <c:pt idx="10">
                  <c:v>50.689</c:v>
                </c:pt>
                <c:pt idx="11">
                  <c:v>57.174999999999997</c:v>
                </c:pt>
                <c:pt idx="12">
                  <c:v>72.58</c:v>
                </c:pt>
                <c:pt idx="13">
                  <c:v>66.319000000000003</c:v>
                </c:pt>
                <c:pt idx="14">
                  <c:v>124.13200000000001</c:v>
                </c:pt>
                <c:pt idx="15">
                  <c:v>150.44999999999999</c:v>
                </c:pt>
                <c:pt idx="16">
                  <c:v>134.19399999999999</c:v>
                </c:pt>
              </c:numCache>
            </c:numRef>
          </c:val>
          <c:smooth val="0"/>
        </c:ser>
        <c:ser>
          <c:idx val="2"/>
          <c:order val="2"/>
          <c:tx>
            <c:strRef>
              <c:f>'C09Financial'!$D$3</c:f>
              <c:strCache>
                <c:ptCount val="1"/>
                <c:pt idx="0">
                  <c:v>Capital One</c:v>
                </c:pt>
              </c:strCache>
            </c:strRef>
          </c:tx>
          <c:marker>
            <c:symbol val="none"/>
          </c:marker>
          <c:cat>
            <c:strRef>
              <c:f>'C09Financial'!$A$4:$A$20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'C09Financial'!$D$4:$D$20</c:f>
              <c:numCache>
                <c:formatCode>General</c:formatCode>
                <c:ptCount val="17"/>
                <c:pt idx="0">
                  <c:v>0.16497700000000001</c:v>
                </c:pt>
                <c:pt idx="1">
                  <c:v>0.208013</c:v>
                </c:pt>
                <c:pt idx="2">
                  <c:v>0.36548399999999998</c:v>
                </c:pt>
                <c:pt idx="3">
                  <c:v>0.38313799999999998</c:v>
                </c:pt>
                <c:pt idx="4">
                  <c:v>0.70199299999999998</c:v>
                </c:pt>
                <c:pt idx="5">
                  <c:v>1.0821190000000001</c:v>
                </c:pt>
                <c:pt idx="6">
                  <c:v>1.652882</c:v>
                </c:pt>
                <c:pt idx="7">
                  <c:v>1.7501420000000001</c:v>
                </c:pt>
                <c:pt idx="8">
                  <c:v>2.7191000000000001</c:v>
                </c:pt>
                <c:pt idx="9">
                  <c:v>2.7850999999999999</c:v>
                </c:pt>
                <c:pt idx="10">
                  <c:v>3.0030000000000001</c:v>
                </c:pt>
                <c:pt idx="11">
                  <c:v>10.038347</c:v>
                </c:pt>
                <c:pt idx="12">
                  <c:v>12.09247</c:v>
                </c:pt>
                <c:pt idx="13">
                  <c:v>14.584068</c:v>
                </c:pt>
                <c:pt idx="14">
                  <c:v>17.855969999999999</c:v>
                </c:pt>
                <c:pt idx="15">
                  <c:v>15.95</c:v>
                </c:pt>
                <c:pt idx="16">
                  <c:v>19.067</c:v>
                </c:pt>
              </c:numCache>
            </c:numRef>
          </c:val>
          <c:smooth val="0"/>
        </c:ser>
        <c:dLbls>
          <c:showLegendKey val="0"/>
          <c:showVal val="0"/>
          <c:showCatName val="0"/>
          <c:showSerName val="0"/>
          <c:showPercent val="0"/>
          <c:showBubbleSize val="0"/>
        </c:dLbls>
        <c:marker val="1"/>
        <c:smooth val="0"/>
        <c:axId val="106770816"/>
        <c:axId val="106772352"/>
      </c:lineChart>
      <c:catAx>
        <c:axId val="106770816"/>
        <c:scaling>
          <c:orientation val="minMax"/>
        </c:scaling>
        <c:delete val="0"/>
        <c:axPos val="b"/>
        <c:majorTickMark val="out"/>
        <c:minorTickMark val="none"/>
        <c:tickLblPos val="nextTo"/>
        <c:txPr>
          <a:bodyPr/>
          <a:lstStyle/>
          <a:p>
            <a:pPr>
              <a:defRPr sz="800"/>
            </a:pPr>
            <a:endParaRPr lang="en-US"/>
          </a:p>
        </c:txPr>
        <c:crossAx val="106772352"/>
        <c:crosses val="autoZero"/>
        <c:auto val="1"/>
        <c:lblAlgn val="ctr"/>
        <c:lblOffset val="100"/>
        <c:noMultiLvlLbl val="0"/>
      </c:catAx>
      <c:valAx>
        <c:axId val="106772352"/>
        <c:scaling>
          <c:orientation val="minMax"/>
        </c:scaling>
        <c:delete val="0"/>
        <c:axPos val="l"/>
        <c:majorGridlines/>
        <c:title>
          <c:tx>
            <c:rich>
              <a:bodyPr rot="-5400000" vert="horz"/>
              <a:lstStyle/>
              <a:p>
                <a:pPr>
                  <a:defRPr/>
                </a:pPr>
                <a:r>
                  <a:rPr lang="en-US"/>
                  <a:t>Billion $</a:t>
                </a:r>
              </a:p>
            </c:rich>
          </c:tx>
          <c:overlay val="0"/>
        </c:title>
        <c:numFmt formatCode="General" sourceLinked="1"/>
        <c:majorTickMark val="out"/>
        <c:minorTickMark val="none"/>
        <c:tickLblPos val="nextTo"/>
        <c:crossAx val="10677081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Net Income / Revenue</a:t>
            </a:r>
          </a:p>
        </c:rich>
      </c:tx>
      <c:overlay val="0"/>
    </c:title>
    <c:autoTitleDeleted val="0"/>
    <c:plotArea>
      <c:layout/>
      <c:lineChart>
        <c:grouping val="standard"/>
        <c:varyColors val="0"/>
        <c:ser>
          <c:idx val="0"/>
          <c:order val="0"/>
          <c:tx>
            <c:strRef>
              <c:f>'C09Financial'!$P$3</c:f>
              <c:strCache>
                <c:ptCount val="1"/>
                <c:pt idx="0">
                  <c:v>Citigroup</c:v>
                </c:pt>
              </c:strCache>
            </c:strRef>
          </c:tx>
          <c:marker>
            <c:symbol val="none"/>
          </c:marker>
          <c:cat>
            <c:strRef>
              <c:f>'C09Financial'!$O$4:$O$20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'C09Financial'!$P$4:$P$20</c:f>
              <c:numCache>
                <c:formatCode>General</c:formatCode>
                <c:ptCount val="17"/>
                <c:pt idx="0">
                  <c:v>0.20097922139957008</c:v>
                </c:pt>
                <c:pt idx="1">
                  <c:v>0.18545882856836921</c:v>
                </c:pt>
                <c:pt idx="2">
                  <c:v>0.18756189344424637</c:v>
                </c:pt>
                <c:pt idx="3">
                  <c:v>0.14412654280400516</c:v>
                </c:pt>
                <c:pt idx="4">
                  <c:v>0.12583057230279002</c:v>
                </c:pt>
                <c:pt idx="5">
                  <c:v>0.17106904841605552</c:v>
                </c:pt>
                <c:pt idx="6">
                  <c:v>0.23212967255619088</c:v>
                </c:pt>
                <c:pt idx="7">
                  <c:v>0.2292400318073384</c:v>
                </c:pt>
                <c:pt idx="8">
                  <c:v>0.23059505479576126</c:v>
                </c:pt>
                <c:pt idx="9">
                  <c:v>0.24936447188311875</c:v>
                </c:pt>
                <c:pt idx="10">
                  <c:v>0.21405161047278204</c:v>
                </c:pt>
                <c:pt idx="11">
                  <c:v>0.29397910140838335</c:v>
                </c:pt>
                <c:pt idx="12">
                  <c:v>0.22155515911591583</c:v>
                </c:pt>
                <c:pt idx="13">
                  <c:v>2.6304729412346413E-2</c:v>
                </c:pt>
                <c:pt idx="14">
                  <c:v>-0.30074460793059093</c:v>
                </c:pt>
                <c:pt idx="15">
                  <c:v>-1.3910093299406276E-2</c:v>
                </c:pt>
                <c:pt idx="16">
                  <c:v>0.13772071029729865</c:v>
                </c:pt>
              </c:numCache>
            </c:numRef>
          </c:val>
          <c:smooth val="0"/>
        </c:ser>
        <c:ser>
          <c:idx val="1"/>
          <c:order val="1"/>
          <c:tx>
            <c:strRef>
              <c:f>'C09Financial'!$Q$3</c:f>
              <c:strCache>
                <c:ptCount val="1"/>
                <c:pt idx="0">
                  <c:v>Bank America</c:v>
                </c:pt>
              </c:strCache>
            </c:strRef>
          </c:tx>
          <c:marker>
            <c:symbol val="none"/>
          </c:marker>
          <c:cat>
            <c:strRef>
              <c:f>'C09Financial'!$O$4:$O$20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'C09Financial'!$Q$4:$Q$20</c:f>
              <c:numCache>
                <c:formatCode>General</c:formatCode>
                <c:ptCount val="17"/>
                <c:pt idx="0">
                  <c:v>0.16050907018710228</c:v>
                </c:pt>
                <c:pt idx="1">
                  <c:v>0.10044156974936252</c:v>
                </c:pt>
                <c:pt idx="2">
                  <c:v>0.10854441669639671</c:v>
                </c:pt>
                <c:pt idx="3">
                  <c:v>0.11046527201135724</c:v>
                </c:pt>
                <c:pt idx="4">
                  <c:v>0.16818700114025087</c:v>
                </c:pt>
                <c:pt idx="5">
                  <c:v>0.13412369219340062</c:v>
                </c:pt>
                <c:pt idx="6">
                  <c:v>0.12969542376484164</c:v>
                </c:pt>
                <c:pt idx="7">
                  <c:v>9.599284023326983E-2</c:v>
                </c:pt>
                <c:pt idx="8">
                  <c:v>0.10848263466110049</c:v>
                </c:pt>
                <c:pt idx="9">
                  <c:v>0.27754996776273372</c:v>
                </c:pt>
                <c:pt idx="10">
                  <c:v>0.27514845429974943</c:v>
                </c:pt>
                <c:pt idx="11">
                  <c:v>0.28797551377350239</c:v>
                </c:pt>
                <c:pt idx="12">
                  <c:v>0.29116836594103057</c:v>
                </c:pt>
                <c:pt idx="13">
                  <c:v>0.22590811079781056</c:v>
                </c:pt>
                <c:pt idx="14">
                  <c:v>3.2288209325556663E-2</c:v>
                </c:pt>
                <c:pt idx="15">
                  <c:v>4.1714855433698905E-2</c:v>
                </c:pt>
                <c:pt idx="16">
                  <c:v>-1.6677347720464402E-2</c:v>
                </c:pt>
              </c:numCache>
            </c:numRef>
          </c:val>
          <c:smooth val="0"/>
        </c:ser>
        <c:ser>
          <c:idx val="2"/>
          <c:order val="2"/>
          <c:tx>
            <c:strRef>
              <c:f>'C09Financial'!$R$3</c:f>
              <c:strCache>
                <c:ptCount val="1"/>
                <c:pt idx="0">
                  <c:v>Capital One</c:v>
                </c:pt>
              </c:strCache>
            </c:strRef>
          </c:tx>
          <c:marker>
            <c:symbol val="none"/>
          </c:marker>
          <c:cat>
            <c:strRef>
              <c:f>'C09Financial'!$O$4:$O$20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'C09Financial'!$R$4:$R$20</c:f>
              <c:numCache>
                <c:formatCode>General</c:formatCode>
                <c:ptCount val="17"/>
                <c:pt idx="0">
                  <c:v>0.57743200567351805</c:v>
                </c:pt>
                <c:pt idx="1">
                  <c:v>0.60818794979159962</c:v>
                </c:pt>
                <c:pt idx="2">
                  <c:v>0.42482571056462115</c:v>
                </c:pt>
                <c:pt idx="3">
                  <c:v>0.49428926392057171</c:v>
                </c:pt>
                <c:pt idx="4">
                  <c:v>0.39207086110545264</c:v>
                </c:pt>
                <c:pt idx="5">
                  <c:v>0.33553703428181186</c:v>
                </c:pt>
                <c:pt idx="6">
                  <c:v>0.28413038559316395</c:v>
                </c:pt>
                <c:pt idx="7">
                  <c:v>0.36680737905838495</c:v>
                </c:pt>
                <c:pt idx="8">
                  <c:v>0.3308609466367548</c:v>
                </c:pt>
                <c:pt idx="9">
                  <c:v>0.40781300491903344</c:v>
                </c:pt>
                <c:pt idx="10">
                  <c:v>0.51398601398601396</c:v>
                </c:pt>
                <c:pt idx="11">
                  <c:v>0.18022359657421685</c:v>
                </c:pt>
                <c:pt idx="12">
                  <c:v>0.20065189328565627</c:v>
                </c:pt>
                <c:pt idx="13">
                  <c:v>0.17770892181797285</c:v>
                </c:pt>
                <c:pt idx="14">
                  <c:v>-4.4086655611540564E-3</c:v>
                </c:pt>
                <c:pt idx="15">
                  <c:v>2.0062695924764892E-2</c:v>
                </c:pt>
                <c:pt idx="16">
                  <c:v>0.14386112130906803</c:v>
                </c:pt>
              </c:numCache>
            </c:numRef>
          </c:val>
          <c:smooth val="0"/>
        </c:ser>
        <c:dLbls>
          <c:showLegendKey val="0"/>
          <c:showVal val="0"/>
          <c:showCatName val="0"/>
          <c:showSerName val="0"/>
          <c:showPercent val="0"/>
          <c:showBubbleSize val="0"/>
        </c:dLbls>
        <c:marker val="1"/>
        <c:smooth val="0"/>
        <c:axId val="106819584"/>
        <c:axId val="106821120"/>
      </c:lineChart>
      <c:catAx>
        <c:axId val="106819584"/>
        <c:scaling>
          <c:orientation val="minMax"/>
        </c:scaling>
        <c:delete val="0"/>
        <c:axPos val="b"/>
        <c:majorTickMark val="out"/>
        <c:minorTickMark val="none"/>
        <c:tickLblPos val="nextTo"/>
        <c:txPr>
          <a:bodyPr/>
          <a:lstStyle/>
          <a:p>
            <a:pPr>
              <a:defRPr sz="800"/>
            </a:pPr>
            <a:endParaRPr lang="en-US"/>
          </a:p>
        </c:txPr>
        <c:crossAx val="106821120"/>
        <c:crosses val="autoZero"/>
        <c:auto val="1"/>
        <c:lblAlgn val="ctr"/>
        <c:lblOffset val="100"/>
        <c:noMultiLvlLbl val="0"/>
      </c:catAx>
      <c:valAx>
        <c:axId val="106821120"/>
        <c:scaling>
          <c:orientation val="minMax"/>
        </c:scaling>
        <c:delete val="0"/>
        <c:axPos val="l"/>
        <c:majorGridlines/>
        <c:title>
          <c:tx>
            <c:rich>
              <a:bodyPr rot="-5400000" vert="horz"/>
              <a:lstStyle/>
              <a:p>
                <a:pPr>
                  <a:defRPr/>
                </a:pPr>
                <a:r>
                  <a:rPr lang="en-US" dirty="0" smtClean="0"/>
                  <a:t>Ratio</a:t>
                </a:r>
                <a:endParaRPr lang="en-US" dirty="0"/>
              </a:p>
            </c:rich>
          </c:tx>
          <c:overlay val="0"/>
        </c:title>
        <c:numFmt formatCode="General" sourceLinked="1"/>
        <c:majorTickMark val="out"/>
        <c:minorTickMark val="none"/>
        <c:tickLblPos val="nextTo"/>
        <c:crossAx val="106819584"/>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emf"/><Relationship Id="rId5" Type="http://schemas.openxmlformats.org/officeDocument/2006/relationships/image" Target="../media/image49.emf"/><Relationship Id="rId4"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wmf"/><Relationship Id="rId1"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6A4B601-8BDD-41BB-B154-545BAAC59848}" type="slidenum">
              <a:rPr lang="en-US" sz="1200" smtClean="0"/>
              <a:pPr/>
              <a:t>15</a:t>
            </a:fld>
            <a:endParaRPr lang="en-US" sz="1200" smtClean="0"/>
          </a:p>
        </p:txBody>
      </p:sp>
      <p:sp>
        <p:nvSpPr>
          <p:cNvPr id="2" name="Notes Placeholder 1"/>
          <p:cNvSpPr>
            <a:spLocks noGrp="1"/>
          </p:cNvSpPr>
          <p:nvPr>
            <p:ph type="body" idx="1"/>
          </p:nvPr>
        </p:nvSpPr>
        <p:spPr/>
        <p:txBody>
          <a:bodyPr/>
          <a:lstStyle/>
          <a:p>
            <a:r>
              <a:rPr lang="en-US" dirty="0" smtClean="0"/>
              <a:t>Several</a:t>
            </a:r>
            <a:r>
              <a:rPr lang="en-US" baseline="0" dirty="0" smtClean="0"/>
              <a:t> OO simulation tools exist to help model operations.</a:t>
            </a:r>
          </a:p>
          <a:p>
            <a:r>
              <a:rPr lang="en-US" baseline="0" dirty="0" smtClean="0"/>
              <a:t>Basic mathematical models are defined at each key step and the process is simulated to show potential outcomes. Parameters can be tweaked in the models to show the effect of changes. For example, hiring an additional order-entry clerk (or building a Web site) might process orders more efficiently, which might lead to a backlog in inventory and purchasing. The point is that managers can experiment with changes in the simulated model that are difficult or impossible to do in a real company.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a cube browser (or PivotTable in Microsoft terms) as a way to explore the data. It quickly</a:t>
            </a:r>
            <a:r>
              <a:rPr lang="en-US" baseline="0" dirty="0" smtClean="0"/>
              <a:t> computes and displays subtotals, filters data, and lets you drill down to see more detail. It often pulls data from a data warehouse using queries, but managers can explore the data interactively without having to write new queries. </a:t>
            </a:r>
          </a:p>
          <a:p>
            <a:r>
              <a:rPr lang="en-US" baseline="0" dirty="0" smtClean="0"/>
              <a:t>Think of the tool as computing multiple levels of GROUP BY statements in SQL queries.</a:t>
            </a:r>
            <a:endParaRPr lang="en-US" dirty="0"/>
          </a:p>
        </p:txBody>
      </p:sp>
      <p:sp>
        <p:nvSpPr>
          <p:cNvPr id="4" name="Slide Number Placeholder 3"/>
          <p:cNvSpPr>
            <a:spLocks noGrp="1"/>
          </p:cNvSpPr>
          <p:nvPr>
            <p:ph type="sldNum" sz="quarter" idx="10"/>
          </p:nvPr>
        </p:nvSpPr>
        <p:spPr/>
        <p:txBody>
          <a:bodyPr/>
          <a:lstStyle/>
          <a:p>
            <a:pPr>
              <a:defRPr/>
            </a:pPr>
            <a:fld id="{B7470D68-DF5D-48E8-8D15-795AE7D18638}" type="slidenum">
              <a:rPr lang="en-US" smtClean="0"/>
              <a:pPr>
                <a:defRPr/>
              </a:pPr>
              <a:t>17</a:t>
            </a:fld>
            <a:endParaRPr lang="en-US"/>
          </a:p>
        </p:txBody>
      </p:sp>
    </p:spTree>
    <p:extLst>
      <p:ext uri="{BB962C8B-B14F-4D97-AF65-F5344CB8AC3E}">
        <p14:creationId xmlns:p14="http://schemas.microsoft.com/office/powerpoint/2010/main" val="251197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223CF31-D1EA-45C7-B299-1D43BE6CD453}" type="slidenum">
              <a:rPr lang="en-US" sz="1200" smtClean="0"/>
              <a:pPr/>
              <a:t>20</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6AAFE13-06D6-4F26-8849-65037E07CA68}" type="slidenum">
              <a:rPr lang="en-US" sz="1200" smtClean="0"/>
              <a:pPr/>
              <a:t>27</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9C0444D-4C47-4B9B-8D6C-6084493A63AB}" type="slidenum">
              <a:rPr lang="en-US" sz="1200" smtClean="0"/>
              <a:pPr/>
              <a:t>28</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0C23B0C-7C3C-413A-88D4-3CED25FBFAB8}" type="slidenum">
              <a:rPr lang="en-US" sz="1200" smtClean="0"/>
              <a:pPr/>
              <a:t>29</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A8BC890-29C1-46FE-A46F-541E3500D347}" type="slidenum">
              <a:rPr lang="en-US" sz="1200" smtClean="0"/>
              <a:pPr/>
              <a:t>30</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1533F99-DE32-4015-837D-3A4FD3780016}" type="slidenum">
              <a:rPr lang="en-US" sz="1200" smtClean="0"/>
              <a:pPr/>
              <a:t>31</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8F1DD37-612D-4499-A18E-B4CDA2CBDDF3}" type="slidenum">
              <a:rPr lang="en-US" sz="1200" smtClean="0"/>
              <a:pPr/>
              <a:t>40</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F8B8FE8-366D-4920-AEFB-07F91AA01B64}" type="slidenum">
              <a:rPr lang="en-US" sz="1200" smtClean="0"/>
              <a:pPr/>
              <a:t>41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3D7E42E-D31A-4D8A-9490-7FD45602DAC8}"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B715FCA-4AF7-4455-AB34-4D10396DF3A3}" type="slidenum">
              <a:rPr lang="en-US" sz="1200" smtClean="0"/>
              <a:pPr/>
              <a:t>42</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DFBF773-8BAE-442D-8CDB-1C3C99C8084B}" type="slidenum">
              <a:rPr lang="en-US" sz="1200" smtClean="0"/>
              <a:pPr/>
              <a:t>43</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9500DA9-C979-4F50-BC9B-4312D08EC38D}" type="slidenum">
              <a:rPr lang="en-US" sz="1200" smtClean="0"/>
              <a:pPr/>
              <a:t>44</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4B5F528-AA00-419B-906A-CD7AAC4030F0}" type="slidenum">
              <a:rPr lang="en-US" sz="1200" smtClean="0"/>
              <a:pPr/>
              <a:t>45</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C92582F-92FE-4718-B60D-0E8C51226452}" type="slidenum">
              <a:rPr lang="en-US" sz="1200" smtClean="0"/>
              <a:pPr/>
              <a:t>46</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0432AE0-0E53-4B33-A263-CA7FCE52E13C}" type="slidenum">
              <a:rPr lang="en-US" sz="1200" smtClean="0"/>
              <a:pPr/>
              <a:t>48</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21C9C53-1CDF-4E43-BE18-602FC408889E}" type="slidenum">
              <a:rPr lang="en-US" sz="1200" smtClean="0"/>
              <a:pPr/>
              <a:t>49</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F423939-D527-466C-9FA6-BED73CF274B7}" type="slidenum">
              <a:rPr lang="en-US" sz="1200" smtClean="0"/>
              <a:pPr/>
              <a:t>50</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D85FCA7-72AC-4E91-8E47-BEA1E2AF7FBE}" type="slidenum">
              <a:rPr lang="en-US" sz="1200" smtClean="0"/>
              <a:pPr/>
              <a:t>52</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41436D9-4FBA-4BDD-85D1-EC2808937784}" type="slidenum">
              <a:rPr lang="en-US" sz="1200" smtClean="0"/>
              <a:pPr/>
              <a:t>54</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2A87EA7-1B5E-4302-8AEB-97648F19F437}" type="slidenum">
              <a:rPr lang="en-US" sz="1200" smtClean="0"/>
              <a:pPr/>
              <a:t>5</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9C72EE1-85B8-441F-A49E-173B606A2BF4}" type="slidenum">
              <a:rPr lang="en-US" sz="1200" smtClean="0"/>
              <a:pPr/>
              <a:t>55</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ADC0298-10BA-4B48-94D9-15B04BA3EB86}" type="slidenum">
              <a:rPr lang="en-US" sz="1200" smtClean="0"/>
              <a:pPr/>
              <a:t>57</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F9FA1E1-B43B-451E-909C-EE19AED5181E}" type="slidenum">
              <a:rPr lang="en-US" sz="1200" smtClean="0"/>
              <a:pPr/>
              <a:t>58</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220C7D7-32BB-45AF-B826-CD5094093BBE}" type="slidenum">
              <a:rPr lang="en-US" sz="1200" smtClean="0"/>
              <a:pPr/>
              <a:t>6</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D290896-6163-41C6-84F2-8EC3947C144D}" type="slidenum">
              <a:rPr lang="en-US" sz="1200" smtClean="0"/>
              <a:pPr/>
              <a:t>7</a:t>
            </a:fld>
            <a:endParaRPr 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Left to themselves, people rarely make good decisions.</a:t>
            </a:r>
          </a:p>
          <a:p>
            <a:r>
              <a:rPr lang="en-US" smtClean="0"/>
              <a:t>We try to make decisions based on simple data and observed correlations.</a:t>
            </a:r>
          </a:p>
          <a:p>
            <a:r>
              <a:rPr lang="en-US" smtClean="0"/>
              <a:t>Examples of human biases are on the next screen.</a:t>
            </a:r>
          </a:p>
          <a:p>
            <a:r>
              <a:rPr lang="en-US" smtClean="0"/>
              <a:t>Statistics and other tools can reduce the effects of some of these biases.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38691F4-3C64-4C5E-BA69-5E4B465A03C4}" type="slidenum">
              <a:rPr lang="en-US" sz="1200" smtClean="0"/>
              <a:pPr/>
              <a:t>10</a:t>
            </a:fld>
            <a:endParaRPr lang="en-US" sz="1200" smtClean="0"/>
          </a:p>
        </p:txBody>
      </p:sp>
      <p:sp>
        <p:nvSpPr>
          <p:cNvPr id="2" name="Notes Placeholder 1"/>
          <p:cNvSpPr>
            <a:spLocks noGrp="1"/>
          </p:cNvSpPr>
          <p:nvPr>
            <p:ph type="body" idx="1"/>
          </p:nvPr>
        </p:nvSpPr>
        <p:spPr/>
        <p:txBody>
          <a:bodyPr/>
          <a:lstStyle/>
          <a:p>
            <a:r>
              <a:rPr lang="en-US" dirty="0" smtClean="0"/>
              <a:t>Humans make</a:t>
            </a:r>
            <a:r>
              <a:rPr lang="en-US" baseline="0" dirty="0" smtClean="0"/>
              <a:t> many mistakes when evaluating data and trying to make decisions.</a:t>
            </a:r>
          </a:p>
          <a:p>
            <a:r>
              <a:rPr lang="en-US" baseline="0" dirty="0" smtClean="0"/>
              <a:t>This is a partial list from work done by </a:t>
            </a:r>
            <a:r>
              <a:rPr lang="en-US" baseline="0" dirty="0" err="1" smtClean="0"/>
              <a:t>Barabba</a:t>
            </a:r>
            <a:r>
              <a:rPr lang="en-US" baseline="0" dirty="0" smtClean="0"/>
              <a:t> and </a:t>
            </a:r>
            <a:r>
              <a:rPr lang="en-US" baseline="0" dirty="0" err="1" smtClean="0"/>
              <a:t>Zaltman</a:t>
            </a:r>
            <a:r>
              <a:rPr lang="en-US" baseline="0" dirty="0" smtClean="0"/>
              <a:t>—which was largely triggered by the GM design decisions.</a:t>
            </a:r>
          </a:p>
          <a:p>
            <a:r>
              <a:rPr lang="en-US" baseline="0" dirty="0" smtClean="0"/>
              <a:t>These traits emphasize the importance of examining data using formal models and methodologies.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94EC4BF-D659-4DC2-8141-EF442D66134F}" type="slidenum">
              <a:rPr lang="en-US" sz="1200" smtClean="0"/>
              <a:pPr/>
              <a:t>12</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F193049-B51B-49D0-8F0E-57EABB429339}" type="slidenum">
              <a:rPr lang="en-US" sz="1200" smtClean="0"/>
              <a:pPr/>
              <a:t>13</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475BBD8-F5AB-4771-B989-A1BE1FA01A0C}" type="slidenum">
              <a:rPr lang="en-US" sz="1200" smtClean="0"/>
              <a:pPr/>
              <a:t>14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pPr lvl="0"/>
            <a:endParaRPr lang="en-US" noProof="0" smtClean="0"/>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916D888E-D3A5-414D-A993-A972AB130D74}" type="slidenum">
              <a:rPr lang="en-US"/>
              <a:pPr>
                <a:defRPr/>
              </a:pPr>
              <a:t>‹#›</a:t>
            </a:fld>
            <a:endParaRPr lang="en-US"/>
          </a:p>
        </p:txBody>
      </p:sp>
    </p:spTree>
    <p:extLst>
      <p:ext uri="{BB962C8B-B14F-4D97-AF65-F5344CB8AC3E}">
        <p14:creationId xmlns:p14="http://schemas.microsoft.com/office/powerpoint/2010/main" val="163589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64.xml"/><Relationship Id="rId4" Type="http://schemas.openxmlformats.org/officeDocument/2006/relationships/slide" Target="slide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C10Optimum.xl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C10Fig05.xl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C10Simulation.xl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10DSS.xl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C09%20Marketing%20Forecast.xlsx"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hyperlink" Target="C09%20HRM%20Raises.xlsx" TargetMode="External"/><Relationship Id="rId5" Type="http://schemas.openxmlformats.org/officeDocument/2006/relationships/image" Target="../media/image18.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image" Target="../media/image19.emf"/><Relationship Id="rId9" Type="http://schemas.openxmlformats.org/officeDocument/2006/relationships/hyperlink" Target="C09%20Finance%20NPV.xls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C09%20Accounting.xls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jpeg"/><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hyperlink" Target="C09%20GIS.xlsx"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spotfire.com/"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slideLayout" Target="../slideLayouts/slideLayout6.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xsys.com/demomain.html" TargetMode="External"/><Relationship Id="rId2" Type="http://schemas.openxmlformats.org/officeDocument/2006/relationships/hyperlink" Target="http://www.exsys.com/crdemo.html" TargetMode="Externa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49.emf"/><Relationship Id="rId3" Type="http://schemas.openxmlformats.org/officeDocument/2006/relationships/notesSlide" Target="../notesSlides/notesSlide18.xml"/><Relationship Id="rId7" Type="http://schemas.openxmlformats.org/officeDocument/2006/relationships/image" Target="../media/image46.wmf"/><Relationship Id="rId12"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48.wmf"/><Relationship Id="rId5" Type="http://schemas.openxmlformats.org/officeDocument/2006/relationships/image" Target="../media/image45.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7.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4.xml"/><Relationship Id="rId7" Type="http://schemas.openxmlformats.org/officeDocument/2006/relationships/image" Target="../media/image51.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50.emf"/><Relationship Id="rId4" Type="http://schemas.openxmlformats.org/officeDocument/2006/relationships/oleObject" Target="../embeddings/oleObject12.bin"/><Relationship Id="rId9" Type="http://schemas.openxmlformats.org/officeDocument/2006/relationships/image" Target="../media/image52.emf"/></Relationships>
</file>

<file path=ppt/slides/_rels/slide47.xml.rels><?xml version="1.0" encoding="UTF-8" standalone="yes"?>
<Relationships xmlns="http://schemas.openxmlformats.org/package/2006/relationships"><Relationship Id="rId3" Type="http://schemas.openxmlformats.org/officeDocument/2006/relationships/hyperlink" Target="http://www.exsys.com/" TargetMode="External"/><Relationship Id="rId2" Type="http://schemas.openxmlformats.org/officeDocument/2006/relationships/hyperlink" Target="http://herzberg.ca.sandia.gov/jes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terramax.com/"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12rNbGf2Wwo" TargetMode="External"/><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55.wmf"/><Relationship Id="rId4" Type="http://schemas.openxmlformats.org/officeDocument/2006/relationships/oleObject" Target="../embeddings/oleObject15.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1.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56.wmf"/><Relationship Id="rId10" Type="http://schemas.openxmlformats.org/officeDocument/2006/relationships/image" Target="../media/image59.jpeg"/><Relationship Id="rId4" Type="http://schemas.openxmlformats.org/officeDocument/2006/relationships/oleObject" Target="../embeddings/oleObject16.bin"/><Relationship Id="rId9" Type="http://schemas.openxmlformats.org/officeDocument/2006/relationships/image" Target="../media/image58.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C10TrendForecast.xls" TargetMode="External"/><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C10PivotTable.xls"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online.wsj.com/article/SB120370187213886201.html?mod=rss_Autos_Main"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188536"/>
          </a:xfrm>
          <a:noFill/>
        </p:spPr>
        <p:txBody>
          <a:bodyPr>
            <a:normAutofit lnSpcReduction="10000"/>
          </a:bodyPr>
          <a:lstStyle/>
          <a:p>
            <a:pPr marL="342900" indent="-342900"/>
            <a:endParaRPr lang="en-US" dirty="0" smtClean="0"/>
          </a:p>
          <a:p>
            <a:pPr marL="342900" indent="-342900"/>
            <a:r>
              <a:rPr lang="en-US" dirty="0" smtClean="0"/>
              <a:t>Chapter 9</a:t>
            </a:r>
          </a:p>
          <a:p>
            <a:pPr marL="342900" indent="-342900"/>
            <a:r>
              <a:rPr lang="en-US" dirty="0" smtClean="0"/>
              <a:t>Business Decisions</a:t>
            </a:r>
          </a:p>
          <a:p>
            <a:pPr marL="342900" indent="-342900"/>
            <a:endParaRPr lang="en-US" dirty="0" smtClean="0"/>
          </a:p>
          <a:p>
            <a:pPr marL="342900" indent="-342900"/>
            <a:r>
              <a:rPr lang="en-US" dirty="0" smtClean="0"/>
              <a:t>Jerry Post</a:t>
            </a:r>
          </a:p>
        </p:txBody>
      </p:sp>
      <p:sp>
        <p:nvSpPr>
          <p:cNvPr id="14340" name="Text Box 4"/>
          <p:cNvSpPr txBox="1">
            <a:spLocks noChangeArrowheads="1"/>
          </p:cNvSpPr>
          <p:nvPr/>
        </p:nvSpPr>
        <p:spPr bwMode="auto">
          <a:xfrm>
            <a:off x="1066800" y="4800600"/>
            <a:ext cx="43869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Forecasting a Trend</a:t>
            </a:r>
            <a:endParaRPr lang="en-US" sz="1800" dirty="0"/>
          </a:p>
          <a:p>
            <a:r>
              <a:rPr lang="en-US" sz="1800" dirty="0">
                <a:hlinkClick r:id="rId4" action="ppaction://hlinksldjump"/>
              </a:rPr>
              <a:t>Technology Toolbox: </a:t>
            </a:r>
            <a:r>
              <a:rPr lang="en-US" sz="1800" dirty="0" smtClean="0">
                <a:hlinkClick r:id="rId4" action="ppaction://hlinksldjump"/>
              </a:rPr>
              <a:t>PivotTable</a:t>
            </a:r>
            <a:endParaRPr lang="en-US" sz="1800" dirty="0"/>
          </a:p>
          <a:p>
            <a:r>
              <a:rPr lang="en-US" sz="1800" dirty="0">
                <a:hlinkClick r:id="rId5" action="ppaction://hlinksldjump"/>
              </a:rPr>
              <a:t>Cases: </a:t>
            </a:r>
            <a:r>
              <a:rPr lang="en-US" sz="1800" dirty="0" smtClean="0">
                <a:hlinkClick r:id="rId5" action="ppaction://hlinksldjump"/>
              </a:rPr>
              <a:t>Financial Services</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r>
              <a:rPr lang="en-US" dirty="0" smtClean="0"/>
              <a:t>Human Biases</a:t>
            </a:r>
          </a:p>
        </p:txBody>
      </p:sp>
      <p:sp>
        <p:nvSpPr>
          <p:cNvPr id="22531" name="Rectangle 6"/>
          <p:cNvSpPr>
            <a:spLocks noGrp="1" noChangeArrowheads="1"/>
          </p:cNvSpPr>
          <p:nvPr>
            <p:ph sz="half" idx="1"/>
          </p:nvPr>
        </p:nvSpPr>
        <p:spPr/>
        <p:txBody>
          <a:bodyPr>
            <a:normAutofit fontScale="92500" lnSpcReduction="10000"/>
          </a:bodyPr>
          <a:lstStyle/>
          <a:p>
            <a:pPr>
              <a:spcBef>
                <a:spcPct val="0"/>
              </a:spcBef>
            </a:pPr>
            <a:r>
              <a:rPr lang="en-US" sz="1800" smtClean="0"/>
              <a:t>Acquisition/Input</a:t>
            </a:r>
          </a:p>
          <a:p>
            <a:pPr lvl="1">
              <a:spcBef>
                <a:spcPct val="0"/>
              </a:spcBef>
            </a:pPr>
            <a:r>
              <a:rPr lang="en-US" sz="1600" smtClean="0"/>
              <a:t>Data availability</a:t>
            </a:r>
          </a:p>
          <a:p>
            <a:pPr lvl="1">
              <a:spcBef>
                <a:spcPct val="0"/>
              </a:spcBef>
            </a:pPr>
            <a:r>
              <a:rPr lang="en-US" sz="1600" smtClean="0"/>
              <a:t>Selective perception</a:t>
            </a:r>
          </a:p>
          <a:p>
            <a:pPr lvl="1">
              <a:spcBef>
                <a:spcPct val="0"/>
              </a:spcBef>
            </a:pPr>
            <a:r>
              <a:rPr lang="en-US" sz="1600" smtClean="0"/>
              <a:t>Frequency</a:t>
            </a:r>
          </a:p>
          <a:p>
            <a:pPr lvl="1">
              <a:spcBef>
                <a:spcPct val="0"/>
              </a:spcBef>
            </a:pPr>
            <a:r>
              <a:rPr lang="en-US" sz="1600" smtClean="0"/>
              <a:t>Concrete information</a:t>
            </a:r>
          </a:p>
          <a:p>
            <a:pPr lvl="1">
              <a:spcBef>
                <a:spcPct val="0"/>
              </a:spcBef>
            </a:pPr>
            <a:r>
              <a:rPr lang="en-US" sz="1600" smtClean="0"/>
              <a:t>Illusory correlation</a:t>
            </a:r>
          </a:p>
          <a:p>
            <a:pPr>
              <a:spcBef>
                <a:spcPct val="0"/>
              </a:spcBef>
            </a:pPr>
            <a:r>
              <a:rPr lang="en-US" sz="1800" smtClean="0"/>
              <a:t>Processing</a:t>
            </a:r>
          </a:p>
          <a:p>
            <a:pPr lvl="1">
              <a:spcBef>
                <a:spcPct val="0"/>
              </a:spcBef>
            </a:pPr>
            <a:r>
              <a:rPr lang="en-US" sz="1600" smtClean="0"/>
              <a:t>Inconsistency</a:t>
            </a:r>
          </a:p>
          <a:p>
            <a:pPr lvl="1">
              <a:spcBef>
                <a:spcPct val="0"/>
              </a:spcBef>
            </a:pPr>
            <a:r>
              <a:rPr lang="en-US" sz="1600" smtClean="0"/>
              <a:t>Conservatism</a:t>
            </a:r>
          </a:p>
          <a:p>
            <a:pPr lvl="1">
              <a:spcBef>
                <a:spcPct val="0"/>
              </a:spcBef>
            </a:pPr>
            <a:r>
              <a:rPr lang="en-US" sz="1600" smtClean="0"/>
              <a:t>Non-linear extrapolation</a:t>
            </a:r>
          </a:p>
          <a:p>
            <a:pPr lvl="1">
              <a:spcBef>
                <a:spcPct val="0"/>
              </a:spcBef>
            </a:pPr>
            <a:r>
              <a:rPr lang="en-US" sz="1600" smtClean="0"/>
              <a:t>Heuristics: Rules of thumb</a:t>
            </a:r>
          </a:p>
          <a:p>
            <a:pPr lvl="1">
              <a:spcBef>
                <a:spcPct val="0"/>
              </a:spcBef>
            </a:pPr>
            <a:r>
              <a:rPr lang="en-US" sz="1600" smtClean="0"/>
              <a:t>Anchoring and adjustment</a:t>
            </a:r>
          </a:p>
          <a:p>
            <a:pPr lvl="1">
              <a:spcBef>
                <a:spcPct val="0"/>
              </a:spcBef>
            </a:pPr>
            <a:r>
              <a:rPr lang="en-US" sz="1600" smtClean="0"/>
              <a:t>Representativeness</a:t>
            </a:r>
          </a:p>
          <a:p>
            <a:pPr lvl="1">
              <a:spcBef>
                <a:spcPct val="0"/>
              </a:spcBef>
            </a:pPr>
            <a:r>
              <a:rPr lang="en-US" sz="1600" smtClean="0"/>
              <a:t>Sample size</a:t>
            </a:r>
          </a:p>
          <a:p>
            <a:pPr lvl="1">
              <a:spcBef>
                <a:spcPct val="0"/>
              </a:spcBef>
            </a:pPr>
            <a:r>
              <a:rPr lang="en-US" sz="1600" smtClean="0"/>
              <a:t>Justifiability</a:t>
            </a:r>
          </a:p>
          <a:p>
            <a:pPr lvl="1">
              <a:spcBef>
                <a:spcPct val="0"/>
              </a:spcBef>
            </a:pPr>
            <a:r>
              <a:rPr lang="en-US" sz="1600" smtClean="0"/>
              <a:t>Regression bias</a:t>
            </a:r>
          </a:p>
          <a:p>
            <a:pPr lvl="1">
              <a:spcBef>
                <a:spcPct val="0"/>
              </a:spcBef>
            </a:pPr>
            <a:r>
              <a:rPr lang="en-US" sz="1600" smtClean="0"/>
              <a:t>Best guess strategies</a:t>
            </a:r>
          </a:p>
          <a:p>
            <a:pPr lvl="1">
              <a:spcBef>
                <a:spcPct val="0"/>
              </a:spcBef>
            </a:pPr>
            <a:r>
              <a:rPr lang="en-US" sz="1600" smtClean="0"/>
              <a:t>Complexity</a:t>
            </a:r>
          </a:p>
          <a:p>
            <a:pPr lvl="1">
              <a:spcBef>
                <a:spcPct val="0"/>
              </a:spcBef>
            </a:pPr>
            <a:r>
              <a:rPr lang="en-US" sz="1600" smtClean="0"/>
              <a:t>Emotional stress</a:t>
            </a:r>
          </a:p>
          <a:p>
            <a:pPr lvl="1">
              <a:spcBef>
                <a:spcPct val="0"/>
              </a:spcBef>
            </a:pPr>
            <a:r>
              <a:rPr lang="en-US" sz="1600" smtClean="0"/>
              <a:t>Social pressure</a:t>
            </a:r>
          </a:p>
          <a:p>
            <a:pPr lvl="1">
              <a:spcBef>
                <a:spcPct val="0"/>
              </a:spcBef>
            </a:pPr>
            <a:r>
              <a:rPr lang="en-US" sz="1600" smtClean="0"/>
              <a:t>Redundancy</a:t>
            </a:r>
          </a:p>
        </p:txBody>
      </p:sp>
      <p:sp>
        <p:nvSpPr>
          <p:cNvPr id="22532" name="Rectangle 7"/>
          <p:cNvSpPr>
            <a:spLocks noGrp="1" noChangeArrowheads="1"/>
          </p:cNvSpPr>
          <p:nvPr>
            <p:ph sz="half" idx="2"/>
          </p:nvPr>
        </p:nvSpPr>
        <p:spPr/>
        <p:txBody>
          <a:bodyPr>
            <a:normAutofit fontScale="92500" lnSpcReduction="10000"/>
          </a:bodyPr>
          <a:lstStyle/>
          <a:p>
            <a:pPr>
              <a:spcBef>
                <a:spcPct val="0"/>
              </a:spcBef>
            </a:pPr>
            <a:r>
              <a:rPr lang="en-US" sz="1800" dirty="0" smtClean="0"/>
              <a:t>Output</a:t>
            </a:r>
          </a:p>
          <a:p>
            <a:pPr lvl="1">
              <a:spcBef>
                <a:spcPct val="0"/>
              </a:spcBef>
            </a:pPr>
            <a:r>
              <a:rPr lang="en-US" sz="1600" dirty="0" smtClean="0"/>
              <a:t>Question format</a:t>
            </a:r>
          </a:p>
          <a:p>
            <a:pPr lvl="1">
              <a:spcBef>
                <a:spcPct val="0"/>
              </a:spcBef>
            </a:pPr>
            <a:r>
              <a:rPr lang="en-US" sz="1600" dirty="0" smtClean="0"/>
              <a:t>Scale effects</a:t>
            </a:r>
          </a:p>
          <a:p>
            <a:pPr lvl="1">
              <a:spcBef>
                <a:spcPct val="0"/>
              </a:spcBef>
            </a:pPr>
            <a:r>
              <a:rPr lang="en-US" sz="1600" dirty="0" smtClean="0"/>
              <a:t>Wishful thinking</a:t>
            </a:r>
          </a:p>
          <a:p>
            <a:pPr lvl="1">
              <a:spcBef>
                <a:spcPct val="0"/>
              </a:spcBef>
            </a:pPr>
            <a:r>
              <a:rPr lang="en-US" sz="1600" dirty="0" smtClean="0"/>
              <a:t>Illusion of control</a:t>
            </a:r>
          </a:p>
          <a:p>
            <a:pPr>
              <a:spcBef>
                <a:spcPct val="0"/>
              </a:spcBef>
            </a:pPr>
            <a:r>
              <a:rPr lang="en-US" sz="1800" dirty="0" smtClean="0"/>
              <a:t>Feedback</a:t>
            </a:r>
          </a:p>
          <a:p>
            <a:pPr lvl="1">
              <a:spcBef>
                <a:spcPct val="0"/>
              </a:spcBef>
            </a:pPr>
            <a:r>
              <a:rPr lang="en-US" sz="1600" dirty="0" smtClean="0"/>
              <a:t>Learning on irrelevancies</a:t>
            </a:r>
          </a:p>
          <a:p>
            <a:pPr lvl="1">
              <a:spcBef>
                <a:spcPct val="0"/>
              </a:spcBef>
            </a:pPr>
            <a:r>
              <a:rPr lang="en-US" sz="1600" dirty="0" smtClean="0"/>
              <a:t>Misperception of chance</a:t>
            </a:r>
          </a:p>
          <a:p>
            <a:pPr lvl="1">
              <a:spcBef>
                <a:spcPct val="0"/>
              </a:spcBef>
            </a:pPr>
            <a:r>
              <a:rPr lang="en-US" sz="1600" dirty="0" smtClean="0"/>
              <a:t>Success/failure attribution</a:t>
            </a:r>
          </a:p>
          <a:p>
            <a:pPr lvl="1">
              <a:spcBef>
                <a:spcPct val="0"/>
              </a:spcBef>
            </a:pPr>
            <a:r>
              <a:rPr lang="en-US" sz="1600" dirty="0" smtClean="0"/>
              <a:t>Logical fallacies in recall</a:t>
            </a:r>
          </a:p>
          <a:p>
            <a:pPr lvl="1">
              <a:spcBef>
                <a:spcPct val="0"/>
              </a:spcBef>
            </a:pPr>
            <a:r>
              <a:rPr lang="en-US" sz="1600" dirty="0" smtClean="0"/>
              <a:t>Hindsight bias</a:t>
            </a:r>
          </a:p>
        </p:txBody>
      </p:sp>
      <p:sp>
        <p:nvSpPr>
          <p:cNvPr id="22533" name="Text Box 1029"/>
          <p:cNvSpPr txBox="1">
            <a:spLocks noChangeArrowheads="1"/>
          </p:cNvSpPr>
          <p:nvPr/>
        </p:nvSpPr>
        <p:spPr bwMode="auto">
          <a:xfrm>
            <a:off x="5105400" y="4495800"/>
            <a:ext cx="3657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Barabba, Vincent and Gerald Zaltman, </a:t>
            </a:r>
            <a:r>
              <a:rPr lang="en-US" sz="1600" i="1"/>
              <a:t>Hearing the Voice of the Market</a:t>
            </a:r>
            <a:r>
              <a:rPr lang="en-US" sz="1600"/>
              <a:t>, Harvard Business Press: Cambridge, MA, 1991</a:t>
            </a:r>
          </a:p>
        </p:txBody>
      </p:sp>
    </p:spTree>
    <p:extLst>
      <p:ext uri="{BB962C8B-B14F-4D97-AF65-F5344CB8AC3E}">
        <p14:creationId xmlns:p14="http://schemas.microsoft.com/office/powerpoint/2010/main" val="21421075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Model Building</a:t>
            </a:r>
          </a:p>
        </p:txBody>
      </p:sp>
      <p:sp>
        <p:nvSpPr>
          <p:cNvPr id="23555" name="Rectangle 3"/>
          <p:cNvSpPr>
            <a:spLocks noGrp="1" noChangeArrowheads="1"/>
          </p:cNvSpPr>
          <p:nvPr>
            <p:ph idx="1"/>
          </p:nvPr>
        </p:nvSpPr>
        <p:spPr/>
        <p:txBody>
          <a:bodyPr>
            <a:normAutofit fontScale="77500" lnSpcReduction="20000"/>
          </a:bodyPr>
          <a:lstStyle/>
          <a:p>
            <a:r>
              <a:rPr lang="en-US" smtClean="0"/>
              <a:t>Understand the Process</a:t>
            </a:r>
          </a:p>
          <a:p>
            <a:pPr lvl="1"/>
            <a:r>
              <a:rPr lang="en-US" smtClean="0"/>
              <a:t>Models force us to define objects and specify relationships. Modeling is a first step in improving the business process.</a:t>
            </a:r>
          </a:p>
          <a:p>
            <a:r>
              <a:rPr lang="en-US" smtClean="0"/>
              <a:t>Optimization</a:t>
            </a:r>
          </a:p>
          <a:p>
            <a:pPr lvl="1"/>
            <a:r>
              <a:rPr lang="en-US" smtClean="0"/>
              <a:t>Models are used to search for the best solutions: Minimizing costs, improving efficiency, increasing profits, and so on.</a:t>
            </a:r>
          </a:p>
          <a:p>
            <a:r>
              <a:rPr lang="en-US" smtClean="0"/>
              <a:t>Prediction</a:t>
            </a:r>
          </a:p>
          <a:p>
            <a:pPr lvl="1"/>
            <a:r>
              <a:rPr lang="en-US" smtClean="0"/>
              <a:t>Model parameters can be estimated from prior data. Sample data is used to forecast future changes based on the model.</a:t>
            </a:r>
          </a:p>
          <a:p>
            <a:r>
              <a:rPr lang="en-US" smtClean="0"/>
              <a:t>Simulation</a:t>
            </a:r>
          </a:p>
          <a:p>
            <a:pPr lvl="1"/>
            <a:r>
              <a:rPr lang="en-US" smtClean="0"/>
              <a:t>Models are used to examine what might happen if we make changes to the process or to examine relationships in more detail.</a:t>
            </a:r>
          </a:p>
        </p:txBody>
      </p:sp>
    </p:spTree>
    <p:extLst>
      <p:ext uri="{BB962C8B-B14F-4D97-AF65-F5344CB8AC3E}">
        <p14:creationId xmlns:p14="http://schemas.microsoft.com/office/powerpoint/2010/main" val="116697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5541282" y="1608072"/>
            <a:ext cx="1781175" cy="35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700" dirty="0">
                <a:solidFill>
                  <a:schemeClr val="accent6"/>
                </a:solidFill>
              </a:rPr>
              <a:t>Optimization</a:t>
            </a:r>
          </a:p>
        </p:txBody>
      </p:sp>
      <p:grpSp>
        <p:nvGrpSpPr>
          <p:cNvPr id="24580" name="Group 369"/>
          <p:cNvGrpSpPr>
            <a:grpSpLocks/>
          </p:cNvGrpSpPr>
          <p:nvPr/>
        </p:nvGrpSpPr>
        <p:grpSpPr bwMode="auto">
          <a:xfrm>
            <a:off x="2832100" y="2942145"/>
            <a:ext cx="4108450" cy="2774950"/>
            <a:chOff x="2206" y="1625"/>
            <a:chExt cx="2588" cy="1748"/>
          </a:xfrm>
        </p:grpSpPr>
        <p:sp>
          <p:nvSpPr>
            <p:cNvPr id="24614" name="Freeform 6"/>
            <p:cNvSpPr>
              <a:spLocks/>
            </p:cNvSpPr>
            <p:nvPr/>
          </p:nvSpPr>
          <p:spPr bwMode="auto">
            <a:xfrm>
              <a:off x="2726" y="2488"/>
              <a:ext cx="1838" cy="579"/>
            </a:xfrm>
            <a:custGeom>
              <a:avLst/>
              <a:gdLst>
                <a:gd name="T0" fmla="*/ 1837 w 1838"/>
                <a:gd name="T1" fmla="*/ 138 h 579"/>
                <a:gd name="T2" fmla="*/ 1507 w 1838"/>
                <a:gd name="T3" fmla="*/ 578 h 579"/>
                <a:gd name="T4" fmla="*/ 0 w 1838"/>
                <a:gd name="T5" fmla="*/ 377 h 579"/>
                <a:gd name="T6" fmla="*/ 556 w 1838"/>
                <a:gd name="T7" fmla="*/ 0 h 579"/>
                <a:gd name="T8" fmla="*/ 1837 w 1838"/>
                <a:gd name="T9" fmla="*/ 138 h 579"/>
                <a:gd name="T10" fmla="*/ 0 60000 65536"/>
                <a:gd name="T11" fmla="*/ 0 60000 65536"/>
                <a:gd name="T12" fmla="*/ 0 60000 65536"/>
                <a:gd name="T13" fmla="*/ 0 60000 65536"/>
                <a:gd name="T14" fmla="*/ 0 60000 65536"/>
                <a:gd name="T15" fmla="*/ 0 w 1838"/>
                <a:gd name="T16" fmla="*/ 0 h 579"/>
                <a:gd name="T17" fmla="*/ 1838 w 1838"/>
                <a:gd name="T18" fmla="*/ 579 h 579"/>
              </a:gdLst>
              <a:ahLst/>
              <a:cxnLst>
                <a:cxn ang="T10">
                  <a:pos x="T0" y="T1"/>
                </a:cxn>
                <a:cxn ang="T11">
                  <a:pos x="T2" y="T3"/>
                </a:cxn>
                <a:cxn ang="T12">
                  <a:pos x="T4" y="T5"/>
                </a:cxn>
                <a:cxn ang="T13">
                  <a:pos x="T6" y="T7"/>
                </a:cxn>
                <a:cxn ang="T14">
                  <a:pos x="T8" y="T9"/>
                </a:cxn>
              </a:cxnLst>
              <a:rect l="T15" t="T16" r="T17" b="T18"/>
              <a:pathLst>
                <a:path w="1838" h="579">
                  <a:moveTo>
                    <a:pt x="1837" y="138"/>
                  </a:moveTo>
                  <a:lnTo>
                    <a:pt x="1507" y="578"/>
                  </a:lnTo>
                  <a:lnTo>
                    <a:pt x="0" y="377"/>
                  </a:lnTo>
                  <a:lnTo>
                    <a:pt x="556" y="0"/>
                  </a:lnTo>
                  <a:lnTo>
                    <a:pt x="1837" y="138"/>
                  </a:lnTo>
                </a:path>
              </a:pathLst>
            </a:custGeom>
            <a:solidFill>
              <a:srgbClr val="8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15" name="Freeform 7"/>
            <p:cNvSpPr>
              <a:spLocks/>
            </p:cNvSpPr>
            <p:nvPr/>
          </p:nvSpPr>
          <p:spPr bwMode="auto">
            <a:xfrm>
              <a:off x="2683" y="1625"/>
              <a:ext cx="594" cy="1238"/>
            </a:xfrm>
            <a:custGeom>
              <a:avLst/>
              <a:gdLst>
                <a:gd name="T0" fmla="*/ 42 w 594"/>
                <a:gd name="T1" fmla="*/ 1237 h 1238"/>
                <a:gd name="T2" fmla="*/ 0 w 594"/>
                <a:gd name="T3" fmla="*/ 220 h 1238"/>
                <a:gd name="T4" fmla="*/ 578 w 594"/>
                <a:gd name="T5" fmla="*/ 0 h 1238"/>
                <a:gd name="T6" fmla="*/ 593 w 594"/>
                <a:gd name="T7" fmla="*/ 857 h 1238"/>
                <a:gd name="T8" fmla="*/ 42 w 594"/>
                <a:gd name="T9" fmla="*/ 1237 h 1238"/>
                <a:gd name="T10" fmla="*/ 0 60000 65536"/>
                <a:gd name="T11" fmla="*/ 0 60000 65536"/>
                <a:gd name="T12" fmla="*/ 0 60000 65536"/>
                <a:gd name="T13" fmla="*/ 0 60000 65536"/>
                <a:gd name="T14" fmla="*/ 0 60000 65536"/>
                <a:gd name="T15" fmla="*/ 0 w 594"/>
                <a:gd name="T16" fmla="*/ 0 h 1238"/>
                <a:gd name="T17" fmla="*/ 594 w 594"/>
                <a:gd name="T18" fmla="*/ 1238 h 1238"/>
              </a:gdLst>
              <a:ahLst/>
              <a:cxnLst>
                <a:cxn ang="T10">
                  <a:pos x="T0" y="T1"/>
                </a:cxn>
                <a:cxn ang="T11">
                  <a:pos x="T2" y="T3"/>
                </a:cxn>
                <a:cxn ang="T12">
                  <a:pos x="T4" y="T5"/>
                </a:cxn>
                <a:cxn ang="T13">
                  <a:pos x="T6" y="T7"/>
                </a:cxn>
                <a:cxn ang="T14">
                  <a:pos x="T8" y="T9"/>
                </a:cxn>
              </a:cxnLst>
              <a:rect l="T15" t="T16" r="T17" b="T18"/>
              <a:pathLst>
                <a:path w="594" h="1238">
                  <a:moveTo>
                    <a:pt x="42" y="1237"/>
                  </a:moveTo>
                  <a:lnTo>
                    <a:pt x="0" y="220"/>
                  </a:lnTo>
                  <a:lnTo>
                    <a:pt x="578" y="0"/>
                  </a:lnTo>
                  <a:lnTo>
                    <a:pt x="593" y="857"/>
                  </a:lnTo>
                  <a:lnTo>
                    <a:pt x="42" y="1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16" name="Freeform 8"/>
            <p:cNvSpPr>
              <a:spLocks/>
            </p:cNvSpPr>
            <p:nvPr/>
          </p:nvSpPr>
          <p:spPr bwMode="auto">
            <a:xfrm>
              <a:off x="3269" y="1625"/>
              <a:ext cx="1328" cy="996"/>
            </a:xfrm>
            <a:custGeom>
              <a:avLst/>
              <a:gdLst>
                <a:gd name="T0" fmla="*/ 15 w 1328"/>
                <a:gd name="T1" fmla="*/ 856 h 996"/>
                <a:gd name="T2" fmla="*/ 0 w 1328"/>
                <a:gd name="T3" fmla="*/ 0 h 996"/>
                <a:gd name="T4" fmla="*/ 1327 w 1328"/>
                <a:gd name="T5" fmla="*/ 80 h 996"/>
                <a:gd name="T6" fmla="*/ 1294 w 1328"/>
                <a:gd name="T7" fmla="*/ 995 h 996"/>
                <a:gd name="T8" fmla="*/ 15 w 1328"/>
                <a:gd name="T9" fmla="*/ 856 h 996"/>
                <a:gd name="T10" fmla="*/ 0 60000 65536"/>
                <a:gd name="T11" fmla="*/ 0 60000 65536"/>
                <a:gd name="T12" fmla="*/ 0 60000 65536"/>
                <a:gd name="T13" fmla="*/ 0 60000 65536"/>
                <a:gd name="T14" fmla="*/ 0 60000 65536"/>
                <a:gd name="T15" fmla="*/ 0 w 1328"/>
                <a:gd name="T16" fmla="*/ 0 h 996"/>
                <a:gd name="T17" fmla="*/ 1328 w 1328"/>
                <a:gd name="T18" fmla="*/ 996 h 996"/>
              </a:gdLst>
              <a:ahLst/>
              <a:cxnLst>
                <a:cxn ang="T10">
                  <a:pos x="T0" y="T1"/>
                </a:cxn>
                <a:cxn ang="T11">
                  <a:pos x="T2" y="T3"/>
                </a:cxn>
                <a:cxn ang="T12">
                  <a:pos x="T4" y="T5"/>
                </a:cxn>
                <a:cxn ang="T13">
                  <a:pos x="T6" y="T7"/>
                </a:cxn>
                <a:cxn ang="T14">
                  <a:pos x="T8" y="T9"/>
                </a:cxn>
              </a:cxnLst>
              <a:rect l="T15" t="T16" r="T17" b="T18"/>
              <a:pathLst>
                <a:path w="1328" h="996">
                  <a:moveTo>
                    <a:pt x="15" y="856"/>
                  </a:moveTo>
                  <a:lnTo>
                    <a:pt x="0" y="0"/>
                  </a:lnTo>
                  <a:lnTo>
                    <a:pt x="1327" y="80"/>
                  </a:lnTo>
                  <a:lnTo>
                    <a:pt x="1294" y="995"/>
                  </a:lnTo>
                  <a:lnTo>
                    <a:pt x="15" y="8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17" name="Freeform 9"/>
            <p:cNvSpPr>
              <a:spLocks/>
            </p:cNvSpPr>
            <p:nvPr/>
          </p:nvSpPr>
          <p:spPr bwMode="auto">
            <a:xfrm>
              <a:off x="2726" y="2488"/>
              <a:ext cx="1846" cy="383"/>
            </a:xfrm>
            <a:custGeom>
              <a:avLst/>
              <a:gdLst>
                <a:gd name="T0" fmla="*/ 0 w 1846"/>
                <a:gd name="T1" fmla="*/ 382 h 383"/>
                <a:gd name="T2" fmla="*/ 558 w 1846"/>
                <a:gd name="T3" fmla="*/ 0 h 383"/>
                <a:gd name="T4" fmla="*/ 1845 w 1846"/>
                <a:gd name="T5" fmla="*/ 140 h 383"/>
                <a:gd name="T6" fmla="*/ 0 60000 65536"/>
                <a:gd name="T7" fmla="*/ 0 60000 65536"/>
                <a:gd name="T8" fmla="*/ 0 60000 65536"/>
                <a:gd name="T9" fmla="*/ 0 w 1846"/>
                <a:gd name="T10" fmla="*/ 0 h 383"/>
                <a:gd name="T11" fmla="*/ 1846 w 1846"/>
                <a:gd name="T12" fmla="*/ 383 h 383"/>
              </a:gdLst>
              <a:ahLst/>
              <a:cxnLst>
                <a:cxn ang="T6">
                  <a:pos x="T0" y="T1"/>
                </a:cxn>
                <a:cxn ang="T7">
                  <a:pos x="T2" y="T3"/>
                </a:cxn>
                <a:cxn ang="T8">
                  <a:pos x="T4" y="T5"/>
                </a:cxn>
              </a:cxnLst>
              <a:rect l="T9" t="T10" r="T11" b="T12"/>
              <a:pathLst>
                <a:path w="1846" h="383">
                  <a:moveTo>
                    <a:pt x="0" y="382"/>
                  </a:moveTo>
                  <a:lnTo>
                    <a:pt x="558" y="0"/>
                  </a:lnTo>
                  <a:lnTo>
                    <a:pt x="1845" y="14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8" name="Freeform 10"/>
            <p:cNvSpPr>
              <a:spLocks/>
            </p:cNvSpPr>
            <p:nvPr/>
          </p:nvSpPr>
          <p:spPr bwMode="auto">
            <a:xfrm>
              <a:off x="2718" y="2321"/>
              <a:ext cx="1861" cy="352"/>
            </a:xfrm>
            <a:custGeom>
              <a:avLst/>
              <a:gdLst>
                <a:gd name="T0" fmla="*/ 0 w 1861"/>
                <a:gd name="T1" fmla="*/ 351 h 352"/>
                <a:gd name="T2" fmla="*/ 563 w 1861"/>
                <a:gd name="T3" fmla="*/ 0 h 352"/>
                <a:gd name="T4" fmla="*/ 1860 w 1861"/>
                <a:gd name="T5" fmla="*/ 128 h 352"/>
                <a:gd name="T6" fmla="*/ 0 60000 65536"/>
                <a:gd name="T7" fmla="*/ 0 60000 65536"/>
                <a:gd name="T8" fmla="*/ 0 60000 65536"/>
                <a:gd name="T9" fmla="*/ 0 w 1861"/>
                <a:gd name="T10" fmla="*/ 0 h 352"/>
                <a:gd name="T11" fmla="*/ 1861 w 1861"/>
                <a:gd name="T12" fmla="*/ 352 h 352"/>
              </a:gdLst>
              <a:ahLst/>
              <a:cxnLst>
                <a:cxn ang="T6">
                  <a:pos x="T0" y="T1"/>
                </a:cxn>
                <a:cxn ang="T7">
                  <a:pos x="T2" y="T3"/>
                </a:cxn>
                <a:cxn ang="T8">
                  <a:pos x="T4" y="T5"/>
                </a:cxn>
              </a:cxnLst>
              <a:rect l="T9" t="T10" r="T11" b="T12"/>
              <a:pathLst>
                <a:path w="1861" h="352">
                  <a:moveTo>
                    <a:pt x="0" y="351"/>
                  </a:moveTo>
                  <a:lnTo>
                    <a:pt x="563" y="0"/>
                  </a:lnTo>
                  <a:lnTo>
                    <a:pt x="1860" y="1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9" name="Freeform 11"/>
            <p:cNvSpPr>
              <a:spLocks/>
            </p:cNvSpPr>
            <p:nvPr/>
          </p:nvSpPr>
          <p:spPr bwMode="auto">
            <a:xfrm>
              <a:off x="2710" y="2150"/>
              <a:ext cx="1874" cy="322"/>
            </a:xfrm>
            <a:custGeom>
              <a:avLst/>
              <a:gdLst>
                <a:gd name="T0" fmla="*/ 0 w 1874"/>
                <a:gd name="T1" fmla="*/ 321 h 322"/>
                <a:gd name="T2" fmla="*/ 568 w 1874"/>
                <a:gd name="T3" fmla="*/ 0 h 322"/>
                <a:gd name="T4" fmla="*/ 1873 w 1874"/>
                <a:gd name="T5" fmla="*/ 118 h 322"/>
                <a:gd name="T6" fmla="*/ 0 60000 65536"/>
                <a:gd name="T7" fmla="*/ 0 60000 65536"/>
                <a:gd name="T8" fmla="*/ 0 60000 65536"/>
                <a:gd name="T9" fmla="*/ 0 w 1874"/>
                <a:gd name="T10" fmla="*/ 0 h 322"/>
                <a:gd name="T11" fmla="*/ 1874 w 1874"/>
                <a:gd name="T12" fmla="*/ 322 h 322"/>
              </a:gdLst>
              <a:ahLst/>
              <a:cxnLst>
                <a:cxn ang="T6">
                  <a:pos x="T0" y="T1"/>
                </a:cxn>
                <a:cxn ang="T7">
                  <a:pos x="T2" y="T3"/>
                </a:cxn>
                <a:cxn ang="T8">
                  <a:pos x="T4" y="T5"/>
                </a:cxn>
              </a:cxnLst>
              <a:rect l="T9" t="T10" r="T11" b="T12"/>
              <a:pathLst>
                <a:path w="1874" h="322">
                  <a:moveTo>
                    <a:pt x="0" y="321"/>
                  </a:moveTo>
                  <a:lnTo>
                    <a:pt x="568" y="0"/>
                  </a:lnTo>
                  <a:lnTo>
                    <a:pt x="1873" y="1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0" name="Freeform 12"/>
            <p:cNvSpPr>
              <a:spLocks/>
            </p:cNvSpPr>
            <p:nvPr/>
          </p:nvSpPr>
          <p:spPr bwMode="auto">
            <a:xfrm>
              <a:off x="2701" y="1978"/>
              <a:ext cx="1890" cy="288"/>
            </a:xfrm>
            <a:custGeom>
              <a:avLst/>
              <a:gdLst>
                <a:gd name="T0" fmla="*/ 0 w 1890"/>
                <a:gd name="T1" fmla="*/ 287 h 288"/>
                <a:gd name="T2" fmla="*/ 574 w 1890"/>
                <a:gd name="T3" fmla="*/ 0 h 288"/>
                <a:gd name="T4" fmla="*/ 1889 w 1890"/>
                <a:gd name="T5" fmla="*/ 106 h 288"/>
                <a:gd name="T6" fmla="*/ 0 60000 65536"/>
                <a:gd name="T7" fmla="*/ 0 60000 65536"/>
                <a:gd name="T8" fmla="*/ 0 60000 65536"/>
                <a:gd name="T9" fmla="*/ 0 w 1890"/>
                <a:gd name="T10" fmla="*/ 0 h 288"/>
                <a:gd name="T11" fmla="*/ 1890 w 1890"/>
                <a:gd name="T12" fmla="*/ 288 h 288"/>
              </a:gdLst>
              <a:ahLst/>
              <a:cxnLst>
                <a:cxn ang="T6">
                  <a:pos x="T0" y="T1"/>
                </a:cxn>
                <a:cxn ang="T7">
                  <a:pos x="T2" y="T3"/>
                </a:cxn>
                <a:cxn ang="T8">
                  <a:pos x="T4" y="T5"/>
                </a:cxn>
              </a:cxnLst>
              <a:rect l="T9" t="T10" r="T11" b="T12"/>
              <a:pathLst>
                <a:path w="1890" h="288">
                  <a:moveTo>
                    <a:pt x="0" y="287"/>
                  </a:moveTo>
                  <a:lnTo>
                    <a:pt x="574" y="0"/>
                  </a:lnTo>
                  <a:lnTo>
                    <a:pt x="1889" y="10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1" name="Freeform 13"/>
            <p:cNvSpPr>
              <a:spLocks/>
            </p:cNvSpPr>
            <p:nvPr/>
          </p:nvSpPr>
          <p:spPr bwMode="auto">
            <a:xfrm>
              <a:off x="2693" y="1803"/>
              <a:ext cx="1905" cy="255"/>
            </a:xfrm>
            <a:custGeom>
              <a:avLst/>
              <a:gdLst>
                <a:gd name="T0" fmla="*/ 0 w 1905"/>
                <a:gd name="T1" fmla="*/ 254 h 255"/>
                <a:gd name="T2" fmla="*/ 579 w 1905"/>
                <a:gd name="T3" fmla="*/ 0 h 255"/>
                <a:gd name="T4" fmla="*/ 1904 w 1905"/>
                <a:gd name="T5" fmla="*/ 93 h 255"/>
                <a:gd name="T6" fmla="*/ 0 60000 65536"/>
                <a:gd name="T7" fmla="*/ 0 60000 65536"/>
                <a:gd name="T8" fmla="*/ 0 60000 65536"/>
                <a:gd name="T9" fmla="*/ 0 w 1905"/>
                <a:gd name="T10" fmla="*/ 0 h 255"/>
                <a:gd name="T11" fmla="*/ 1905 w 1905"/>
                <a:gd name="T12" fmla="*/ 255 h 255"/>
              </a:gdLst>
              <a:ahLst/>
              <a:cxnLst>
                <a:cxn ang="T6">
                  <a:pos x="T0" y="T1"/>
                </a:cxn>
                <a:cxn ang="T7">
                  <a:pos x="T2" y="T3"/>
                </a:cxn>
                <a:cxn ang="T8">
                  <a:pos x="T4" y="T5"/>
                </a:cxn>
              </a:cxnLst>
              <a:rect l="T9" t="T10" r="T11" b="T12"/>
              <a:pathLst>
                <a:path w="1905" h="255">
                  <a:moveTo>
                    <a:pt x="0" y="254"/>
                  </a:moveTo>
                  <a:lnTo>
                    <a:pt x="579" y="0"/>
                  </a:lnTo>
                  <a:lnTo>
                    <a:pt x="1904" y="9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2" name="Freeform 14"/>
            <p:cNvSpPr>
              <a:spLocks/>
            </p:cNvSpPr>
            <p:nvPr/>
          </p:nvSpPr>
          <p:spPr bwMode="auto">
            <a:xfrm>
              <a:off x="2683" y="1625"/>
              <a:ext cx="1922" cy="222"/>
            </a:xfrm>
            <a:custGeom>
              <a:avLst/>
              <a:gdLst>
                <a:gd name="T0" fmla="*/ 0 w 1922"/>
                <a:gd name="T1" fmla="*/ 221 h 222"/>
                <a:gd name="T2" fmla="*/ 586 w 1922"/>
                <a:gd name="T3" fmla="*/ 0 h 222"/>
                <a:gd name="T4" fmla="*/ 1921 w 1922"/>
                <a:gd name="T5" fmla="*/ 81 h 222"/>
                <a:gd name="T6" fmla="*/ 0 60000 65536"/>
                <a:gd name="T7" fmla="*/ 0 60000 65536"/>
                <a:gd name="T8" fmla="*/ 0 60000 65536"/>
                <a:gd name="T9" fmla="*/ 0 w 1922"/>
                <a:gd name="T10" fmla="*/ 0 h 222"/>
                <a:gd name="T11" fmla="*/ 1922 w 1922"/>
                <a:gd name="T12" fmla="*/ 222 h 222"/>
              </a:gdLst>
              <a:ahLst/>
              <a:cxnLst>
                <a:cxn ang="T6">
                  <a:pos x="T0" y="T1"/>
                </a:cxn>
                <a:cxn ang="T7">
                  <a:pos x="T2" y="T3"/>
                </a:cxn>
                <a:cxn ang="T8">
                  <a:pos x="T4" y="T5"/>
                </a:cxn>
              </a:cxnLst>
              <a:rect l="T9" t="T10" r="T11" b="T12"/>
              <a:pathLst>
                <a:path w="1922" h="222">
                  <a:moveTo>
                    <a:pt x="0" y="221"/>
                  </a:moveTo>
                  <a:lnTo>
                    <a:pt x="586" y="0"/>
                  </a:lnTo>
                  <a:lnTo>
                    <a:pt x="1921" y="8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Freeform 15"/>
            <p:cNvSpPr>
              <a:spLocks/>
            </p:cNvSpPr>
            <p:nvPr/>
          </p:nvSpPr>
          <p:spPr bwMode="auto">
            <a:xfrm>
              <a:off x="2726" y="2488"/>
              <a:ext cx="1846" cy="587"/>
            </a:xfrm>
            <a:custGeom>
              <a:avLst/>
              <a:gdLst>
                <a:gd name="T0" fmla="*/ 1845 w 1846"/>
                <a:gd name="T1" fmla="*/ 140 h 587"/>
                <a:gd name="T2" fmla="*/ 1514 w 1846"/>
                <a:gd name="T3" fmla="*/ 586 h 587"/>
                <a:gd name="T4" fmla="*/ 0 w 1846"/>
                <a:gd name="T5" fmla="*/ 382 h 587"/>
                <a:gd name="T6" fmla="*/ 558 w 1846"/>
                <a:gd name="T7" fmla="*/ 0 h 587"/>
                <a:gd name="T8" fmla="*/ 1845 w 1846"/>
                <a:gd name="T9" fmla="*/ 140 h 587"/>
                <a:gd name="T10" fmla="*/ 0 60000 65536"/>
                <a:gd name="T11" fmla="*/ 0 60000 65536"/>
                <a:gd name="T12" fmla="*/ 0 60000 65536"/>
                <a:gd name="T13" fmla="*/ 0 60000 65536"/>
                <a:gd name="T14" fmla="*/ 0 60000 65536"/>
                <a:gd name="T15" fmla="*/ 0 w 1846"/>
                <a:gd name="T16" fmla="*/ 0 h 587"/>
                <a:gd name="T17" fmla="*/ 1846 w 1846"/>
                <a:gd name="T18" fmla="*/ 587 h 587"/>
              </a:gdLst>
              <a:ahLst/>
              <a:cxnLst>
                <a:cxn ang="T10">
                  <a:pos x="T0" y="T1"/>
                </a:cxn>
                <a:cxn ang="T11">
                  <a:pos x="T2" y="T3"/>
                </a:cxn>
                <a:cxn ang="T12">
                  <a:pos x="T4" y="T5"/>
                </a:cxn>
                <a:cxn ang="T13">
                  <a:pos x="T6" y="T7"/>
                </a:cxn>
                <a:cxn ang="T14">
                  <a:pos x="T8" y="T9"/>
                </a:cxn>
              </a:cxnLst>
              <a:rect l="T15" t="T16" r="T17" b="T18"/>
              <a:pathLst>
                <a:path w="1846" h="587">
                  <a:moveTo>
                    <a:pt x="1845" y="140"/>
                  </a:moveTo>
                  <a:lnTo>
                    <a:pt x="1514" y="586"/>
                  </a:lnTo>
                  <a:lnTo>
                    <a:pt x="0" y="382"/>
                  </a:lnTo>
                  <a:lnTo>
                    <a:pt x="558" y="0"/>
                  </a:lnTo>
                  <a:lnTo>
                    <a:pt x="1845" y="1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4" name="Freeform 16"/>
            <p:cNvSpPr>
              <a:spLocks/>
            </p:cNvSpPr>
            <p:nvPr/>
          </p:nvSpPr>
          <p:spPr bwMode="auto">
            <a:xfrm>
              <a:off x="2683" y="1625"/>
              <a:ext cx="602" cy="1246"/>
            </a:xfrm>
            <a:custGeom>
              <a:avLst/>
              <a:gdLst>
                <a:gd name="T0" fmla="*/ 43 w 602"/>
                <a:gd name="T1" fmla="*/ 1245 h 1246"/>
                <a:gd name="T2" fmla="*/ 0 w 602"/>
                <a:gd name="T3" fmla="*/ 221 h 1246"/>
                <a:gd name="T4" fmla="*/ 586 w 602"/>
                <a:gd name="T5" fmla="*/ 0 h 1246"/>
                <a:gd name="T6" fmla="*/ 601 w 602"/>
                <a:gd name="T7" fmla="*/ 863 h 1246"/>
                <a:gd name="T8" fmla="*/ 43 w 602"/>
                <a:gd name="T9" fmla="*/ 1245 h 1246"/>
                <a:gd name="T10" fmla="*/ 0 60000 65536"/>
                <a:gd name="T11" fmla="*/ 0 60000 65536"/>
                <a:gd name="T12" fmla="*/ 0 60000 65536"/>
                <a:gd name="T13" fmla="*/ 0 60000 65536"/>
                <a:gd name="T14" fmla="*/ 0 60000 65536"/>
                <a:gd name="T15" fmla="*/ 0 w 602"/>
                <a:gd name="T16" fmla="*/ 0 h 1246"/>
                <a:gd name="T17" fmla="*/ 602 w 602"/>
                <a:gd name="T18" fmla="*/ 1246 h 1246"/>
              </a:gdLst>
              <a:ahLst/>
              <a:cxnLst>
                <a:cxn ang="T10">
                  <a:pos x="T0" y="T1"/>
                </a:cxn>
                <a:cxn ang="T11">
                  <a:pos x="T2" y="T3"/>
                </a:cxn>
                <a:cxn ang="T12">
                  <a:pos x="T4" y="T5"/>
                </a:cxn>
                <a:cxn ang="T13">
                  <a:pos x="T6" y="T7"/>
                </a:cxn>
                <a:cxn ang="T14">
                  <a:pos x="T8" y="T9"/>
                </a:cxn>
              </a:cxnLst>
              <a:rect l="T15" t="T16" r="T17" b="T18"/>
              <a:pathLst>
                <a:path w="602" h="1246">
                  <a:moveTo>
                    <a:pt x="43" y="1245"/>
                  </a:moveTo>
                  <a:lnTo>
                    <a:pt x="0" y="221"/>
                  </a:lnTo>
                  <a:lnTo>
                    <a:pt x="586" y="0"/>
                  </a:lnTo>
                  <a:lnTo>
                    <a:pt x="601" y="863"/>
                  </a:lnTo>
                  <a:lnTo>
                    <a:pt x="43" y="124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5" name="Freeform 17"/>
            <p:cNvSpPr>
              <a:spLocks/>
            </p:cNvSpPr>
            <p:nvPr/>
          </p:nvSpPr>
          <p:spPr bwMode="auto">
            <a:xfrm>
              <a:off x="3269" y="1625"/>
              <a:ext cx="1336" cy="1004"/>
            </a:xfrm>
            <a:custGeom>
              <a:avLst/>
              <a:gdLst>
                <a:gd name="T0" fmla="*/ 15 w 1336"/>
                <a:gd name="T1" fmla="*/ 863 h 1004"/>
                <a:gd name="T2" fmla="*/ 0 w 1336"/>
                <a:gd name="T3" fmla="*/ 0 h 1004"/>
                <a:gd name="T4" fmla="*/ 1335 w 1336"/>
                <a:gd name="T5" fmla="*/ 81 h 1004"/>
                <a:gd name="T6" fmla="*/ 1302 w 1336"/>
                <a:gd name="T7" fmla="*/ 1003 h 1004"/>
                <a:gd name="T8" fmla="*/ 15 w 1336"/>
                <a:gd name="T9" fmla="*/ 863 h 1004"/>
                <a:gd name="T10" fmla="*/ 0 60000 65536"/>
                <a:gd name="T11" fmla="*/ 0 60000 65536"/>
                <a:gd name="T12" fmla="*/ 0 60000 65536"/>
                <a:gd name="T13" fmla="*/ 0 60000 65536"/>
                <a:gd name="T14" fmla="*/ 0 60000 65536"/>
                <a:gd name="T15" fmla="*/ 0 w 1336"/>
                <a:gd name="T16" fmla="*/ 0 h 1004"/>
                <a:gd name="T17" fmla="*/ 1336 w 1336"/>
                <a:gd name="T18" fmla="*/ 1004 h 1004"/>
              </a:gdLst>
              <a:ahLst/>
              <a:cxnLst>
                <a:cxn ang="T10">
                  <a:pos x="T0" y="T1"/>
                </a:cxn>
                <a:cxn ang="T11">
                  <a:pos x="T2" y="T3"/>
                </a:cxn>
                <a:cxn ang="T12">
                  <a:pos x="T4" y="T5"/>
                </a:cxn>
                <a:cxn ang="T13">
                  <a:pos x="T6" y="T7"/>
                </a:cxn>
                <a:cxn ang="T14">
                  <a:pos x="T8" y="T9"/>
                </a:cxn>
              </a:cxnLst>
              <a:rect l="T15" t="T16" r="T17" b="T18"/>
              <a:pathLst>
                <a:path w="1336" h="1004">
                  <a:moveTo>
                    <a:pt x="15" y="863"/>
                  </a:moveTo>
                  <a:lnTo>
                    <a:pt x="0" y="0"/>
                  </a:lnTo>
                  <a:lnTo>
                    <a:pt x="1335" y="81"/>
                  </a:lnTo>
                  <a:lnTo>
                    <a:pt x="1302" y="1003"/>
                  </a:lnTo>
                  <a:lnTo>
                    <a:pt x="15" y="86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6" name="Line 18"/>
            <p:cNvSpPr>
              <a:spLocks noChangeShapeType="1"/>
            </p:cNvSpPr>
            <p:nvPr/>
          </p:nvSpPr>
          <p:spPr bwMode="auto">
            <a:xfrm>
              <a:off x="2726" y="2870"/>
              <a:ext cx="1514" cy="20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7" name="Line 19"/>
            <p:cNvSpPr>
              <a:spLocks noChangeShapeType="1"/>
            </p:cNvSpPr>
            <p:nvPr/>
          </p:nvSpPr>
          <p:spPr bwMode="auto">
            <a:xfrm>
              <a:off x="2726" y="2870"/>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8" name="Line 20"/>
            <p:cNvSpPr>
              <a:spLocks noChangeShapeType="1"/>
            </p:cNvSpPr>
            <p:nvPr/>
          </p:nvSpPr>
          <p:spPr bwMode="auto">
            <a:xfrm>
              <a:off x="2882" y="2891"/>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29" name="Line 21"/>
            <p:cNvSpPr>
              <a:spLocks noChangeShapeType="1"/>
            </p:cNvSpPr>
            <p:nvPr/>
          </p:nvSpPr>
          <p:spPr bwMode="auto">
            <a:xfrm>
              <a:off x="3042" y="2913"/>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0" name="Line 22"/>
            <p:cNvSpPr>
              <a:spLocks noChangeShapeType="1"/>
            </p:cNvSpPr>
            <p:nvPr/>
          </p:nvSpPr>
          <p:spPr bwMode="auto">
            <a:xfrm>
              <a:off x="3203" y="293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1" name="Line 23"/>
            <p:cNvSpPr>
              <a:spLocks noChangeShapeType="1"/>
            </p:cNvSpPr>
            <p:nvPr/>
          </p:nvSpPr>
          <p:spPr bwMode="auto">
            <a:xfrm>
              <a:off x="3368" y="2956"/>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2" name="Line 24"/>
            <p:cNvSpPr>
              <a:spLocks noChangeShapeType="1"/>
            </p:cNvSpPr>
            <p:nvPr/>
          </p:nvSpPr>
          <p:spPr bwMode="auto">
            <a:xfrm>
              <a:off x="3535" y="2980"/>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3" name="Line 25"/>
            <p:cNvSpPr>
              <a:spLocks noChangeShapeType="1"/>
            </p:cNvSpPr>
            <p:nvPr/>
          </p:nvSpPr>
          <p:spPr bwMode="auto">
            <a:xfrm>
              <a:off x="3706" y="3002"/>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4" name="Line 26"/>
            <p:cNvSpPr>
              <a:spLocks noChangeShapeType="1"/>
            </p:cNvSpPr>
            <p:nvPr/>
          </p:nvSpPr>
          <p:spPr bwMode="auto">
            <a:xfrm>
              <a:off x="3882" y="3025"/>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5" name="Line 27"/>
            <p:cNvSpPr>
              <a:spLocks noChangeShapeType="1"/>
            </p:cNvSpPr>
            <p:nvPr/>
          </p:nvSpPr>
          <p:spPr bwMode="auto">
            <a:xfrm>
              <a:off x="4059" y="3049"/>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6" name="Line 28"/>
            <p:cNvSpPr>
              <a:spLocks noChangeShapeType="1"/>
            </p:cNvSpPr>
            <p:nvPr/>
          </p:nvSpPr>
          <p:spPr bwMode="auto">
            <a:xfrm>
              <a:off x="4240" y="3074"/>
              <a:ext cx="0"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7" name="Rectangle 29"/>
            <p:cNvSpPr>
              <a:spLocks noChangeArrowheads="1"/>
            </p:cNvSpPr>
            <p:nvPr/>
          </p:nvSpPr>
          <p:spPr bwMode="auto">
            <a:xfrm>
              <a:off x="2639" y="290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1</a:t>
              </a:r>
            </a:p>
          </p:txBody>
        </p:sp>
        <p:sp>
          <p:nvSpPr>
            <p:cNvPr id="24638" name="Rectangle 30"/>
            <p:cNvSpPr>
              <a:spLocks noChangeArrowheads="1"/>
            </p:cNvSpPr>
            <p:nvPr/>
          </p:nvSpPr>
          <p:spPr bwMode="auto">
            <a:xfrm>
              <a:off x="2794" y="2926"/>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2</a:t>
              </a:r>
            </a:p>
          </p:txBody>
        </p:sp>
        <p:sp>
          <p:nvSpPr>
            <p:cNvPr id="24639" name="Rectangle 31"/>
            <p:cNvSpPr>
              <a:spLocks noChangeArrowheads="1"/>
            </p:cNvSpPr>
            <p:nvPr/>
          </p:nvSpPr>
          <p:spPr bwMode="auto">
            <a:xfrm>
              <a:off x="2954" y="2948"/>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3</a:t>
              </a:r>
            </a:p>
          </p:txBody>
        </p:sp>
        <p:sp>
          <p:nvSpPr>
            <p:cNvPr id="24640" name="Rectangle 32"/>
            <p:cNvSpPr>
              <a:spLocks noChangeArrowheads="1"/>
            </p:cNvSpPr>
            <p:nvPr/>
          </p:nvSpPr>
          <p:spPr bwMode="auto">
            <a:xfrm>
              <a:off x="3116" y="2969"/>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4</a:t>
              </a:r>
            </a:p>
          </p:txBody>
        </p:sp>
        <p:sp>
          <p:nvSpPr>
            <p:cNvPr id="24641" name="Rectangle 33"/>
            <p:cNvSpPr>
              <a:spLocks noChangeArrowheads="1"/>
            </p:cNvSpPr>
            <p:nvPr/>
          </p:nvSpPr>
          <p:spPr bwMode="auto">
            <a:xfrm>
              <a:off x="3281" y="2992"/>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5</a:t>
              </a:r>
            </a:p>
          </p:txBody>
        </p:sp>
        <p:sp>
          <p:nvSpPr>
            <p:cNvPr id="24642" name="Rectangle 34"/>
            <p:cNvSpPr>
              <a:spLocks noChangeArrowheads="1"/>
            </p:cNvSpPr>
            <p:nvPr/>
          </p:nvSpPr>
          <p:spPr bwMode="auto">
            <a:xfrm>
              <a:off x="3448" y="3015"/>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6</a:t>
              </a:r>
            </a:p>
          </p:txBody>
        </p:sp>
        <p:sp>
          <p:nvSpPr>
            <p:cNvPr id="24643" name="Rectangle 35"/>
            <p:cNvSpPr>
              <a:spLocks noChangeArrowheads="1"/>
            </p:cNvSpPr>
            <p:nvPr/>
          </p:nvSpPr>
          <p:spPr bwMode="auto">
            <a:xfrm>
              <a:off x="3619" y="3037"/>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7</a:t>
              </a:r>
            </a:p>
          </p:txBody>
        </p:sp>
        <p:sp>
          <p:nvSpPr>
            <p:cNvPr id="24644" name="Rectangle 36"/>
            <p:cNvSpPr>
              <a:spLocks noChangeArrowheads="1"/>
            </p:cNvSpPr>
            <p:nvPr/>
          </p:nvSpPr>
          <p:spPr bwMode="auto">
            <a:xfrm>
              <a:off x="3794" y="3061"/>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8</a:t>
              </a:r>
            </a:p>
          </p:txBody>
        </p:sp>
        <p:sp>
          <p:nvSpPr>
            <p:cNvPr id="24645" name="Rectangle 37"/>
            <p:cNvSpPr>
              <a:spLocks noChangeArrowheads="1"/>
            </p:cNvSpPr>
            <p:nvPr/>
          </p:nvSpPr>
          <p:spPr bwMode="auto">
            <a:xfrm>
              <a:off x="3972" y="3084"/>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9</a:t>
              </a:r>
            </a:p>
          </p:txBody>
        </p:sp>
        <p:sp>
          <p:nvSpPr>
            <p:cNvPr id="24646" name="Rectangle 38"/>
            <p:cNvSpPr>
              <a:spLocks noChangeArrowheads="1"/>
            </p:cNvSpPr>
            <p:nvPr/>
          </p:nvSpPr>
          <p:spPr bwMode="auto">
            <a:xfrm>
              <a:off x="4123" y="3110"/>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10</a:t>
              </a:r>
            </a:p>
          </p:txBody>
        </p:sp>
        <p:sp>
          <p:nvSpPr>
            <p:cNvPr id="24647" name="Line 39"/>
            <p:cNvSpPr>
              <a:spLocks noChangeShapeType="1"/>
            </p:cNvSpPr>
            <p:nvPr/>
          </p:nvSpPr>
          <p:spPr bwMode="auto">
            <a:xfrm flipH="1">
              <a:off x="4240" y="2628"/>
              <a:ext cx="331" cy="44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48" name="Line 40"/>
            <p:cNvSpPr>
              <a:spLocks noChangeShapeType="1"/>
            </p:cNvSpPr>
            <p:nvPr/>
          </p:nvSpPr>
          <p:spPr bwMode="auto">
            <a:xfrm>
              <a:off x="4240" y="3074"/>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49" name="Line 41"/>
            <p:cNvSpPr>
              <a:spLocks noChangeShapeType="1"/>
            </p:cNvSpPr>
            <p:nvPr/>
          </p:nvSpPr>
          <p:spPr bwMode="auto">
            <a:xfrm>
              <a:off x="4336" y="2945"/>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50" name="Line 42"/>
            <p:cNvSpPr>
              <a:spLocks noChangeShapeType="1"/>
            </p:cNvSpPr>
            <p:nvPr/>
          </p:nvSpPr>
          <p:spPr bwMode="auto">
            <a:xfrm>
              <a:off x="4422" y="2829"/>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51" name="Line 43"/>
            <p:cNvSpPr>
              <a:spLocks noChangeShapeType="1"/>
            </p:cNvSpPr>
            <p:nvPr/>
          </p:nvSpPr>
          <p:spPr bwMode="auto">
            <a:xfrm>
              <a:off x="4500" y="2724"/>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52" name="Line 44"/>
            <p:cNvSpPr>
              <a:spLocks noChangeShapeType="1"/>
            </p:cNvSpPr>
            <p:nvPr/>
          </p:nvSpPr>
          <p:spPr bwMode="auto">
            <a:xfrm>
              <a:off x="4571" y="2628"/>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53" name="Rectangle 45"/>
            <p:cNvSpPr>
              <a:spLocks noChangeArrowheads="1"/>
            </p:cNvSpPr>
            <p:nvPr/>
          </p:nvSpPr>
          <p:spPr bwMode="auto">
            <a:xfrm>
              <a:off x="4289" y="2984"/>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1</a:t>
              </a:r>
            </a:p>
          </p:txBody>
        </p:sp>
        <p:sp>
          <p:nvSpPr>
            <p:cNvPr id="24654" name="Rectangle 46"/>
            <p:cNvSpPr>
              <a:spLocks noChangeArrowheads="1"/>
            </p:cNvSpPr>
            <p:nvPr/>
          </p:nvSpPr>
          <p:spPr bwMode="auto">
            <a:xfrm>
              <a:off x="4471" y="2740"/>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3</a:t>
              </a:r>
            </a:p>
          </p:txBody>
        </p:sp>
        <p:sp>
          <p:nvSpPr>
            <p:cNvPr id="24655" name="Rectangle 47"/>
            <p:cNvSpPr>
              <a:spLocks noChangeArrowheads="1"/>
            </p:cNvSpPr>
            <p:nvPr/>
          </p:nvSpPr>
          <p:spPr bwMode="auto">
            <a:xfrm>
              <a:off x="4620" y="2538"/>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5</a:t>
              </a:r>
            </a:p>
          </p:txBody>
        </p:sp>
        <p:sp>
          <p:nvSpPr>
            <p:cNvPr id="24656" name="Freeform 48"/>
            <p:cNvSpPr>
              <a:spLocks/>
            </p:cNvSpPr>
            <p:nvPr/>
          </p:nvSpPr>
          <p:spPr bwMode="auto">
            <a:xfrm>
              <a:off x="3221" y="2334"/>
              <a:ext cx="187" cy="18"/>
            </a:xfrm>
            <a:custGeom>
              <a:avLst/>
              <a:gdLst>
                <a:gd name="T0" fmla="*/ 58 w 187"/>
                <a:gd name="T1" fmla="*/ 14 h 18"/>
                <a:gd name="T2" fmla="*/ 58 w 187"/>
                <a:gd name="T3" fmla="*/ 14 h 18"/>
                <a:gd name="T4" fmla="*/ 186 w 187"/>
                <a:gd name="T5" fmla="*/ 0 h 18"/>
                <a:gd name="T6" fmla="*/ 0 w 187"/>
                <a:gd name="T7" fmla="*/ 17 h 18"/>
                <a:gd name="T8" fmla="*/ 58 w 187"/>
                <a:gd name="T9" fmla="*/ 14 h 18"/>
                <a:gd name="T10" fmla="*/ 0 60000 65536"/>
                <a:gd name="T11" fmla="*/ 0 60000 65536"/>
                <a:gd name="T12" fmla="*/ 0 60000 65536"/>
                <a:gd name="T13" fmla="*/ 0 60000 65536"/>
                <a:gd name="T14" fmla="*/ 0 60000 65536"/>
                <a:gd name="T15" fmla="*/ 0 w 187"/>
                <a:gd name="T16" fmla="*/ 0 h 18"/>
                <a:gd name="T17" fmla="*/ 187 w 187"/>
                <a:gd name="T18" fmla="*/ 18 h 18"/>
              </a:gdLst>
              <a:ahLst/>
              <a:cxnLst>
                <a:cxn ang="T10">
                  <a:pos x="T0" y="T1"/>
                </a:cxn>
                <a:cxn ang="T11">
                  <a:pos x="T2" y="T3"/>
                </a:cxn>
                <a:cxn ang="T12">
                  <a:pos x="T4" y="T5"/>
                </a:cxn>
                <a:cxn ang="T13">
                  <a:pos x="T6" y="T7"/>
                </a:cxn>
                <a:cxn ang="T14">
                  <a:pos x="T8" y="T9"/>
                </a:cxn>
              </a:cxnLst>
              <a:rect l="T15" t="T16" r="T17" b="T18"/>
              <a:pathLst>
                <a:path w="187" h="18">
                  <a:moveTo>
                    <a:pt x="58" y="14"/>
                  </a:moveTo>
                  <a:lnTo>
                    <a:pt x="58" y="14"/>
                  </a:lnTo>
                  <a:lnTo>
                    <a:pt x="186" y="0"/>
                  </a:lnTo>
                  <a:lnTo>
                    <a:pt x="0" y="17"/>
                  </a:lnTo>
                  <a:lnTo>
                    <a:pt x="58" y="14"/>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57" name="Freeform 49"/>
            <p:cNvSpPr>
              <a:spLocks/>
            </p:cNvSpPr>
            <p:nvPr/>
          </p:nvSpPr>
          <p:spPr bwMode="auto">
            <a:xfrm>
              <a:off x="3157" y="2334"/>
              <a:ext cx="251" cy="20"/>
            </a:xfrm>
            <a:custGeom>
              <a:avLst/>
              <a:gdLst>
                <a:gd name="T0" fmla="*/ 62 w 251"/>
                <a:gd name="T1" fmla="*/ 18 h 20"/>
                <a:gd name="T2" fmla="*/ 250 w 251"/>
                <a:gd name="T3" fmla="*/ 0 h 20"/>
                <a:gd name="T4" fmla="*/ 0 w 251"/>
                <a:gd name="T5" fmla="*/ 19 h 20"/>
                <a:gd name="T6" fmla="*/ 62 w 251"/>
                <a:gd name="T7" fmla="*/ 18 h 20"/>
                <a:gd name="T8" fmla="*/ 0 60000 65536"/>
                <a:gd name="T9" fmla="*/ 0 60000 65536"/>
                <a:gd name="T10" fmla="*/ 0 60000 65536"/>
                <a:gd name="T11" fmla="*/ 0 60000 65536"/>
                <a:gd name="T12" fmla="*/ 0 w 251"/>
                <a:gd name="T13" fmla="*/ 0 h 20"/>
                <a:gd name="T14" fmla="*/ 251 w 251"/>
                <a:gd name="T15" fmla="*/ 20 h 20"/>
              </a:gdLst>
              <a:ahLst/>
              <a:cxnLst>
                <a:cxn ang="T8">
                  <a:pos x="T0" y="T1"/>
                </a:cxn>
                <a:cxn ang="T9">
                  <a:pos x="T2" y="T3"/>
                </a:cxn>
                <a:cxn ang="T10">
                  <a:pos x="T4" y="T5"/>
                </a:cxn>
                <a:cxn ang="T11">
                  <a:pos x="T6" y="T7"/>
                </a:cxn>
              </a:cxnLst>
              <a:rect l="T12" t="T13" r="T14" b="T15"/>
              <a:pathLst>
                <a:path w="251" h="20">
                  <a:moveTo>
                    <a:pt x="62" y="18"/>
                  </a:moveTo>
                  <a:lnTo>
                    <a:pt x="250" y="0"/>
                  </a:lnTo>
                  <a:lnTo>
                    <a:pt x="0" y="19"/>
                  </a:lnTo>
                  <a:lnTo>
                    <a:pt x="62" y="18"/>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58" name="Line 50"/>
            <p:cNvSpPr>
              <a:spLocks noChangeShapeType="1"/>
            </p:cNvSpPr>
            <p:nvPr/>
          </p:nvSpPr>
          <p:spPr bwMode="auto">
            <a:xfrm flipV="1">
              <a:off x="3221" y="2334"/>
              <a:ext cx="194"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59" name="Line 51"/>
            <p:cNvSpPr>
              <a:spLocks noChangeShapeType="1"/>
            </p:cNvSpPr>
            <p:nvPr/>
          </p:nvSpPr>
          <p:spPr bwMode="auto">
            <a:xfrm>
              <a:off x="3157" y="236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60" name="Freeform 52"/>
            <p:cNvSpPr>
              <a:spLocks/>
            </p:cNvSpPr>
            <p:nvPr/>
          </p:nvSpPr>
          <p:spPr bwMode="auto">
            <a:xfrm>
              <a:off x="3157" y="2334"/>
              <a:ext cx="259" cy="28"/>
            </a:xfrm>
            <a:custGeom>
              <a:avLst/>
              <a:gdLst>
                <a:gd name="T0" fmla="*/ 258 w 259"/>
                <a:gd name="T1" fmla="*/ 0 h 28"/>
                <a:gd name="T2" fmla="*/ 125 w 259"/>
                <a:gd name="T3" fmla="*/ 20 h 28"/>
                <a:gd name="T4" fmla="*/ 0 w 259"/>
                <a:gd name="T5" fmla="*/ 27 h 28"/>
                <a:gd name="T6" fmla="*/ 0 60000 65536"/>
                <a:gd name="T7" fmla="*/ 0 60000 65536"/>
                <a:gd name="T8" fmla="*/ 0 60000 65536"/>
                <a:gd name="T9" fmla="*/ 0 w 259"/>
                <a:gd name="T10" fmla="*/ 0 h 28"/>
                <a:gd name="T11" fmla="*/ 259 w 259"/>
                <a:gd name="T12" fmla="*/ 28 h 28"/>
              </a:gdLst>
              <a:ahLst/>
              <a:cxnLst>
                <a:cxn ang="T6">
                  <a:pos x="T0" y="T1"/>
                </a:cxn>
                <a:cxn ang="T7">
                  <a:pos x="T2" y="T3"/>
                </a:cxn>
                <a:cxn ang="T8">
                  <a:pos x="T4" y="T5"/>
                </a:cxn>
              </a:cxnLst>
              <a:rect l="T9" t="T10" r="T11" b="T12"/>
              <a:pathLst>
                <a:path w="259" h="28">
                  <a:moveTo>
                    <a:pt x="258" y="0"/>
                  </a:moveTo>
                  <a:lnTo>
                    <a:pt x="125" y="20"/>
                  </a:lnTo>
                  <a:lnTo>
                    <a:pt x="0"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1" name="Line 53"/>
            <p:cNvSpPr>
              <a:spLocks noChangeShapeType="1"/>
            </p:cNvSpPr>
            <p:nvPr/>
          </p:nvSpPr>
          <p:spPr bwMode="auto">
            <a:xfrm>
              <a:off x="3415" y="2334"/>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662" name="Freeform 54"/>
            <p:cNvSpPr>
              <a:spLocks/>
            </p:cNvSpPr>
            <p:nvPr/>
          </p:nvSpPr>
          <p:spPr bwMode="auto">
            <a:xfrm>
              <a:off x="3157" y="2334"/>
              <a:ext cx="251" cy="20"/>
            </a:xfrm>
            <a:custGeom>
              <a:avLst/>
              <a:gdLst>
                <a:gd name="T0" fmla="*/ 250 w 251"/>
                <a:gd name="T1" fmla="*/ 0 h 20"/>
                <a:gd name="T2" fmla="*/ 250 w 251"/>
                <a:gd name="T3" fmla="*/ 0 h 20"/>
                <a:gd name="T4" fmla="*/ 0 w 251"/>
                <a:gd name="T5" fmla="*/ 19 h 20"/>
                <a:gd name="T6" fmla="*/ 136 w 251"/>
                <a:gd name="T7" fmla="*/ 4 h 20"/>
                <a:gd name="T8" fmla="*/ 250 w 251"/>
                <a:gd name="T9" fmla="*/ 0 h 20"/>
                <a:gd name="T10" fmla="*/ 0 60000 65536"/>
                <a:gd name="T11" fmla="*/ 0 60000 65536"/>
                <a:gd name="T12" fmla="*/ 0 60000 65536"/>
                <a:gd name="T13" fmla="*/ 0 60000 65536"/>
                <a:gd name="T14" fmla="*/ 0 60000 65536"/>
                <a:gd name="T15" fmla="*/ 0 w 251"/>
                <a:gd name="T16" fmla="*/ 0 h 20"/>
                <a:gd name="T17" fmla="*/ 251 w 251"/>
                <a:gd name="T18" fmla="*/ 20 h 20"/>
              </a:gdLst>
              <a:ahLst/>
              <a:cxnLst>
                <a:cxn ang="T10">
                  <a:pos x="T0" y="T1"/>
                </a:cxn>
                <a:cxn ang="T11">
                  <a:pos x="T2" y="T3"/>
                </a:cxn>
                <a:cxn ang="T12">
                  <a:pos x="T4" y="T5"/>
                </a:cxn>
                <a:cxn ang="T13">
                  <a:pos x="T6" y="T7"/>
                </a:cxn>
                <a:cxn ang="T14">
                  <a:pos x="T8" y="T9"/>
                </a:cxn>
              </a:cxnLst>
              <a:rect l="T15" t="T16" r="T17" b="T18"/>
              <a:pathLst>
                <a:path w="251" h="20">
                  <a:moveTo>
                    <a:pt x="250" y="0"/>
                  </a:moveTo>
                  <a:lnTo>
                    <a:pt x="250" y="0"/>
                  </a:lnTo>
                  <a:lnTo>
                    <a:pt x="0" y="19"/>
                  </a:lnTo>
                  <a:lnTo>
                    <a:pt x="136" y="4"/>
                  </a:lnTo>
                  <a:lnTo>
                    <a:pt x="250" y="0"/>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63" name="Line 55"/>
            <p:cNvSpPr>
              <a:spLocks noChangeShapeType="1"/>
            </p:cNvSpPr>
            <p:nvPr/>
          </p:nvSpPr>
          <p:spPr bwMode="auto">
            <a:xfrm>
              <a:off x="3415" y="233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64" name="Line 56"/>
            <p:cNvSpPr>
              <a:spLocks noChangeShapeType="1"/>
            </p:cNvSpPr>
            <p:nvPr/>
          </p:nvSpPr>
          <p:spPr bwMode="auto">
            <a:xfrm>
              <a:off x="3297" y="234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65" name="Freeform 57"/>
            <p:cNvSpPr>
              <a:spLocks/>
            </p:cNvSpPr>
            <p:nvPr/>
          </p:nvSpPr>
          <p:spPr bwMode="auto">
            <a:xfrm>
              <a:off x="3157" y="2334"/>
              <a:ext cx="259" cy="28"/>
            </a:xfrm>
            <a:custGeom>
              <a:avLst/>
              <a:gdLst>
                <a:gd name="T0" fmla="*/ 0 w 259"/>
                <a:gd name="T1" fmla="*/ 27 h 28"/>
                <a:gd name="T2" fmla="*/ 140 w 259"/>
                <a:gd name="T3" fmla="*/ 6 h 28"/>
                <a:gd name="T4" fmla="*/ 258 w 259"/>
                <a:gd name="T5" fmla="*/ 0 h 28"/>
                <a:gd name="T6" fmla="*/ 0 60000 65536"/>
                <a:gd name="T7" fmla="*/ 0 60000 65536"/>
                <a:gd name="T8" fmla="*/ 0 60000 65536"/>
                <a:gd name="T9" fmla="*/ 0 w 259"/>
                <a:gd name="T10" fmla="*/ 0 h 28"/>
                <a:gd name="T11" fmla="*/ 259 w 259"/>
                <a:gd name="T12" fmla="*/ 28 h 28"/>
              </a:gdLst>
              <a:ahLst/>
              <a:cxnLst>
                <a:cxn ang="T6">
                  <a:pos x="T0" y="T1"/>
                </a:cxn>
                <a:cxn ang="T7">
                  <a:pos x="T2" y="T3"/>
                </a:cxn>
                <a:cxn ang="T8">
                  <a:pos x="T4" y="T5"/>
                </a:cxn>
              </a:cxnLst>
              <a:rect l="T9" t="T10" r="T11" b="T12"/>
              <a:pathLst>
                <a:path w="259" h="28">
                  <a:moveTo>
                    <a:pt x="0" y="27"/>
                  </a:moveTo>
                  <a:lnTo>
                    <a:pt x="140" y="6"/>
                  </a:lnTo>
                  <a:lnTo>
                    <a:pt x="25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6" name="Line 58"/>
            <p:cNvSpPr>
              <a:spLocks noChangeShapeType="1"/>
            </p:cNvSpPr>
            <p:nvPr/>
          </p:nvSpPr>
          <p:spPr bwMode="auto">
            <a:xfrm>
              <a:off x="3415" y="2334"/>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667" name="Freeform 59"/>
            <p:cNvSpPr>
              <a:spLocks/>
            </p:cNvSpPr>
            <p:nvPr/>
          </p:nvSpPr>
          <p:spPr bwMode="auto">
            <a:xfrm>
              <a:off x="3297" y="2313"/>
              <a:ext cx="249" cy="20"/>
            </a:xfrm>
            <a:custGeom>
              <a:avLst/>
              <a:gdLst>
                <a:gd name="T0" fmla="*/ 114 w 249"/>
                <a:gd name="T1" fmla="*/ 15 h 20"/>
                <a:gd name="T2" fmla="*/ 114 w 249"/>
                <a:gd name="T3" fmla="*/ 15 h 20"/>
                <a:gd name="T4" fmla="*/ 248 w 249"/>
                <a:gd name="T5" fmla="*/ 0 h 20"/>
                <a:gd name="T6" fmla="*/ 0 w 249"/>
                <a:gd name="T7" fmla="*/ 19 h 20"/>
                <a:gd name="T8" fmla="*/ 114 w 249"/>
                <a:gd name="T9" fmla="*/ 15 h 20"/>
                <a:gd name="T10" fmla="*/ 0 60000 65536"/>
                <a:gd name="T11" fmla="*/ 0 60000 65536"/>
                <a:gd name="T12" fmla="*/ 0 60000 65536"/>
                <a:gd name="T13" fmla="*/ 0 60000 65536"/>
                <a:gd name="T14" fmla="*/ 0 60000 65536"/>
                <a:gd name="T15" fmla="*/ 0 w 249"/>
                <a:gd name="T16" fmla="*/ 0 h 20"/>
                <a:gd name="T17" fmla="*/ 249 w 249"/>
                <a:gd name="T18" fmla="*/ 20 h 20"/>
              </a:gdLst>
              <a:ahLst/>
              <a:cxnLst>
                <a:cxn ang="T10">
                  <a:pos x="T0" y="T1"/>
                </a:cxn>
                <a:cxn ang="T11">
                  <a:pos x="T2" y="T3"/>
                </a:cxn>
                <a:cxn ang="T12">
                  <a:pos x="T4" y="T5"/>
                </a:cxn>
                <a:cxn ang="T13">
                  <a:pos x="T6" y="T7"/>
                </a:cxn>
                <a:cxn ang="T14">
                  <a:pos x="T8" y="T9"/>
                </a:cxn>
              </a:cxnLst>
              <a:rect l="T15" t="T16" r="T17" b="T18"/>
              <a:pathLst>
                <a:path w="249" h="20">
                  <a:moveTo>
                    <a:pt x="114" y="15"/>
                  </a:moveTo>
                  <a:lnTo>
                    <a:pt x="114" y="15"/>
                  </a:lnTo>
                  <a:lnTo>
                    <a:pt x="248" y="0"/>
                  </a:lnTo>
                  <a:lnTo>
                    <a:pt x="0" y="19"/>
                  </a:lnTo>
                  <a:lnTo>
                    <a:pt x="114" y="15"/>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68" name="Line 60"/>
            <p:cNvSpPr>
              <a:spLocks noChangeShapeType="1"/>
            </p:cNvSpPr>
            <p:nvPr/>
          </p:nvSpPr>
          <p:spPr bwMode="auto">
            <a:xfrm>
              <a:off x="3415" y="233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69" name="Line 61"/>
            <p:cNvSpPr>
              <a:spLocks noChangeShapeType="1"/>
            </p:cNvSpPr>
            <p:nvPr/>
          </p:nvSpPr>
          <p:spPr bwMode="auto">
            <a:xfrm>
              <a:off x="3297" y="234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70" name="Freeform 62"/>
            <p:cNvSpPr>
              <a:spLocks/>
            </p:cNvSpPr>
            <p:nvPr/>
          </p:nvSpPr>
          <p:spPr bwMode="auto">
            <a:xfrm>
              <a:off x="3297" y="2313"/>
              <a:ext cx="257" cy="28"/>
            </a:xfrm>
            <a:custGeom>
              <a:avLst/>
              <a:gdLst>
                <a:gd name="T0" fmla="*/ 256 w 257"/>
                <a:gd name="T1" fmla="*/ 0 h 28"/>
                <a:gd name="T2" fmla="*/ 118 w 257"/>
                <a:gd name="T3" fmla="*/ 21 h 28"/>
                <a:gd name="T4" fmla="*/ 0 w 257"/>
                <a:gd name="T5" fmla="*/ 27 h 28"/>
                <a:gd name="T6" fmla="*/ 0 60000 65536"/>
                <a:gd name="T7" fmla="*/ 0 60000 65536"/>
                <a:gd name="T8" fmla="*/ 0 60000 65536"/>
                <a:gd name="T9" fmla="*/ 0 w 257"/>
                <a:gd name="T10" fmla="*/ 0 h 28"/>
                <a:gd name="T11" fmla="*/ 257 w 257"/>
                <a:gd name="T12" fmla="*/ 28 h 28"/>
              </a:gdLst>
              <a:ahLst/>
              <a:cxnLst>
                <a:cxn ang="T6">
                  <a:pos x="T0" y="T1"/>
                </a:cxn>
                <a:cxn ang="T7">
                  <a:pos x="T2" y="T3"/>
                </a:cxn>
                <a:cxn ang="T8">
                  <a:pos x="T4" y="T5"/>
                </a:cxn>
              </a:cxnLst>
              <a:rect l="T9" t="T10" r="T11" b="T12"/>
              <a:pathLst>
                <a:path w="257" h="28">
                  <a:moveTo>
                    <a:pt x="256" y="0"/>
                  </a:moveTo>
                  <a:lnTo>
                    <a:pt x="118" y="21"/>
                  </a:lnTo>
                  <a:lnTo>
                    <a:pt x="0"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1" name="Freeform 63"/>
            <p:cNvSpPr>
              <a:spLocks/>
            </p:cNvSpPr>
            <p:nvPr/>
          </p:nvSpPr>
          <p:spPr bwMode="auto">
            <a:xfrm>
              <a:off x="3297" y="2283"/>
              <a:ext cx="249" cy="50"/>
            </a:xfrm>
            <a:custGeom>
              <a:avLst/>
              <a:gdLst>
                <a:gd name="T0" fmla="*/ 248 w 249"/>
                <a:gd name="T1" fmla="*/ 26 h 50"/>
                <a:gd name="T2" fmla="*/ 0 w 249"/>
                <a:gd name="T3" fmla="*/ 49 h 50"/>
                <a:gd name="T4" fmla="*/ 138 w 249"/>
                <a:gd name="T5" fmla="*/ 0 h 50"/>
                <a:gd name="T6" fmla="*/ 248 w 249"/>
                <a:gd name="T7" fmla="*/ 26 h 50"/>
                <a:gd name="T8" fmla="*/ 0 60000 65536"/>
                <a:gd name="T9" fmla="*/ 0 60000 65536"/>
                <a:gd name="T10" fmla="*/ 0 60000 65536"/>
                <a:gd name="T11" fmla="*/ 0 60000 65536"/>
                <a:gd name="T12" fmla="*/ 0 w 249"/>
                <a:gd name="T13" fmla="*/ 0 h 50"/>
                <a:gd name="T14" fmla="*/ 249 w 249"/>
                <a:gd name="T15" fmla="*/ 50 h 50"/>
              </a:gdLst>
              <a:ahLst/>
              <a:cxnLst>
                <a:cxn ang="T8">
                  <a:pos x="T0" y="T1"/>
                </a:cxn>
                <a:cxn ang="T9">
                  <a:pos x="T2" y="T3"/>
                </a:cxn>
                <a:cxn ang="T10">
                  <a:pos x="T4" y="T5"/>
                </a:cxn>
                <a:cxn ang="T11">
                  <a:pos x="T6" y="T7"/>
                </a:cxn>
              </a:cxnLst>
              <a:rect l="T12" t="T13" r="T14" b="T15"/>
              <a:pathLst>
                <a:path w="249" h="50">
                  <a:moveTo>
                    <a:pt x="248" y="26"/>
                  </a:moveTo>
                  <a:lnTo>
                    <a:pt x="0" y="49"/>
                  </a:lnTo>
                  <a:lnTo>
                    <a:pt x="138" y="0"/>
                  </a:lnTo>
                  <a:lnTo>
                    <a:pt x="248" y="26"/>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72" name="Freeform 64"/>
            <p:cNvSpPr>
              <a:spLocks/>
            </p:cNvSpPr>
            <p:nvPr/>
          </p:nvSpPr>
          <p:spPr bwMode="auto">
            <a:xfrm>
              <a:off x="3297" y="2283"/>
              <a:ext cx="257" cy="58"/>
            </a:xfrm>
            <a:custGeom>
              <a:avLst/>
              <a:gdLst>
                <a:gd name="T0" fmla="*/ 0 w 257"/>
                <a:gd name="T1" fmla="*/ 57 h 58"/>
                <a:gd name="T2" fmla="*/ 142 w 257"/>
                <a:gd name="T3" fmla="*/ 0 h 58"/>
                <a:gd name="T4" fmla="*/ 256 w 257"/>
                <a:gd name="T5" fmla="*/ 30 h 58"/>
                <a:gd name="T6" fmla="*/ 0 60000 65536"/>
                <a:gd name="T7" fmla="*/ 0 60000 65536"/>
                <a:gd name="T8" fmla="*/ 0 60000 65536"/>
                <a:gd name="T9" fmla="*/ 0 w 257"/>
                <a:gd name="T10" fmla="*/ 0 h 58"/>
                <a:gd name="T11" fmla="*/ 257 w 257"/>
                <a:gd name="T12" fmla="*/ 58 h 58"/>
              </a:gdLst>
              <a:ahLst/>
              <a:cxnLst>
                <a:cxn ang="T6">
                  <a:pos x="T0" y="T1"/>
                </a:cxn>
                <a:cxn ang="T7">
                  <a:pos x="T2" y="T3"/>
                </a:cxn>
                <a:cxn ang="T8">
                  <a:pos x="T4" y="T5"/>
                </a:cxn>
              </a:cxnLst>
              <a:rect l="T9" t="T10" r="T11" b="T12"/>
              <a:pathLst>
                <a:path w="257" h="58">
                  <a:moveTo>
                    <a:pt x="0" y="57"/>
                  </a:moveTo>
                  <a:lnTo>
                    <a:pt x="142" y="0"/>
                  </a:lnTo>
                  <a:lnTo>
                    <a:pt x="256" y="3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3" name="Freeform 65"/>
            <p:cNvSpPr>
              <a:spLocks/>
            </p:cNvSpPr>
            <p:nvPr/>
          </p:nvSpPr>
          <p:spPr bwMode="auto">
            <a:xfrm>
              <a:off x="3439" y="2283"/>
              <a:ext cx="247" cy="23"/>
            </a:xfrm>
            <a:custGeom>
              <a:avLst/>
              <a:gdLst>
                <a:gd name="T0" fmla="*/ 110 w 247"/>
                <a:gd name="T1" fmla="*/ 22 h 23"/>
                <a:gd name="T2" fmla="*/ 246 w 247"/>
                <a:gd name="T3" fmla="*/ 7 h 23"/>
                <a:gd name="T4" fmla="*/ 0 w 247"/>
                <a:gd name="T5" fmla="*/ 0 h 23"/>
                <a:gd name="T6" fmla="*/ 110 w 247"/>
                <a:gd name="T7" fmla="*/ 22 h 23"/>
                <a:gd name="T8" fmla="*/ 0 60000 65536"/>
                <a:gd name="T9" fmla="*/ 0 60000 65536"/>
                <a:gd name="T10" fmla="*/ 0 60000 65536"/>
                <a:gd name="T11" fmla="*/ 0 60000 65536"/>
                <a:gd name="T12" fmla="*/ 0 w 247"/>
                <a:gd name="T13" fmla="*/ 0 h 23"/>
                <a:gd name="T14" fmla="*/ 247 w 247"/>
                <a:gd name="T15" fmla="*/ 23 h 23"/>
              </a:gdLst>
              <a:ahLst/>
              <a:cxnLst>
                <a:cxn ang="T8">
                  <a:pos x="T0" y="T1"/>
                </a:cxn>
                <a:cxn ang="T9">
                  <a:pos x="T2" y="T3"/>
                </a:cxn>
                <a:cxn ang="T10">
                  <a:pos x="T4" y="T5"/>
                </a:cxn>
                <a:cxn ang="T11">
                  <a:pos x="T6" y="T7"/>
                </a:cxn>
              </a:cxnLst>
              <a:rect l="T12" t="T13" r="T14" b="T15"/>
              <a:pathLst>
                <a:path w="247" h="23">
                  <a:moveTo>
                    <a:pt x="110" y="22"/>
                  </a:moveTo>
                  <a:lnTo>
                    <a:pt x="246" y="7"/>
                  </a:lnTo>
                  <a:lnTo>
                    <a:pt x="0" y="0"/>
                  </a:lnTo>
                  <a:lnTo>
                    <a:pt x="110" y="22"/>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74" name="Freeform 66"/>
            <p:cNvSpPr>
              <a:spLocks/>
            </p:cNvSpPr>
            <p:nvPr/>
          </p:nvSpPr>
          <p:spPr bwMode="auto">
            <a:xfrm>
              <a:off x="3439" y="2283"/>
              <a:ext cx="255" cy="31"/>
            </a:xfrm>
            <a:custGeom>
              <a:avLst/>
              <a:gdLst>
                <a:gd name="T0" fmla="*/ 254 w 255"/>
                <a:gd name="T1" fmla="*/ 9 h 31"/>
                <a:gd name="T2" fmla="*/ 114 w 255"/>
                <a:gd name="T3" fmla="*/ 30 h 31"/>
                <a:gd name="T4" fmla="*/ 0 w 255"/>
                <a:gd name="T5" fmla="*/ 0 h 31"/>
                <a:gd name="T6" fmla="*/ 0 60000 65536"/>
                <a:gd name="T7" fmla="*/ 0 60000 65536"/>
                <a:gd name="T8" fmla="*/ 0 60000 65536"/>
                <a:gd name="T9" fmla="*/ 0 w 255"/>
                <a:gd name="T10" fmla="*/ 0 h 31"/>
                <a:gd name="T11" fmla="*/ 255 w 255"/>
                <a:gd name="T12" fmla="*/ 31 h 31"/>
              </a:gdLst>
              <a:ahLst/>
              <a:cxnLst>
                <a:cxn ang="T6">
                  <a:pos x="T0" y="T1"/>
                </a:cxn>
                <a:cxn ang="T7">
                  <a:pos x="T2" y="T3"/>
                </a:cxn>
                <a:cxn ang="T8">
                  <a:pos x="T4" y="T5"/>
                </a:cxn>
              </a:cxnLst>
              <a:rect l="T9" t="T10" r="T11" b="T12"/>
              <a:pathLst>
                <a:path w="255" h="31">
                  <a:moveTo>
                    <a:pt x="254" y="9"/>
                  </a:moveTo>
                  <a:lnTo>
                    <a:pt x="114" y="3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5" name="Freeform 67"/>
            <p:cNvSpPr>
              <a:spLocks/>
            </p:cNvSpPr>
            <p:nvPr/>
          </p:nvSpPr>
          <p:spPr bwMode="auto">
            <a:xfrm>
              <a:off x="3439" y="2242"/>
              <a:ext cx="247" cy="43"/>
            </a:xfrm>
            <a:custGeom>
              <a:avLst/>
              <a:gdLst>
                <a:gd name="T0" fmla="*/ 246 w 247"/>
                <a:gd name="T1" fmla="*/ 42 h 43"/>
                <a:gd name="T2" fmla="*/ 246 w 247"/>
                <a:gd name="T3" fmla="*/ 42 h 43"/>
                <a:gd name="T4" fmla="*/ 0 w 247"/>
                <a:gd name="T5" fmla="*/ 34 h 43"/>
                <a:gd name="T6" fmla="*/ 71 w 247"/>
                <a:gd name="T7" fmla="*/ 10 h 43"/>
                <a:gd name="T8" fmla="*/ 169 w 247"/>
                <a:gd name="T9" fmla="*/ 0 h 43"/>
                <a:gd name="T10" fmla="*/ 246 w 247"/>
                <a:gd name="T11" fmla="*/ 42 h 43"/>
                <a:gd name="T12" fmla="*/ 0 60000 65536"/>
                <a:gd name="T13" fmla="*/ 0 60000 65536"/>
                <a:gd name="T14" fmla="*/ 0 60000 65536"/>
                <a:gd name="T15" fmla="*/ 0 60000 65536"/>
                <a:gd name="T16" fmla="*/ 0 60000 65536"/>
                <a:gd name="T17" fmla="*/ 0 60000 65536"/>
                <a:gd name="T18" fmla="*/ 0 w 247"/>
                <a:gd name="T19" fmla="*/ 0 h 43"/>
                <a:gd name="T20" fmla="*/ 247 w 24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47" h="43">
                  <a:moveTo>
                    <a:pt x="246" y="42"/>
                  </a:moveTo>
                  <a:lnTo>
                    <a:pt x="246" y="42"/>
                  </a:lnTo>
                  <a:lnTo>
                    <a:pt x="0" y="34"/>
                  </a:lnTo>
                  <a:lnTo>
                    <a:pt x="71" y="10"/>
                  </a:lnTo>
                  <a:lnTo>
                    <a:pt x="169" y="0"/>
                  </a:lnTo>
                  <a:lnTo>
                    <a:pt x="246" y="42"/>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76" name="Freeform 68"/>
            <p:cNvSpPr>
              <a:spLocks/>
            </p:cNvSpPr>
            <p:nvPr/>
          </p:nvSpPr>
          <p:spPr bwMode="auto">
            <a:xfrm>
              <a:off x="3512" y="2224"/>
              <a:ext cx="94" cy="23"/>
            </a:xfrm>
            <a:custGeom>
              <a:avLst/>
              <a:gdLst>
                <a:gd name="T0" fmla="*/ 93 w 94"/>
                <a:gd name="T1" fmla="*/ 13 h 23"/>
                <a:gd name="T2" fmla="*/ 0 w 94"/>
                <a:gd name="T3" fmla="*/ 22 h 23"/>
                <a:gd name="T4" fmla="*/ 68 w 94"/>
                <a:gd name="T5" fmla="*/ 0 h 23"/>
                <a:gd name="T6" fmla="*/ 93 w 94"/>
                <a:gd name="T7" fmla="*/ 13 h 23"/>
                <a:gd name="T8" fmla="*/ 0 60000 65536"/>
                <a:gd name="T9" fmla="*/ 0 60000 65536"/>
                <a:gd name="T10" fmla="*/ 0 60000 65536"/>
                <a:gd name="T11" fmla="*/ 0 60000 65536"/>
                <a:gd name="T12" fmla="*/ 0 w 94"/>
                <a:gd name="T13" fmla="*/ 0 h 23"/>
                <a:gd name="T14" fmla="*/ 94 w 94"/>
                <a:gd name="T15" fmla="*/ 23 h 23"/>
              </a:gdLst>
              <a:ahLst/>
              <a:cxnLst>
                <a:cxn ang="T8">
                  <a:pos x="T0" y="T1"/>
                </a:cxn>
                <a:cxn ang="T9">
                  <a:pos x="T2" y="T3"/>
                </a:cxn>
                <a:cxn ang="T10">
                  <a:pos x="T4" y="T5"/>
                </a:cxn>
                <a:cxn ang="T11">
                  <a:pos x="T6" y="T7"/>
                </a:cxn>
              </a:cxnLst>
              <a:rect l="T12" t="T13" r="T14" b="T15"/>
              <a:pathLst>
                <a:path w="94" h="23">
                  <a:moveTo>
                    <a:pt x="93" y="13"/>
                  </a:moveTo>
                  <a:lnTo>
                    <a:pt x="0" y="22"/>
                  </a:lnTo>
                  <a:lnTo>
                    <a:pt x="68" y="0"/>
                  </a:lnTo>
                  <a:lnTo>
                    <a:pt x="93" y="13"/>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77" name="Line 69"/>
            <p:cNvSpPr>
              <a:spLocks noChangeShapeType="1"/>
            </p:cNvSpPr>
            <p:nvPr/>
          </p:nvSpPr>
          <p:spPr bwMode="auto">
            <a:xfrm flipH="1">
              <a:off x="3512" y="2242"/>
              <a:ext cx="101" cy="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78" name="Line 70"/>
            <p:cNvSpPr>
              <a:spLocks noChangeShapeType="1"/>
            </p:cNvSpPr>
            <p:nvPr/>
          </p:nvSpPr>
          <p:spPr bwMode="auto">
            <a:xfrm>
              <a:off x="3586" y="222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79" name="Freeform 71"/>
            <p:cNvSpPr>
              <a:spLocks/>
            </p:cNvSpPr>
            <p:nvPr/>
          </p:nvSpPr>
          <p:spPr bwMode="auto">
            <a:xfrm>
              <a:off x="3439" y="2224"/>
              <a:ext cx="255" cy="69"/>
            </a:xfrm>
            <a:custGeom>
              <a:avLst/>
              <a:gdLst>
                <a:gd name="T0" fmla="*/ 0 w 255"/>
                <a:gd name="T1" fmla="*/ 59 h 69"/>
                <a:gd name="T2" fmla="*/ 147 w 255"/>
                <a:gd name="T3" fmla="*/ 0 h 69"/>
                <a:gd name="T4" fmla="*/ 254 w 255"/>
                <a:gd name="T5" fmla="*/ 68 h 69"/>
                <a:gd name="T6" fmla="*/ 0 60000 65536"/>
                <a:gd name="T7" fmla="*/ 0 60000 65536"/>
                <a:gd name="T8" fmla="*/ 0 60000 65536"/>
                <a:gd name="T9" fmla="*/ 0 w 255"/>
                <a:gd name="T10" fmla="*/ 0 h 69"/>
                <a:gd name="T11" fmla="*/ 255 w 255"/>
                <a:gd name="T12" fmla="*/ 69 h 69"/>
              </a:gdLst>
              <a:ahLst/>
              <a:cxnLst>
                <a:cxn ang="T6">
                  <a:pos x="T0" y="T1"/>
                </a:cxn>
                <a:cxn ang="T7">
                  <a:pos x="T2" y="T3"/>
                </a:cxn>
                <a:cxn ang="T8">
                  <a:pos x="T4" y="T5"/>
                </a:cxn>
              </a:cxnLst>
              <a:rect l="T9" t="T10" r="T11" b="T12"/>
              <a:pathLst>
                <a:path w="255" h="69">
                  <a:moveTo>
                    <a:pt x="0" y="59"/>
                  </a:moveTo>
                  <a:lnTo>
                    <a:pt x="147" y="0"/>
                  </a:lnTo>
                  <a:lnTo>
                    <a:pt x="254" y="6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0" name="Freeform 72"/>
            <p:cNvSpPr>
              <a:spLocks/>
            </p:cNvSpPr>
            <p:nvPr/>
          </p:nvSpPr>
          <p:spPr bwMode="auto">
            <a:xfrm>
              <a:off x="3613" y="2241"/>
              <a:ext cx="215" cy="44"/>
            </a:xfrm>
            <a:custGeom>
              <a:avLst/>
              <a:gdLst>
                <a:gd name="T0" fmla="*/ 77 w 215"/>
                <a:gd name="T1" fmla="*/ 43 h 44"/>
                <a:gd name="T2" fmla="*/ 77 w 215"/>
                <a:gd name="T3" fmla="*/ 43 h 44"/>
                <a:gd name="T4" fmla="*/ 214 w 215"/>
                <a:gd name="T5" fmla="*/ 25 h 44"/>
                <a:gd name="T6" fmla="*/ 55 w 215"/>
                <a:gd name="T7" fmla="*/ 0 h 44"/>
                <a:gd name="T8" fmla="*/ 0 w 215"/>
                <a:gd name="T9" fmla="*/ 1 h 44"/>
                <a:gd name="T10" fmla="*/ 77 w 215"/>
                <a:gd name="T11" fmla="*/ 43 h 44"/>
                <a:gd name="T12" fmla="*/ 0 60000 65536"/>
                <a:gd name="T13" fmla="*/ 0 60000 65536"/>
                <a:gd name="T14" fmla="*/ 0 60000 65536"/>
                <a:gd name="T15" fmla="*/ 0 60000 65536"/>
                <a:gd name="T16" fmla="*/ 0 60000 65536"/>
                <a:gd name="T17" fmla="*/ 0 60000 65536"/>
                <a:gd name="T18" fmla="*/ 0 w 215"/>
                <a:gd name="T19" fmla="*/ 0 h 44"/>
                <a:gd name="T20" fmla="*/ 215 w 215"/>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15" h="44">
                  <a:moveTo>
                    <a:pt x="77" y="43"/>
                  </a:moveTo>
                  <a:lnTo>
                    <a:pt x="77" y="43"/>
                  </a:lnTo>
                  <a:lnTo>
                    <a:pt x="214" y="25"/>
                  </a:lnTo>
                  <a:lnTo>
                    <a:pt x="55" y="0"/>
                  </a:lnTo>
                  <a:lnTo>
                    <a:pt x="0" y="1"/>
                  </a:lnTo>
                  <a:lnTo>
                    <a:pt x="77" y="43"/>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1" name="Freeform 73"/>
            <p:cNvSpPr>
              <a:spLocks/>
            </p:cNvSpPr>
            <p:nvPr/>
          </p:nvSpPr>
          <p:spPr bwMode="auto">
            <a:xfrm>
              <a:off x="3586" y="2224"/>
              <a:ext cx="77" cy="17"/>
            </a:xfrm>
            <a:custGeom>
              <a:avLst/>
              <a:gdLst>
                <a:gd name="T0" fmla="*/ 24 w 77"/>
                <a:gd name="T1" fmla="*/ 16 h 17"/>
                <a:gd name="T2" fmla="*/ 76 w 77"/>
                <a:gd name="T3" fmla="*/ 14 h 17"/>
                <a:gd name="T4" fmla="*/ 0 w 77"/>
                <a:gd name="T5" fmla="*/ 0 h 17"/>
                <a:gd name="T6" fmla="*/ 24 w 77"/>
                <a:gd name="T7" fmla="*/ 16 h 17"/>
                <a:gd name="T8" fmla="*/ 0 60000 65536"/>
                <a:gd name="T9" fmla="*/ 0 60000 65536"/>
                <a:gd name="T10" fmla="*/ 0 60000 65536"/>
                <a:gd name="T11" fmla="*/ 0 60000 65536"/>
                <a:gd name="T12" fmla="*/ 0 w 77"/>
                <a:gd name="T13" fmla="*/ 0 h 17"/>
                <a:gd name="T14" fmla="*/ 77 w 77"/>
                <a:gd name="T15" fmla="*/ 17 h 17"/>
              </a:gdLst>
              <a:ahLst/>
              <a:cxnLst>
                <a:cxn ang="T8">
                  <a:pos x="T0" y="T1"/>
                </a:cxn>
                <a:cxn ang="T9">
                  <a:pos x="T2" y="T3"/>
                </a:cxn>
                <a:cxn ang="T10">
                  <a:pos x="T4" y="T5"/>
                </a:cxn>
                <a:cxn ang="T11">
                  <a:pos x="T6" y="T7"/>
                </a:cxn>
              </a:cxnLst>
              <a:rect l="T12" t="T13" r="T14" b="T15"/>
              <a:pathLst>
                <a:path w="77" h="17">
                  <a:moveTo>
                    <a:pt x="24" y="16"/>
                  </a:moveTo>
                  <a:lnTo>
                    <a:pt x="76" y="14"/>
                  </a:lnTo>
                  <a:lnTo>
                    <a:pt x="0" y="0"/>
                  </a:lnTo>
                  <a:lnTo>
                    <a:pt x="24" y="16"/>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2" name="Line 74"/>
            <p:cNvSpPr>
              <a:spLocks noChangeShapeType="1"/>
            </p:cNvSpPr>
            <p:nvPr/>
          </p:nvSpPr>
          <p:spPr bwMode="auto">
            <a:xfrm flipV="1">
              <a:off x="3613" y="2241"/>
              <a:ext cx="57"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83" name="Line 75"/>
            <p:cNvSpPr>
              <a:spLocks noChangeShapeType="1"/>
            </p:cNvSpPr>
            <p:nvPr/>
          </p:nvSpPr>
          <p:spPr bwMode="auto">
            <a:xfrm>
              <a:off x="3586" y="222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84" name="Freeform 76"/>
            <p:cNvSpPr>
              <a:spLocks/>
            </p:cNvSpPr>
            <p:nvPr/>
          </p:nvSpPr>
          <p:spPr bwMode="auto">
            <a:xfrm>
              <a:off x="3586" y="2224"/>
              <a:ext cx="250" cy="69"/>
            </a:xfrm>
            <a:custGeom>
              <a:avLst/>
              <a:gdLst>
                <a:gd name="T0" fmla="*/ 249 w 250"/>
                <a:gd name="T1" fmla="*/ 47 h 69"/>
                <a:gd name="T2" fmla="*/ 107 w 250"/>
                <a:gd name="T3" fmla="*/ 68 h 69"/>
                <a:gd name="T4" fmla="*/ 0 w 250"/>
                <a:gd name="T5" fmla="*/ 0 h 69"/>
                <a:gd name="T6" fmla="*/ 0 60000 65536"/>
                <a:gd name="T7" fmla="*/ 0 60000 65536"/>
                <a:gd name="T8" fmla="*/ 0 60000 65536"/>
                <a:gd name="T9" fmla="*/ 0 w 250"/>
                <a:gd name="T10" fmla="*/ 0 h 69"/>
                <a:gd name="T11" fmla="*/ 250 w 250"/>
                <a:gd name="T12" fmla="*/ 69 h 69"/>
              </a:gdLst>
              <a:ahLst/>
              <a:cxnLst>
                <a:cxn ang="T6">
                  <a:pos x="T0" y="T1"/>
                </a:cxn>
                <a:cxn ang="T7">
                  <a:pos x="T2" y="T3"/>
                </a:cxn>
                <a:cxn ang="T8">
                  <a:pos x="T4" y="T5"/>
                </a:cxn>
              </a:cxnLst>
              <a:rect l="T9" t="T10" r="T11" b="T12"/>
              <a:pathLst>
                <a:path w="250" h="69">
                  <a:moveTo>
                    <a:pt x="249" y="47"/>
                  </a:moveTo>
                  <a:lnTo>
                    <a:pt x="107" y="68"/>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5" name="Freeform 77"/>
            <p:cNvSpPr>
              <a:spLocks/>
            </p:cNvSpPr>
            <p:nvPr/>
          </p:nvSpPr>
          <p:spPr bwMode="auto">
            <a:xfrm>
              <a:off x="3670" y="2224"/>
              <a:ext cx="158" cy="40"/>
            </a:xfrm>
            <a:custGeom>
              <a:avLst/>
              <a:gdLst>
                <a:gd name="T0" fmla="*/ 157 w 158"/>
                <a:gd name="T1" fmla="*/ 39 h 40"/>
                <a:gd name="T2" fmla="*/ 157 w 158"/>
                <a:gd name="T3" fmla="*/ 39 h 40"/>
                <a:gd name="T4" fmla="*/ 0 w 158"/>
                <a:gd name="T5" fmla="*/ 14 h 40"/>
                <a:gd name="T6" fmla="*/ 126 w 158"/>
                <a:gd name="T7" fmla="*/ 0 h 40"/>
                <a:gd name="T8" fmla="*/ 157 w 158"/>
                <a:gd name="T9" fmla="*/ 39 h 40"/>
                <a:gd name="T10" fmla="*/ 0 60000 65536"/>
                <a:gd name="T11" fmla="*/ 0 60000 65536"/>
                <a:gd name="T12" fmla="*/ 0 60000 65536"/>
                <a:gd name="T13" fmla="*/ 0 60000 65536"/>
                <a:gd name="T14" fmla="*/ 0 60000 65536"/>
                <a:gd name="T15" fmla="*/ 0 w 158"/>
                <a:gd name="T16" fmla="*/ 0 h 40"/>
                <a:gd name="T17" fmla="*/ 158 w 158"/>
                <a:gd name="T18" fmla="*/ 40 h 40"/>
              </a:gdLst>
              <a:ahLst/>
              <a:cxnLst>
                <a:cxn ang="T10">
                  <a:pos x="T0" y="T1"/>
                </a:cxn>
                <a:cxn ang="T11">
                  <a:pos x="T2" y="T3"/>
                </a:cxn>
                <a:cxn ang="T12">
                  <a:pos x="T4" y="T5"/>
                </a:cxn>
                <a:cxn ang="T13">
                  <a:pos x="T6" y="T7"/>
                </a:cxn>
                <a:cxn ang="T14">
                  <a:pos x="T8" y="T9"/>
                </a:cxn>
              </a:cxnLst>
              <a:rect l="T15" t="T16" r="T17" b="T18"/>
              <a:pathLst>
                <a:path w="158" h="40">
                  <a:moveTo>
                    <a:pt x="157" y="39"/>
                  </a:moveTo>
                  <a:lnTo>
                    <a:pt x="157" y="39"/>
                  </a:lnTo>
                  <a:lnTo>
                    <a:pt x="0" y="14"/>
                  </a:lnTo>
                  <a:lnTo>
                    <a:pt x="126" y="0"/>
                  </a:lnTo>
                  <a:lnTo>
                    <a:pt x="157" y="39"/>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6" name="Freeform 78"/>
            <p:cNvSpPr>
              <a:spLocks/>
            </p:cNvSpPr>
            <p:nvPr/>
          </p:nvSpPr>
          <p:spPr bwMode="auto">
            <a:xfrm>
              <a:off x="3586" y="2126"/>
              <a:ext cx="209" cy="108"/>
            </a:xfrm>
            <a:custGeom>
              <a:avLst/>
              <a:gdLst>
                <a:gd name="T0" fmla="*/ 208 w 209"/>
                <a:gd name="T1" fmla="*/ 91 h 108"/>
                <a:gd name="T2" fmla="*/ 81 w 209"/>
                <a:gd name="T3" fmla="*/ 107 h 108"/>
                <a:gd name="T4" fmla="*/ 0 w 209"/>
                <a:gd name="T5" fmla="*/ 91 h 108"/>
                <a:gd name="T6" fmla="*/ 143 w 209"/>
                <a:gd name="T7" fmla="*/ 0 h 108"/>
                <a:gd name="T8" fmla="*/ 208 w 209"/>
                <a:gd name="T9" fmla="*/ 91 h 108"/>
                <a:gd name="T10" fmla="*/ 0 60000 65536"/>
                <a:gd name="T11" fmla="*/ 0 60000 65536"/>
                <a:gd name="T12" fmla="*/ 0 60000 65536"/>
                <a:gd name="T13" fmla="*/ 0 60000 65536"/>
                <a:gd name="T14" fmla="*/ 0 60000 65536"/>
                <a:gd name="T15" fmla="*/ 0 w 209"/>
                <a:gd name="T16" fmla="*/ 0 h 108"/>
                <a:gd name="T17" fmla="*/ 209 w 209"/>
                <a:gd name="T18" fmla="*/ 108 h 108"/>
              </a:gdLst>
              <a:ahLst/>
              <a:cxnLst>
                <a:cxn ang="T10">
                  <a:pos x="T0" y="T1"/>
                </a:cxn>
                <a:cxn ang="T11">
                  <a:pos x="T2" y="T3"/>
                </a:cxn>
                <a:cxn ang="T12">
                  <a:pos x="T4" y="T5"/>
                </a:cxn>
                <a:cxn ang="T13">
                  <a:pos x="T6" y="T7"/>
                </a:cxn>
                <a:cxn ang="T14">
                  <a:pos x="T8" y="T9"/>
                </a:cxn>
              </a:cxnLst>
              <a:rect l="T15" t="T16" r="T17" b="T18"/>
              <a:pathLst>
                <a:path w="209" h="108">
                  <a:moveTo>
                    <a:pt x="208" y="91"/>
                  </a:moveTo>
                  <a:lnTo>
                    <a:pt x="81" y="107"/>
                  </a:lnTo>
                  <a:lnTo>
                    <a:pt x="0" y="91"/>
                  </a:lnTo>
                  <a:lnTo>
                    <a:pt x="143" y="0"/>
                  </a:lnTo>
                  <a:lnTo>
                    <a:pt x="208" y="91"/>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7" name="Line 79"/>
            <p:cNvSpPr>
              <a:spLocks noChangeShapeType="1"/>
            </p:cNvSpPr>
            <p:nvPr/>
          </p:nvSpPr>
          <p:spPr bwMode="auto">
            <a:xfrm flipH="1">
              <a:off x="3670" y="2224"/>
              <a:ext cx="132"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88" name="Line 80"/>
            <p:cNvSpPr>
              <a:spLocks noChangeShapeType="1"/>
            </p:cNvSpPr>
            <p:nvPr/>
          </p:nvSpPr>
          <p:spPr bwMode="auto">
            <a:xfrm>
              <a:off x="3734" y="212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89" name="Freeform 81"/>
            <p:cNvSpPr>
              <a:spLocks/>
            </p:cNvSpPr>
            <p:nvPr/>
          </p:nvSpPr>
          <p:spPr bwMode="auto">
            <a:xfrm>
              <a:off x="3586" y="2126"/>
              <a:ext cx="250" cy="146"/>
            </a:xfrm>
            <a:custGeom>
              <a:avLst/>
              <a:gdLst>
                <a:gd name="T0" fmla="*/ 0 w 250"/>
                <a:gd name="T1" fmla="*/ 98 h 146"/>
                <a:gd name="T2" fmla="*/ 148 w 250"/>
                <a:gd name="T3" fmla="*/ 0 h 146"/>
                <a:gd name="T4" fmla="*/ 249 w 250"/>
                <a:gd name="T5" fmla="*/ 145 h 146"/>
                <a:gd name="T6" fmla="*/ 0 60000 65536"/>
                <a:gd name="T7" fmla="*/ 0 60000 65536"/>
                <a:gd name="T8" fmla="*/ 0 60000 65536"/>
                <a:gd name="T9" fmla="*/ 0 w 250"/>
                <a:gd name="T10" fmla="*/ 0 h 146"/>
                <a:gd name="T11" fmla="*/ 250 w 250"/>
                <a:gd name="T12" fmla="*/ 146 h 146"/>
              </a:gdLst>
              <a:ahLst/>
              <a:cxnLst>
                <a:cxn ang="T6">
                  <a:pos x="T0" y="T1"/>
                </a:cxn>
                <a:cxn ang="T7">
                  <a:pos x="T2" y="T3"/>
                </a:cxn>
                <a:cxn ang="T8">
                  <a:pos x="T4" y="T5"/>
                </a:cxn>
              </a:cxnLst>
              <a:rect l="T9" t="T10" r="T11" b="T12"/>
              <a:pathLst>
                <a:path w="250" h="146">
                  <a:moveTo>
                    <a:pt x="0" y="98"/>
                  </a:moveTo>
                  <a:lnTo>
                    <a:pt x="148" y="0"/>
                  </a:lnTo>
                  <a:lnTo>
                    <a:pt x="249" y="1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 name="Freeform 82"/>
            <p:cNvSpPr>
              <a:spLocks/>
            </p:cNvSpPr>
            <p:nvPr/>
          </p:nvSpPr>
          <p:spPr bwMode="auto">
            <a:xfrm>
              <a:off x="3802" y="2224"/>
              <a:ext cx="170" cy="89"/>
            </a:xfrm>
            <a:custGeom>
              <a:avLst/>
              <a:gdLst>
                <a:gd name="T0" fmla="*/ 169 w 170"/>
                <a:gd name="T1" fmla="*/ 88 h 89"/>
                <a:gd name="T2" fmla="*/ 169 w 170"/>
                <a:gd name="T3" fmla="*/ 88 h 89"/>
                <a:gd name="T4" fmla="*/ 32 w 170"/>
                <a:gd name="T5" fmla="*/ 43 h 89"/>
                <a:gd name="T6" fmla="*/ 0 w 170"/>
                <a:gd name="T7" fmla="*/ 0 h 89"/>
                <a:gd name="T8" fmla="*/ 72 w 170"/>
                <a:gd name="T9" fmla="*/ 14 h 89"/>
                <a:gd name="T10" fmla="*/ 169 w 170"/>
                <a:gd name="T11" fmla="*/ 88 h 89"/>
                <a:gd name="T12" fmla="*/ 0 60000 65536"/>
                <a:gd name="T13" fmla="*/ 0 60000 65536"/>
                <a:gd name="T14" fmla="*/ 0 60000 65536"/>
                <a:gd name="T15" fmla="*/ 0 60000 65536"/>
                <a:gd name="T16" fmla="*/ 0 60000 65536"/>
                <a:gd name="T17" fmla="*/ 0 60000 65536"/>
                <a:gd name="T18" fmla="*/ 0 w 170"/>
                <a:gd name="T19" fmla="*/ 0 h 89"/>
                <a:gd name="T20" fmla="*/ 170 w 170"/>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70" h="89">
                  <a:moveTo>
                    <a:pt x="169" y="88"/>
                  </a:moveTo>
                  <a:lnTo>
                    <a:pt x="169" y="88"/>
                  </a:lnTo>
                  <a:lnTo>
                    <a:pt x="32" y="43"/>
                  </a:lnTo>
                  <a:lnTo>
                    <a:pt x="0" y="0"/>
                  </a:lnTo>
                  <a:lnTo>
                    <a:pt x="72" y="14"/>
                  </a:lnTo>
                  <a:lnTo>
                    <a:pt x="169" y="88"/>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1" name="Freeform 83"/>
            <p:cNvSpPr>
              <a:spLocks/>
            </p:cNvSpPr>
            <p:nvPr/>
          </p:nvSpPr>
          <p:spPr bwMode="auto">
            <a:xfrm>
              <a:off x="3734" y="2126"/>
              <a:ext cx="136" cy="106"/>
            </a:xfrm>
            <a:custGeom>
              <a:avLst/>
              <a:gdLst>
                <a:gd name="T0" fmla="*/ 135 w 136"/>
                <a:gd name="T1" fmla="*/ 105 h 106"/>
                <a:gd name="T2" fmla="*/ 64 w 136"/>
                <a:gd name="T3" fmla="*/ 91 h 106"/>
                <a:gd name="T4" fmla="*/ 0 w 136"/>
                <a:gd name="T5" fmla="*/ 0 h 106"/>
                <a:gd name="T6" fmla="*/ 135 w 136"/>
                <a:gd name="T7" fmla="*/ 105 h 106"/>
                <a:gd name="T8" fmla="*/ 0 60000 65536"/>
                <a:gd name="T9" fmla="*/ 0 60000 65536"/>
                <a:gd name="T10" fmla="*/ 0 60000 65536"/>
                <a:gd name="T11" fmla="*/ 0 60000 65536"/>
                <a:gd name="T12" fmla="*/ 0 w 136"/>
                <a:gd name="T13" fmla="*/ 0 h 106"/>
                <a:gd name="T14" fmla="*/ 136 w 136"/>
                <a:gd name="T15" fmla="*/ 106 h 106"/>
              </a:gdLst>
              <a:ahLst/>
              <a:cxnLst>
                <a:cxn ang="T8">
                  <a:pos x="T0" y="T1"/>
                </a:cxn>
                <a:cxn ang="T9">
                  <a:pos x="T2" y="T3"/>
                </a:cxn>
                <a:cxn ang="T10">
                  <a:pos x="T4" y="T5"/>
                </a:cxn>
                <a:cxn ang="T11">
                  <a:pos x="T6" y="T7"/>
                </a:cxn>
              </a:cxnLst>
              <a:rect l="T12" t="T13" r="T14" b="T15"/>
              <a:pathLst>
                <a:path w="136" h="106">
                  <a:moveTo>
                    <a:pt x="135" y="105"/>
                  </a:moveTo>
                  <a:lnTo>
                    <a:pt x="64" y="91"/>
                  </a:lnTo>
                  <a:lnTo>
                    <a:pt x="0" y="0"/>
                  </a:lnTo>
                  <a:lnTo>
                    <a:pt x="135" y="105"/>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2" name="Line 84"/>
            <p:cNvSpPr>
              <a:spLocks noChangeShapeType="1"/>
            </p:cNvSpPr>
            <p:nvPr/>
          </p:nvSpPr>
          <p:spPr bwMode="auto">
            <a:xfrm flipH="1" flipV="1">
              <a:off x="3802" y="2224"/>
              <a:ext cx="75"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93" name="Line 85"/>
            <p:cNvSpPr>
              <a:spLocks noChangeShapeType="1"/>
            </p:cNvSpPr>
            <p:nvPr/>
          </p:nvSpPr>
          <p:spPr bwMode="auto">
            <a:xfrm>
              <a:off x="3734" y="212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94" name="Freeform 86"/>
            <p:cNvSpPr>
              <a:spLocks/>
            </p:cNvSpPr>
            <p:nvPr/>
          </p:nvSpPr>
          <p:spPr bwMode="auto">
            <a:xfrm>
              <a:off x="3734" y="2126"/>
              <a:ext cx="246" cy="195"/>
            </a:xfrm>
            <a:custGeom>
              <a:avLst/>
              <a:gdLst>
                <a:gd name="T0" fmla="*/ 245 w 246"/>
                <a:gd name="T1" fmla="*/ 194 h 195"/>
                <a:gd name="T2" fmla="*/ 101 w 246"/>
                <a:gd name="T3" fmla="*/ 145 h 195"/>
                <a:gd name="T4" fmla="*/ 0 w 246"/>
                <a:gd name="T5" fmla="*/ 0 h 195"/>
                <a:gd name="T6" fmla="*/ 0 60000 65536"/>
                <a:gd name="T7" fmla="*/ 0 60000 65536"/>
                <a:gd name="T8" fmla="*/ 0 60000 65536"/>
                <a:gd name="T9" fmla="*/ 0 w 246"/>
                <a:gd name="T10" fmla="*/ 0 h 195"/>
                <a:gd name="T11" fmla="*/ 246 w 246"/>
                <a:gd name="T12" fmla="*/ 195 h 195"/>
              </a:gdLst>
              <a:ahLst/>
              <a:cxnLst>
                <a:cxn ang="T6">
                  <a:pos x="T0" y="T1"/>
                </a:cxn>
                <a:cxn ang="T7">
                  <a:pos x="T2" y="T3"/>
                </a:cxn>
                <a:cxn ang="T8">
                  <a:pos x="T4" y="T5"/>
                </a:cxn>
              </a:cxnLst>
              <a:rect l="T9" t="T10" r="T11" b="T12"/>
              <a:pathLst>
                <a:path w="246" h="195">
                  <a:moveTo>
                    <a:pt x="245" y="194"/>
                  </a:moveTo>
                  <a:lnTo>
                    <a:pt x="101" y="14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5" name="Freeform 87"/>
            <p:cNvSpPr>
              <a:spLocks/>
            </p:cNvSpPr>
            <p:nvPr/>
          </p:nvSpPr>
          <p:spPr bwMode="auto">
            <a:xfrm>
              <a:off x="3877" y="2238"/>
              <a:ext cx="95" cy="75"/>
            </a:xfrm>
            <a:custGeom>
              <a:avLst/>
              <a:gdLst>
                <a:gd name="T0" fmla="*/ 94 w 95"/>
                <a:gd name="T1" fmla="*/ 74 h 75"/>
                <a:gd name="T2" fmla="*/ 94 w 95"/>
                <a:gd name="T3" fmla="*/ 74 h 75"/>
                <a:gd name="T4" fmla="*/ 0 w 95"/>
                <a:gd name="T5" fmla="*/ 1 h 75"/>
                <a:gd name="T6" fmla="*/ 67 w 95"/>
                <a:gd name="T7" fmla="*/ 0 h 75"/>
                <a:gd name="T8" fmla="*/ 94 w 95"/>
                <a:gd name="T9" fmla="*/ 74 h 75"/>
                <a:gd name="T10" fmla="*/ 0 60000 65536"/>
                <a:gd name="T11" fmla="*/ 0 60000 65536"/>
                <a:gd name="T12" fmla="*/ 0 60000 65536"/>
                <a:gd name="T13" fmla="*/ 0 60000 65536"/>
                <a:gd name="T14" fmla="*/ 0 60000 65536"/>
                <a:gd name="T15" fmla="*/ 0 w 95"/>
                <a:gd name="T16" fmla="*/ 0 h 75"/>
                <a:gd name="T17" fmla="*/ 95 w 95"/>
                <a:gd name="T18" fmla="*/ 75 h 75"/>
              </a:gdLst>
              <a:ahLst/>
              <a:cxnLst>
                <a:cxn ang="T10">
                  <a:pos x="T0" y="T1"/>
                </a:cxn>
                <a:cxn ang="T11">
                  <a:pos x="T2" y="T3"/>
                </a:cxn>
                <a:cxn ang="T12">
                  <a:pos x="T4" y="T5"/>
                </a:cxn>
                <a:cxn ang="T13">
                  <a:pos x="T6" y="T7"/>
                </a:cxn>
                <a:cxn ang="T14">
                  <a:pos x="T8" y="T9"/>
                </a:cxn>
              </a:cxnLst>
              <a:rect l="T15" t="T16" r="T17" b="T18"/>
              <a:pathLst>
                <a:path w="95" h="75">
                  <a:moveTo>
                    <a:pt x="94" y="74"/>
                  </a:moveTo>
                  <a:lnTo>
                    <a:pt x="94" y="74"/>
                  </a:lnTo>
                  <a:lnTo>
                    <a:pt x="0" y="1"/>
                  </a:lnTo>
                  <a:lnTo>
                    <a:pt x="67" y="0"/>
                  </a:lnTo>
                  <a:lnTo>
                    <a:pt x="94" y="74"/>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6" name="Freeform 88"/>
            <p:cNvSpPr>
              <a:spLocks/>
            </p:cNvSpPr>
            <p:nvPr/>
          </p:nvSpPr>
          <p:spPr bwMode="auto">
            <a:xfrm>
              <a:off x="3734" y="2095"/>
              <a:ext cx="209" cy="137"/>
            </a:xfrm>
            <a:custGeom>
              <a:avLst/>
              <a:gdLst>
                <a:gd name="T0" fmla="*/ 208 w 209"/>
                <a:gd name="T1" fmla="*/ 135 h 137"/>
                <a:gd name="T2" fmla="*/ 138 w 209"/>
                <a:gd name="T3" fmla="*/ 136 h 137"/>
                <a:gd name="T4" fmla="*/ 0 w 209"/>
                <a:gd name="T5" fmla="*/ 29 h 137"/>
                <a:gd name="T6" fmla="*/ 72 w 209"/>
                <a:gd name="T7" fmla="*/ 1 h 137"/>
                <a:gd name="T8" fmla="*/ 157 w 209"/>
                <a:gd name="T9" fmla="*/ 0 h 137"/>
                <a:gd name="T10" fmla="*/ 208 w 209"/>
                <a:gd name="T11" fmla="*/ 135 h 137"/>
                <a:gd name="T12" fmla="*/ 0 60000 65536"/>
                <a:gd name="T13" fmla="*/ 0 60000 65536"/>
                <a:gd name="T14" fmla="*/ 0 60000 65536"/>
                <a:gd name="T15" fmla="*/ 0 60000 65536"/>
                <a:gd name="T16" fmla="*/ 0 60000 65536"/>
                <a:gd name="T17" fmla="*/ 0 60000 65536"/>
                <a:gd name="T18" fmla="*/ 0 w 209"/>
                <a:gd name="T19" fmla="*/ 0 h 137"/>
                <a:gd name="T20" fmla="*/ 209 w 20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09" h="137">
                  <a:moveTo>
                    <a:pt x="208" y="135"/>
                  </a:moveTo>
                  <a:lnTo>
                    <a:pt x="138" y="136"/>
                  </a:lnTo>
                  <a:lnTo>
                    <a:pt x="0" y="29"/>
                  </a:lnTo>
                  <a:lnTo>
                    <a:pt x="72" y="1"/>
                  </a:lnTo>
                  <a:lnTo>
                    <a:pt x="157" y="0"/>
                  </a:lnTo>
                  <a:lnTo>
                    <a:pt x="208" y="135"/>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7" name="Line 89"/>
            <p:cNvSpPr>
              <a:spLocks noChangeShapeType="1"/>
            </p:cNvSpPr>
            <p:nvPr/>
          </p:nvSpPr>
          <p:spPr bwMode="auto">
            <a:xfrm flipH="1">
              <a:off x="3877" y="2238"/>
              <a:ext cx="7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98" name="Line 90"/>
            <p:cNvSpPr>
              <a:spLocks noChangeShapeType="1"/>
            </p:cNvSpPr>
            <p:nvPr/>
          </p:nvSpPr>
          <p:spPr bwMode="auto">
            <a:xfrm flipV="1">
              <a:off x="3809" y="2095"/>
              <a:ext cx="88"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99" name="Freeform 91"/>
            <p:cNvSpPr>
              <a:spLocks/>
            </p:cNvSpPr>
            <p:nvPr/>
          </p:nvSpPr>
          <p:spPr bwMode="auto">
            <a:xfrm>
              <a:off x="3809" y="2064"/>
              <a:ext cx="81" cy="25"/>
            </a:xfrm>
            <a:custGeom>
              <a:avLst/>
              <a:gdLst>
                <a:gd name="T0" fmla="*/ 80 w 81"/>
                <a:gd name="T1" fmla="*/ 23 h 25"/>
                <a:gd name="T2" fmla="*/ 0 w 81"/>
                <a:gd name="T3" fmla="*/ 24 h 25"/>
                <a:gd name="T4" fmla="*/ 69 w 81"/>
                <a:gd name="T5" fmla="*/ 0 h 25"/>
                <a:gd name="T6" fmla="*/ 80 w 81"/>
                <a:gd name="T7" fmla="*/ 23 h 25"/>
                <a:gd name="T8" fmla="*/ 0 60000 65536"/>
                <a:gd name="T9" fmla="*/ 0 60000 65536"/>
                <a:gd name="T10" fmla="*/ 0 60000 65536"/>
                <a:gd name="T11" fmla="*/ 0 60000 65536"/>
                <a:gd name="T12" fmla="*/ 0 w 81"/>
                <a:gd name="T13" fmla="*/ 0 h 25"/>
                <a:gd name="T14" fmla="*/ 81 w 81"/>
                <a:gd name="T15" fmla="*/ 25 h 25"/>
              </a:gdLst>
              <a:ahLst/>
              <a:cxnLst>
                <a:cxn ang="T8">
                  <a:pos x="T0" y="T1"/>
                </a:cxn>
                <a:cxn ang="T9">
                  <a:pos x="T2" y="T3"/>
                </a:cxn>
                <a:cxn ang="T10">
                  <a:pos x="T4" y="T5"/>
                </a:cxn>
                <a:cxn ang="T11">
                  <a:pos x="T6" y="T7"/>
                </a:cxn>
              </a:cxnLst>
              <a:rect l="T12" t="T13" r="T14" b="T15"/>
              <a:pathLst>
                <a:path w="81" h="25">
                  <a:moveTo>
                    <a:pt x="80" y="23"/>
                  </a:moveTo>
                  <a:lnTo>
                    <a:pt x="0" y="24"/>
                  </a:lnTo>
                  <a:lnTo>
                    <a:pt x="69" y="0"/>
                  </a:lnTo>
                  <a:lnTo>
                    <a:pt x="80" y="23"/>
                  </a:lnTo>
                </a:path>
              </a:pathLst>
            </a:custGeom>
            <a:solidFill>
              <a:srgbClr val="CECEC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0" name="Line 92"/>
            <p:cNvSpPr>
              <a:spLocks noChangeShapeType="1"/>
            </p:cNvSpPr>
            <p:nvPr/>
          </p:nvSpPr>
          <p:spPr bwMode="auto">
            <a:xfrm flipH="1">
              <a:off x="3809" y="2095"/>
              <a:ext cx="88"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01" name="Line 93"/>
            <p:cNvSpPr>
              <a:spLocks noChangeShapeType="1"/>
            </p:cNvSpPr>
            <p:nvPr/>
          </p:nvSpPr>
          <p:spPr bwMode="auto">
            <a:xfrm>
              <a:off x="3885" y="206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02" name="Freeform 94"/>
            <p:cNvSpPr>
              <a:spLocks/>
            </p:cNvSpPr>
            <p:nvPr/>
          </p:nvSpPr>
          <p:spPr bwMode="auto">
            <a:xfrm>
              <a:off x="3734" y="2064"/>
              <a:ext cx="246" cy="257"/>
            </a:xfrm>
            <a:custGeom>
              <a:avLst/>
              <a:gdLst>
                <a:gd name="T0" fmla="*/ 0 w 246"/>
                <a:gd name="T1" fmla="*/ 62 h 257"/>
                <a:gd name="T2" fmla="*/ 151 w 246"/>
                <a:gd name="T3" fmla="*/ 0 h 257"/>
                <a:gd name="T4" fmla="*/ 245 w 246"/>
                <a:gd name="T5" fmla="*/ 256 h 257"/>
                <a:gd name="T6" fmla="*/ 0 60000 65536"/>
                <a:gd name="T7" fmla="*/ 0 60000 65536"/>
                <a:gd name="T8" fmla="*/ 0 60000 65536"/>
                <a:gd name="T9" fmla="*/ 0 w 246"/>
                <a:gd name="T10" fmla="*/ 0 h 257"/>
                <a:gd name="T11" fmla="*/ 246 w 246"/>
                <a:gd name="T12" fmla="*/ 257 h 257"/>
              </a:gdLst>
              <a:ahLst/>
              <a:cxnLst>
                <a:cxn ang="T6">
                  <a:pos x="T0" y="T1"/>
                </a:cxn>
                <a:cxn ang="T7">
                  <a:pos x="T2" y="T3"/>
                </a:cxn>
                <a:cxn ang="T8">
                  <a:pos x="T4" y="T5"/>
                </a:cxn>
              </a:cxnLst>
              <a:rect l="T9" t="T10" r="T11" b="T12"/>
              <a:pathLst>
                <a:path w="246" h="257">
                  <a:moveTo>
                    <a:pt x="0" y="62"/>
                  </a:moveTo>
                  <a:lnTo>
                    <a:pt x="151" y="0"/>
                  </a:lnTo>
                  <a:lnTo>
                    <a:pt x="245" y="2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03" name="Freeform 95"/>
            <p:cNvSpPr>
              <a:spLocks/>
            </p:cNvSpPr>
            <p:nvPr/>
          </p:nvSpPr>
          <p:spPr bwMode="auto">
            <a:xfrm>
              <a:off x="3950" y="2238"/>
              <a:ext cx="169" cy="89"/>
            </a:xfrm>
            <a:custGeom>
              <a:avLst/>
              <a:gdLst>
                <a:gd name="T0" fmla="*/ 168 w 169"/>
                <a:gd name="T1" fmla="*/ 88 h 89"/>
                <a:gd name="T2" fmla="*/ 28 w 169"/>
                <a:gd name="T3" fmla="*/ 75 h 89"/>
                <a:gd name="T4" fmla="*/ 0 w 169"/>
                <a:gd name="T5" fmla="*/ 0 h 89"/>
                <a:gd name="T6" fmla="*/ 94 w 169"/>
                <a:gd name="T7" fmla="*/ 8 h 89"/>
                <a:gd name="T8" fmla="*/ 168 w 169"/>
                <a:gd name="T9" fmla="*/ 88 h 89"/>
                <a:gd name="T10" fmla="*/ 0 60000 65536"/>
                <a:gd name="T11" fmla="*/ 0 60000 65536"/>
                <a:gd name="T12" fmla="*/ 0 60000 65536"/>
                <a:gd name="T13" fmla="*/ 0 60000 65536"/>
                <a:gd name="T14" fmla="*/ 0 60000 65536"/>
                <a:gd name="T15" fmla="*/ 0 w 169"/>
                <a:gd name="T16" fmla="*/ 0 h 89"/>
                <a:gd name="T17" fmla="*/ 169 w 169"/>
                <a:gd name="T18" fmla="*/ 89 h 89"/>
              </a:gdLst>
              <a:ahLst/>
              <a:cxnLst>
                <a:cxn ang="T10">
                  <a:pos x="T0" y="T1"/>
                </a:cxn>
                <a:cxn ang="T11">
                  <a:pos x="T2" y="T3"/>
                </a:cxn>
                <a:cxn ang="T12">
                  <a:pos x="T4" y="T5"/>
                </a:cxn>
                <a:cxn ang="T13">
                  <a:pos x="T6" y="T7"/>
                </a:cxn>
                <a:cxn ang="T14">
                  <a:pos x="T8" y="T9"/>
                </a:cxn>
              </a:cxnLst>
              <a:rect l="T15" t="T16" r="T17" b="T18"/>
              <a:pathLst>
                <a:path w="169" h="89">
                  <a:moveTo>
                    <a:pt x="168" y="88"/>
                  </a:moveTo>
                  <a:lnTo>
                    <a:pt x="28" y="75"/>
                  </a:lnTo>
                  <a:lnTo>
                    <a:pt x="0" y="0"/>
                  </a:lnTo>
                  <a:lnTo>
                    <a:pt x="94" y="8"/>
                  </a:lnTo>
                  <a:lnTo>
                    <a:pt x="168" y="88"/>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4" name="Freeform 96"/>
            <p:cNvSpPr>
              <a:spLocks/>
            </p:cNvSpPr>
            <p:nvPr/>
          </p:nvSpPr>
          <p:spPr bwMode="auto">
            <a:xfrm>
              <a:off x="3897" y="2095"/>
              <a:ext cx="144" cy="145"/>
            </a:xfrm>
            <a:custGeom>
              <a:avLst/>
              <a:gdLst>
                <a:gd name="T0" fmla="*/ 143 w 144"/>
                <a:gd name="T1" fmla="*/ 144 h 145"/>
                <a:gd name="T2" fmla="*/ 50 w 144"/>
                <a:gd name="T3" fmla="*/ 135 h 145"/>
                <a:gd name="T4" fmla="*/ 0 w 144"/>
                <a:gd name="T5" fmla="*/ 0 h 145"/>
                <a:gd name="T6" fmla="*/ 15 w 144"/>
                <a:gd name="T7" fmla="*/ 1 h 145"/>
                <a:gd name="T8" fmla="*/ 143 w 144"/>
                <a:gd name="T9" fmla="*/ 144 h 145"/>
                <a:gd name="T10" fmla="*/ 0 60000 65536"/>
                <a:gd name="T11" fmla="*/ 0 60000 65536"/>
                <a:gd name="T12" fmla="*/ 0 60000 65536"/>
                <a:gd name="T13" fmla="*/ 0 60000 65536"/>
                <a:gd name="T14" fmla="*/ 0 60000 65536"/>
                <a:gd name="T15" fmla="*/ 0 w 144"/>
                <a:gd name="T16" fmla="*/ 0 h 145"/>
                <a:gd name="T17" fmla="*/ 144 w 144"/>
                <a:gd name="T18" fmla="*/ 145 h 145"/>
              </a:gdLst>
              <a:ahLst/>
              <a:cxnLst>
                <a:cxn ang="T10">
                  <a:pos x="T0" y="T1"/>
                </a:cxn>
                <a:cxn ang="T11">
                  <a:pos x="T2" y="T3"/>
                </a:cxn>
                <a:cxn ang="T12">
                  <a:pos x="T4" y="T5"/>
                </a:cxn>
                <a:cxn ang="T13">
                  <a:pos x="T6" y="T7"/>
                </a:cxn>
                <a:cxn ang="T14">
                  <a:pos x="T8" y="T9"/>
                </a:cxn>
              </a:cxnLst>
              <a:rect l="T15" t="T16" r="T17" b="T18"/>
              <a:pathLst>
                <a:path w="144" h="145">
                  <a:moveTo>
                    <a:pt x="143" y="144"/>
                  </a:moveTo>
                  <a:lnTo>
                    <a:pt x="50" y="135"/>
                  </a:lnTo>
                  <a:lnTo>
                    <a:pt x="0" y="0"/>
                  </a:lnTo>
                  <a:lnTo>
                    <a:pt x="15" y="1"/>
                  </a:lnTo>
                  <a:lnTo>
                    <a:pt x="143" y="144"/>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5" name="Line 97"/>
            <p:cNvSpPr>
              <a:spLocks noChangeShapeType="1"/>
            </p:cNvSpPr>
            <p:nvPr/>
          </p:nvSpPr>
          <p:spPr bwMode="auto">
            <a:xfrm flipH="1" flipV="1">
              <a:off x="3950" y="2238"/>
              <a:ext cx="98"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06" name="Line 98"/>
            <p:cNvSpPr>
              <a:spLocks noChangeShapeType="1"/>
            </p:cNvSpPr>
            <p:nvPr/>
          </p:nvSpPr>
          <p:spPr bwMode="auto">
            <a:xfrm>
              <a:off x="3897" y="2095"/>
              <a:ext cx="16"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07" name="Freeform 99"/>
            <p:cNvSpPr>
              <a:spLocks/>
            </p:cNvSpPr>
            <p:nvPr/>
          </p:nvSpPr>
          <p:spPr bwMode="auto">
            <a:xfrm>
              <a:off x="3885" y="2064"/>
              <a:ext cx="21" cy="25"/>
            </a:xfrm>
            <a:custGeom>
              <a:avLst/>
              <a:gdLst>
                <a:gd name="T0" fmla="*/ 20 w 21"/>
                <a:gd name="T1" fmla="*/ 24 h 25"/>
                <a:gd name="T2" fmla="*/ 9 w 21"/>
                <a:gd name="T3" fmla="*/ 23 h 25"/>
                <a:gd name="T4" fmla="*/ 0 w 21"/>
                <a:gd name="T5" fmla="*/ 0 h 25"/>
                <a:gd name="T6" fmla="*/ 20 w 21"/>
                <a:gd name="T7" fmla="*/ 24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20" y="24"/>
                  </a:moveTo>
                  <a:lnTo>
                    <a:pt x="9" y="23"/>
                  </a:lnTo>
                  <a:lnTo>
                    <a:pt x="0" y="0"/>
                  </a:lnTo>
                  <a:lnTo>
                    <a:pt x="20" y="24"/>
                  </a:lnTo>
                </a:path>
              </a:pathLst>
            </a:custGeom>
            <a:solidFill>
              <a:srgbClr val="CECEC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8" name="Line 100"/>
            <p:cNvSpPr>
              <a:spLocks noChangeShapeType="1"/>
            </p:cNvSpPr>
            <p:nvPr/>
          </p:nvSpPr>
          <p:spPr bwMode="auto">
            <a:xfrm flipH="1" flipV="1">
              <a:off x="3897" y="2095"/>
              <a:ext cx="16"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09" name="Line 101"/>
            <p:cNvSpPr>
              <a:spLocks noChangeShapeType="1"/>
            </p:cNvSpPr>
            <p:nvPr/>
          </p:nvSpPr>
          <p:spPr bwMode="auto">
            <a:xfrm>
              <a:off x="3885" y="206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10" name="Freeform 102"/>
            <p:cNvSpPr>
              <a:spLocks/>
            </p:cNvSpPr>
            <p:nvPr/>
          </p:nvSpPr>
          <p:spPr bwMode="auto">
            <a:xfrm>
              <a:off x="3885" y="2064"/>
              <a:ext cx="242" cy="271"/>
            </a:xfrm>
            <a:custGeom>
              <a:avLst/>
              <a:gdLst>
                <a:gd name="T0" fmla="*/ 241 w 242"/>
                <a:gd name="T1" fmla="*/ 270 h 271"/>
                <a:gd name="T2" fmla="*/ 94 w 242"/>
                <a:gd name="T3" fmla="*/ 256 h 271"/>
                <a:gd name="T4" fmla="*/ 0 w 242"/>
                <a:gd name="T5" fmla="*/ 0 h 271"/>
                <a:gd name="T6" fmla="*/ 0 60000 65536"/>
                <a:gd name="T7" fmla="*/ 0 60000 65536"/>
                <a:gd name="T8" fmla="*/ 0 60000 65536"/>
                <a:gd name="T9" fmla="*/ 0 w 242"/>
                <a:gd name="T10" fmla="*/ 0 h 271"/>
                <a:gd name="T11" fmla="*/ 242 w 242"/>
                <a:gd name="T12" fmla="*/ 271 h 271"/>
              </a:gdLst>
              <a:ahLst/>
              <a:cxnLst>
                <a:cxn ang="T6">
                  <a:pos x="T0" y="T1"/>
                </a:cxn>
                <a:cxn ang="T7">
                  <a:pos x="T2" y="T3"/>
                </a:cxn>
                <a:cxn ang="T8">
                  <a:pos x="T4" y="T5"/>
                </a:cxn>
              </a:cxnLst>
              <a:rect l="T9" t="T10" r="T11" b="T12"/>
              <a:pathLst>
                <a:path w="242" h="271">
                  <a:moveTo>
                    <a:pt x="241" y="270"/>
                  </a:moveTo>
                  <a:lnTo>
                    <a:pt x="94" y="256"/>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11" name="Freeform 103"/>
            <p:cNvSpPr>
              <a:spLocks/>
            </p:cNvSpPr>
            <p:nvPr/>
          </p:nvSpPr>
          <p:spPr bwMode="auto">
            <a:xfrm>
              <a:off x="4048" y="2247"/>
              <a:ext cx="71" cy="80"/>
            </a:xfrm>
            <a:custGeom>
              <a:avLst/>
              <a:gdLst>
                <a:gd name="T0" fmla="*/ 70 w 71"/>
                <a:gd name="T1" fmla="*/ 79 h 80"/>
                <a:gd name="T2" fmla="*/ 70 w 71"/>
                <a:gd name="T3" fmla="*/ 79 h 80"/>
                <a:gd name="T4" fmla="*/ 42 w 71"/>
                <a:gd name="T5" fmla="*/ 6 h 80"/>
                <a:gd name="T6" fmla="*/ 0 w 71"/>
                <a:gd name="T7" fmla="*/ 0 h 80"/>
                <a:gd name="T8" fmla="*/ 70 w 71"/>
                <a:gd name="T9" fmla="*/ 79 h 80"/>
                <a:gd name="T10" fmla="*/ 0 60000 65536"/>
                <a:gd name="T11" fmla="*/ 0 60000 65536"/>
                <a:gd name="T12" fmla="*/ 0 60000 65536"/>
                <a:gd name="T13" fmla="*/ 0 60000 65536"/>
                <a:gd name="T14" fmla="*/ 0 60000 65536"/>
                <a:gd name="T15" fmla="*/ 0 w 71"/>
                <a:gd name="T16" fmla="*/ 0 h 80"/>
                <a:gd name="T17" fmla="*/ 71 w 71"/>
                <a:gd name="T18" fmla="*/ 80 h 80"/>
              </a:gdLst>
              <a:ahLst/>
              <a:cxnLst>
                <a:cxn ang="T10">
                  <a:pos x="T0" y="T1"/>
                </a:cxn>
                <a:cxn ang="T11">
                  <a:pos x="T2" y="T3"/>
                </a:cxn>
                <a:cxn ang="T12">
                  <a:pos x="T4" y="T5"/>
                </a:cxn>
                <a:cxn ang="T13">
                  <a:pos x="T6" y="T7"/>
                </a:cxn>
                <a:cxn ang="T14">
                  <a:pos x="T8" y="T9"/>
                </a:cxn>
              </a:cxnLst>
              <a:rect l="T15" t="T16" r="T17" b="T18"/>
              <a:pathLst>
                <a:path w="71" h="80">
                  <a:moveTo>
                    <a:pt x="70" y="79"/>
                  </a:moveTo>
                  <a:lnTo>
                    <a:pt x="70" y="79"/>
                  </a:lnTo>
                  <a:lnTo>
                    <a:pt x="42" y="6"/>
                  </a:lnTo>
                  <a:lnTo>
                    <a:pt x="0" y="0"/>
                  </a:lnTo>
                  <a:lnTo>
                    <a:pt x="70" y="79"/>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2" name="Freeform 104"/>
            <p:cNvSpPr>
              <a:spLocks/>
            </p:cNvSpPr>
            <p:nvPr/>
          </p:nvSpPr>
          <p:spPr bwMode="auto">
            <a:xfrm>
              <a:off x="3913" y="2096"/>
              <a:ext cx="175" cy="151"/>
            </a:xfrm>
            <a:custGeom>
              <a:avLst/>
              <a:gdLst>
                <a:gd name="T0" fmla="*/ 129 w 175"/>
                <a:gd name="T1" fmla="*/ 143 h 151"/>
                <a:gd name="T2" fmla="*/ 174 w 175"/>
                <a:gd name="T3" fmla="*/ 150 h 151"/>
                <a:gd name="T4" fmla="*/ 121 w 175"/>
                <a:gd name="T5" fmla="*/ 19 h 151"/>
                <a:gd name="T6" fmla="*/ 0 w 175"/>
                <a:gd name="T7" fmla="*/ 0 h 151"/>
                <a:gd name="T8" fmla="*/ 129 w 175"/>
                <a:gd name="T9" fmla="*/ 143 h 151"/>
                <a:gd name="T10" fmla="*/ 0 60000 65536"/>
                <a:gd name="T11" fmla="*/ 0 60000 65536"/>
                <a:gd name="T12" fmla="*/ 0 60000 65536"/>
                <a:gd name="T13" fmla="*/ 0 60000 65536"/>
                <a:gd name="T14" fmla="*/ 0 60000 65536"/>
                <a:gd name="T15" fmla="*/ 0 w 175"/>
                <a:gd name="T16" fmla="*/ 0 h 151"/>
                <a:gd name="T17" fmla="*/ 175 w 175"/>
                <a:gd name="T18" fmla="*/ 151 h 151"/>
              </a:gdLst>
              <a:ahLst/>
              <a:cxnLst>
                <a:cxn ang="T10">
                  <a:pos x="T0" y="T1"/>
                </a:cxn>
                <a:cxn ang="T11">
                  <a:pos x="T2" y="T3"/>
                </a:cxn>
                <a:cxn ang="T12">
                  <a:pos x="T4" y="T5"/>
                </a:cxn>
                <a:cxn ang="T13">
                  <a:pos x="T6" y="T7"/>
                </a:cxn>
                <a:cxn ang="T14">
                  <a:pos x="T8" y="T9"/>
                </a:cxn>
              </a:cxnLst>
              <a:rect l="T15" t="T16" r="T17" b="T18"/>
              <a:pathLst>
                <a:path w="175" h="151">
                  <a:moveTo>
                    <a:pt x="129" y="143"/>
                  </a:moveTo>
                  <a:lnTo>
                    <a:pt x="174" y="150"/>
                  </a:lnTo>
                  <a:lnTo>
                    <a:pt x="121" y="19"/>
                  </a:lnTo>
                  <a:lnTo>
                    <a:pt x="0" y="0"/>
                  </a:lnTo>
                  <a:lnTo>
                    <a:pt x="129" y="143"/>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3" name="Line 105"/>
            <p:cNvSpPr>
              <a:spLocks noChangeShapeType="1"/>
            </p:cNvSpPr>
            <p:nvPr/>
          </p:nvSpPr>
          <p:spPr bwMode="auto">
            <a:xfrm>
              <a:off x="4048" y="2247"/>
              <a:ext cx="47"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14" name="Line 106"/>
            <p:cNvSpPr>
              <a:spLocks noChangeShapeType="1"/>
            </p:cNvSpPr>
            <p:nvPr/>
          </p:nvSpPr>
          <p:spPr bwMode="auto">
            <a:xfrm flipH="1" flipV="1">
              <a:off x="3913" y="2096"/>
              <a:ext cx="127"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15" name="Freeform 107"/>
            <p:cNvSpPr>
              <a:spLocks/>
            </p:cNvSpPr>
            <p:nvPr/>
          </p:nvSpPr>
          <p:spPr bwMode="auto">
            <a:xfrm>
              <a:off x="3885" y="2064"/>
              <a:ext cx="148" cy="45"/>
            </a:xfrm>
            <a:custGeom>
              <a:avLst/>
              <a:gdLst>
                <a:gd name="T0" fmla="*/ 27 w 148"/>
                <a:gd name="T1" fmla="*/ 27 h 45"/>
                <a:gd name="T2" fmla="*/ 147 w 148"/>
                <a:gd name="T3" fmla="*/ 44 h 45"/>
                <a:gd name="T4" fmla="*/ 0 w 148"/>
                <a:gd name="T5" fmla="*/ 0 h 45"/>
                <a:gd name="T6" fmla="*/ 27 w 148"/>
                <a:gd name="T7" fmla="*/ 27 h 45"/>
                <a:gd name="T8" fmla="*/ 0 60000 65536"/>
                <a:gd name="T9" fmla="*/ 0 60000 65536"/>
                <a:gd name="T10" fmla="*/ 0 60000 65536"/>
                <a:gd name="T11" fmla="*/ 0 60000 65536"/>
                <a:gd name="T12" fmla="*/ 0 w 148"/>
                <a:gd name="T13" fmla="*/ 0 h 45"/>
                <a:gd name="T14" fmla="*/ 148 w 148"/>
                <a:gd name="T15" fmla="*/ 45 h 45"/>
              </a:gdLst>
              <a:ahLst/>
              <a:cxnLst>
                <a:cxn ang="T8">
                  <a:pos x="T0" y="T1"/>
                </a:cxn>
                <a:cxn ang="T9">
                  <a:pos x="T2" y="T3"/>
                </a:cxn>
                <a:cxn ang="T10">
                  <a:pos x="T4" y="T5"/>
                </a:cxn>
                <a:cxn ang="T11">
                  <a:pos x="T6" y="T7"/>
                </a:cxn>
              </a:cxnLst>
              <a:rect l="T12" t="T13" r="T14" b="T15"/>
              <a:pathLst>
                <a:path w="148" h="45">
                  <a:moveTo>
                    <a:pt x="27" y="27"/>
                  </a:moveTo>
                  <a:lnTo>
                    <a:pt x="147" y="44"/>
                  </a:lnTo>
                  <a:lnTo>
                    <a:pt x="0" y="0"/>
                  </a:lnTo>
                  <a:lnTo>
                    <a:pt x="27" y="27"/>
                  </a:lnTo>
                </a:path>
              </a:pathLst>
            </a:custGeom>
            <a:solidFill>
              <a:srgbClr val="CECEC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6" name="Line 108"/>
            <p:cNvSpPr>
              <a:spLocks noChangeShapeType="1"/>
            </p:cNvSpPr>
            <p:nvPr/>
          </p:nvSpPr>
          <p:spPr bwMode="auto">
            <a:xfrm>
              <a:off x="3913" y="2096"/>
              <a:ext cx="127"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17" name="Line 109"/>
            <p:cNvSpPr>
              <a:spLocks noChangeShapeType="1"/>
            </p:cNvSpPr>
            <p:nvPr/>
          </p:nvSpPr>
          <p:spPr bwMode="auto">
            <a:xfrm>
              <a:off x="3885" y="206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18" name="Freeform 110"/>
            <p:cNvSpPr>
              <a:spLocks/>
            </p:cNvSpPr>
            <p:nvPr/>
          </p:nvSpPr>
          <p:spPr bwMode="auto">
            <a:xfrm>
              <a:off x="3885" y="2064"/>
              <a:ext cx="242" cy="271"/>
            </a:xfrm>
            <a:custGeom>
              <a:avLst/>
              <a:gdLst>
                <a:gd name="T0" fmla="*/ 0 w 242"/>
                <a:gd name="T1" fmla="*/ 0 h 271"/>
                <a:gd name="T2" fmla="*/ 155 w 242"/>
                <a:gd name="T3" fmla="*/ 52 h 271"/>
                <a:gd name="T4" fmla="*/ 241 w 242"/>
                <a:gd name="T5" fmla="*/ 270 h 271"/>
                <a:gd name="T6" fmla="*/ 0 60000 65536"/>
                <a:gd name="T7" fmla="*/ 0 60000 65536"/>
                <a:gd name="T8" fmla="*/ 0 60000 65536"/>
                <a:gd name="T9" fmla="*/ 0 w 242"/>
                <a:gd name="T10" fmla="*/ 0 h 271"/>
                <a:gd name="T11" fmla="*/ 242 w 242"/>
                <a:gd name="T12" fmla="*/ 271 h 271"/>
              </a:gdLst>
              <a:ahLst/>
              <a:cxnLst>
                <a:cxn ang="T6">
                  <a:pos x="T0" y="T1"/>
                </a:cxn>
                <a:cxn ang="T7">
                  <a:pos x="T2" y="T3"/>
                </a:cxn>
                <a:cxn ang="T8">
                  <a:pos x="T4" y="T5"/>
                </a:cxn>
              </a:cxnLst>
              <a:rect l="T9" t="T10" r="T11" b="T12"/>
              <a:pathLst>
                <a:path w="242" h="271">
                  <a:moveTo>
                    <a:pt x="0" y="0"/>
                  </a:moveTo>
                  <a:lnTo>
                    <a:pt x="155" y="52"/>
                  </a:lnTo>
                  <a:lnTo>
                    <a:pt x="241" y="27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19" name="Line 111"/>
            <p:cNvSpPr>
              <a:spLocks noChangeShapeType="1"/>
            </p:cNvSpPr>
            <p:nvPr/>
          </p:nvSpPr>
          <p:spPr bwMode="auto">
            <a:xfrm>
              <a:off x="4273" y="2420"/>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720" name="Freeform 112"/>
            <p:cNvSpPr>
              <a:spLocks/>
            </p:cNvSpPr>
            <p:nvPr/>
          </p:nvSpPr>
          <p:spPr bwMode="auto">
            <a:xfrm>
              <a:off x="4095" y="2254"/>
              <a:ext cx="171" cy="159"/>
            </a:xfrm>
            <a:custGeom>
              <a:avLst/>
              <a:gdLst>
                <a:gd name="T0" fmla="*/ 170 w 171"/>
                <a:gd name="T1" fmla="*/ 158 h 159"/>
                <a:gd name="T2" fmla="*/ 170 w 171"/>
                <a:gd name="T3" fmla="*/ 158 h 159"/>
                <a:gd name="T4" fmla="*/ 30 w 171"/>
                <a:gd name="T5" fmla="*/ 76 h 159"/>
                <a:gd name="T6" fmla="*/ 0 w 171"/>
                <a:gd name="T7" fmla="*/ 0 h 159"/>
                <a:gd name="T8" fmla="*/ 61 w 171"/>
                <a:gd name="T9" fmla="*/ 16 h 159"/>
                <a:gd name="T10" fmla="*/ 170 w 171"/>
                <a:gd name="T11" fmla="*/ 158 h 159"/>
                <a:gd name="T12" fmla="*/ 0 60000 65536"/>
                <a:gd name="T13" fmla="*/ 0 60000 65536"/>
                <a:gd name="T14" fmla="*/ 0 60000 65536"/>
                <a:gd name="T15" fmla="*/ 0 60000 65536"/>
                <a:gd name="T16" fmla="*/ 0 60000 65536"/>
                <a:gd name="T17" fmla="*/ 0 60000 65536"/>
                <a:gd name="T18" fmla="*/ 0 w 171"/>
                <a:gd name="T19" fmla="*/ 0 h 159"/>
                <a:gd name="T20" fmla="*/ 171 w 171"/>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171" h="159">
                  <a:moveTo>
                    <a:pt x="170" y="158"/>
                  </a:moveTo>
                  <a:lnTo>
                    <a:pt x="170" y="158"/>
                  </a:lnTo>
                  <a:lnTo>
                    <a:pt x="30" y="76"/>
                  </a:lnTo>
                  <a:lnTo>
                    <a:pt x="0" y="0"/>
                  </a:lnTo>
                  <a:lnTo>
                    <a:pt x="61" y="16"/>
                  </a:lnTo>
                  <a:lnTo>
                    <a:pt x="170" y="158"/>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1" name="Line 113"/>
            <p:cNvSpPr>
              <a:spLocks noChangeShapeType="1"/>
            </p:cNvSpPr>
            <p:nvPr/>
          </p:nvSpPr>
          <p:spPr bwMode="auto">
            <a:xfrm>
              <a:off x="4273" y="242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22" name="Line 114"/>
            <p:cNvSpPr>
              <a:spLocks noChangeShapeType="1"/>
            </p:cNvSpPr>
            <p:nvPr/>
          </p:nvSpPr>
          <p:spPr bwMode="auto">
            <a:xfrm>
              <a:off x="4095" y="2254"/>
              <a:ext cx="64"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23" name="Freeform 115"/>
            <p:cNvSpPr>
              <a:spLocks/>
            </p:cNvSpPr>
            <p:nvPr/>
          </p:nvSpPr>
          <p:spPr bwMode="auto">
            <a:xfrm>
              <a:off x="4040" y="2116"/>
              <a:ext cx="112" cy="148"/>
            </a:xfrm>
            <a:custGeom>
              <a:avLst/>
              <a:gdLst>
                <a:gd name="T0" fmla="*/ 111 w 112"/>
                <a:gd name="T1" fmla="*/ 147 h 148"/>
                <a:gd name="T2" fmla="*/ 51 w 112"/>
                <a:gd name="T3" fmla="*/ 131 h 148"/>
                <a:gd name="T4" fmla="*/ 0 w 112"/>
                <a:gd name="T5" fmla="*/ 0 h 148"/>
                <a:gd name="T6" fmla="*/ 111 w 112"/>
                <a:gd name="T7" fmla="*/ 147 h 148"/>
                <a:gd name="T8" fmla="*/ 0 60000 65536"/>
                <a:gd name="T9" fmla="*/ 0 60000 65536"/>
                <a:gd name="T10" fmla="*/ 0 60000 65536"/>
                <a:gd name="T11" fmla="*/ 0 60000 65536"/>
                <a:gd name="T12" fmla="*/ 0 w 112"/>
                <a:gd name="T13" fmla="*/ 0 h 148"/>
                <a:gd name="T14" fmla="*/ 112 w 112"/>
                <a:gd name="T15" fmla="*/ 148 h 148"/>
              </a:gdLst>
              <a:ahLst/>
              <a:cxnLst>
                <a:cxn ang="T8">
                  <a:pos x="T0" y="T1"/>
                </a:cxn>
                <a:cxn ang="T9">
                  <a:pos x="T2" y="T3"/>
                </a:cxn>
                <a:cxn ang="T10">
                  <a:pos x="T4" y="T5"/>
                </a:cxn>
                <a:cxn ang="T11">
                  <a:pos x="T6" y="T7"/>
                </a:cxn>
              </a:cxnLst>
              <a:rect l="T12" t="T13" r="T14" b="T15"/>
              <a:pathLst>
                <a:path w="112" h="148">
                  <a:moveTo>
                    <a:pt x="111" y="147"/>
                  </a:moveTo>
                  <a:lnTo>
                    <a:pt x="51" y="131"/>
                  </a:lnTo>
                  <a:lnTo>
                    <a:pt x="0" y="0"/>
                  </a:lnTo>
                  <a:lnTo>
                    <a:pt x="111" y="147"/>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4" name="Line 116"/>
            <p:cNvSpPr>
              <a:spLocks noChangeShapeType="1"/>
            </p:cNvSpPr>
            <p:nvPr/>
          </p:nvSpPr>
          <p:spPr bwMode="auto">
            <a:xfrm flipH="1" flipV="1">
              <a:off x="4095" y="2254"/>
              <a:ext cx="64"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25" name="Line 117"/>
            <p:cNvSpPr>
              <a:spLocks noChangeShapeType="1"/>
            </p:cNvSpPr>
            <p:nvPr/>
          </p:nvSpPr>
          <p:spPr bwMode="auto">
            <a:xfrm>
              <a:off x="4040" y="211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26" name="Freeform 118"/>
            <p:cNvSpPr>
              <a:spLocks/>
            </p:cNvSpPr>
            <p:nvPr/>
          </p:nvSpPr>
          <p:spPr bwMode="auto">
            <a:xfrm>
              <a:off x="4040" y="2116"/>
              <a:ext cx="234" cy="305"/>
            </a:xfrm>
            <a:custGeom>
              <a:avLst/>
              <a:gdLst>
                <a:gd name="T0" fmla="*/ 233 w 234"/>
                <a:gd name="T1" fmla="*/ 304 h 305"/>
                <a:gd name="T2" fmla="*/ 86 w 234"/>
                <a:gd name="T3" fmla="*/ 218 h 305"/>
                <a:gd name="T4" fmla="*/ 0 w 234"/>
                <a:gd name="T5" fmla="*/ 0 h 305"/>
                <a:gd name="T6" fmla="*/ 0 60000 65536"/>
                <a:gd name="T7" fmla="*/ 0 60000 65536"/>
                <a:gd name="T8" fmla="*/ 0 60000 65536"/>
                <a:gd name="T9" fmla="*/ 0 w 234"/>
                <a:gd name="T10" fmla="*/ 0 h 305"/>
                <a:gd name="T11" fmla="*/ 234 w 234"/>
                <a:gd name="T12" fmla="*/ 305 h 305"/>
              </a:gdLst>
              <a:ahLst/>
              <a:cxnLst>
                <a:cxn ang="T6">
                  <a:pos x="T0" y="T1"/>
                </a:cxn>
                <a:cxn ang="T7">
                  <a:pos x="T2" y="T3"/>
                </a:cxn>
                <a:cxn ang="T8">
                  <a:pos x="T4" y="T5"/>
                </a:cxn>
              </a:cxnLst>
              <a:rect l="T9" t="T10" r="T11" b="T12"/>
              <a:pathLst>
                <a:path w="234" h="305">
                  <a:moveTo>
                    <a:pt x="233" y="304"/>
                  </a:moveTo>
                  <a:lnTo>
                    <a:pt x="86" y="218"/>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27" name="Line 119"/>
            <p:cNvSpPr>
              <a:spLocks noChangeShapeType="1"/>
            </p:cNvSpPr>
            <p:nvPr/>
          </p:nvSpPr>
          <p:spPr bwMode="auto">
            <a:xfrm>
              <a:off x="4273" y="2420"/>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728" name="Freeform 120"/>
            <p:cNvSpPr>
              <a:spLocks/>
            </p:cNvSpPr>
            <p:nvPr/>
          </p:nvSpPr>
          <p:spPr bwMode="auto">
            <a:xfrm>
              <a:off x="4159" y="2271"/>
              <a:ext cx="107" cy="142"/>
            </a:xfrm>
            <a:custGeom>
              <a:avLst/>
              <a:gdLst>
                <a:gd name="T0" fmla="*/ 106 w 107"/>
                <a:gd name="T1" fmla="*/ 141 h 142"/>
                <a:gd name="T2" fmla="*/ 106 w 107"/>
                <a:gd name="T3" fmla="*/ 141 h 142"/>
                <a:gd name="T4" fmla="*/ 68 w 107"/>
                <a:gd name="T5" fmla="*/ 10 h 142"/>
                <a:gd name="T6" fmla="*/ 0 w 107"/>
                <a:gd name="T7" fmla="*/ 0 h 142"/>
                <a:gd name="T8" fmla="*/ 106 w 107"/>
                <a:gd name="T9" fmla="*/ 141 h 142"/>
                <a:gd name="T10" fmla="*/ 0 60000 65536"/>
                <a:gd name="T11" fmla="*/ 0 60000 65536"/>
                <a:gd name="T12" fmla="*/ 0 60000 65536"/>
                <a:gd name="T13" fmla="*/ 0 60000 65536"/>
                <a:gd name="T14" fmla="*/ 0 60000 65536"/>
                <a:gd name="T15" fmla="*/ 0 w 107"/>
                <a:gd name="T16" fmla="*/ 0 h 142"/>
                <a:gd name="T17" fmla="*/ 107 w 107"/>
                <a:gd name="T18" fmla="*/ 142 h 142"/>
              </a:gdLst>
              <a:ahLst/>
              <a:cxnLst>
                <a:cxn ang="T10">
                  <a:pos x="T0" y="T1"/>
                </a:cxn>
                <a:cxn ang="T11">
                  <a:pos x="T2" y="T3"/>
                </a:cxn>
                <a:cxn ang="T12">
                  <a:pos x="T4" y="T5"/>
                </a:cxn>
                <a:cxn ang="T13">
                  <a:pos x="T6" y="T7"/>
                </a:cxn>
                <a:cxn ang="T14">
                  <a:pos x="T8" y="T9"/>
                </a:cxn>
              </a:cxnLst>
              <a:rect l="T15" t="T16" r="T17" b="T18"/>
              <a:pathLst>
                <a:path w="107" h="142">
                  <a:moveTo>
                    <a:pt x="106" y="141"/>
                  </a:moveTo>
                  <a:lnTo>
                    <a:pt x="106" y="141"/>
                  </a:lnTo>
                  <a:lnTo>
                    <a:pt x="68" y="10"/>
                  </a:lnTo>
                  <a:lnTo>
                    <a:pt x="0" y="0"/>
                  </a:lnTo>
                  <a:lnTo>
                    <a:pt x="106" y="141"/>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9" name="Line 121"/>
            <p:cNvSpPr>
              <a:spLocks noChangeShapeType="1"/>
            </p:cNvSpPr>
            <p:nvPr/>
          </p:nvSpPr>
          <p:spPr bwMode="auto">
            <a:xfrm>
              <a:off x="4273" y="242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30" name="Line 122"/>
            <p:cNvSpPr>
              <a:spLocks noChangeShapeType="1"/>
            </p:cNvSpPr>
            <p:nvPr/>
          </p:nvSpPr>
          <p:spPr bwMode="auto">
            <a:xfrm flipH="1" flipV="1">
              <a:off x="4159" y="2271"/>
              <a:ext cx="73"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31" name="Freeform 123"/>
            <p:cNvSpPr>
              <a:spLocks/>
            </p:cNvSpPr>
            <p:nvPr/>
          </p:nvSpPr>
          <p:spPr bwMode="auto">
            <a:xfrm>
              <a:off x="4040" y="2116"/>
              <a:ext cx="185" cy="159"/>
            </a:xfrm>
            <a:custGeom>
              <a:avLst/>
              <a:gdLst>
                <a:gd name="T0" fmla="*/ 114 w 185"/>
                <a:gd name="T1" fmla="*/ 148 h 159"/>
                <a:gd name="T2" fmla="*/ 184 w 185"/>
                <a:gd name="T3" fmla="*/ 158 h 159"/>
                <a:gd name="T4" fmla="*/ 150 w 185"/>
                <a:gd name="T5" fmla="*/ 49 h 159"/>
                <a:gd name="T6" fmla="*/ 0 w 185"/>
                <a:gd name="T7" fmla="*/ 0 h 159"/>
                <a:gd name="T8" fmla="*/ 114 w 185"/>
                <a:gd name="T9" fmla="*/ 148 h 159"/>
                <a:gd name="T10" fmla="*/ 0 60000 65536"/>
                <a:gd name="T11" fmla="*/ 0 60000 65536"/>
                <a:gd name="T12" fmla="*/ 0 60000 65536"/>
                <a:gd name="T13" fmla="*/ 0 60000 65536"/>
                <a:gd name="T14" fmla="*/ 0 60000 65536"/>
                <a:gd name="T15" fmla="*/ 0 w 185"/>
                <a:gd name="T16" fmla="*/ 0 h 159"/>
                <a:gd name="T17" fmla="*/ 185 w 185"/>
                <a:gd name="T18" fmla="*/ 159 h 159"/>
              </a:gdLst>
              <a:ahLst/>
              <a:cxnLst>
                <a:cxn ang="T10">
                  <a:pos x="T0" y="T1"/>
                </a:cxn>
                <a:cxn ang="T11">
                  <a:pos x="T2" y="T3"/>
                </a:cxn>
                <a:cxn ang="T12">
                  <a:pos x="T4" y="T5"/>
                </a:cxn>
                <a:cxn ang="T13">
                  <a:pos x="T6" y="T7"/>
                </a:cxn>
                <a:cxn ang="T14">
                  <a:pos x="T8" y="T9"/>
                </a:cxn>
              </a:cxnLst>
              <a:rect l="T15" t="T16" r="T17" b="T18"/>
              <a:pathLst>
                <a:path w="185" h="159">
                  <a:moveTo>
                    <a:pt x="114" y="148"/>
                  </a:moveTo>
                  <a:lnTo>
                    <a:pt x="184" y="158"/>
                  </a:lnTo>
                  <a:lnTo>
                    <a:pt x="150" y="49"/>
                  </a:lnTo>
                  <a:lnTo>
                    <a:pt x="0" y="0"/>
                  </a:lnTo>
                  <a:lnTo>
                    <a:pt x="114" y="148"/>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2" name="Line 124"/>
            <p:cNvSpPr>
              <a:spLocks noChangeShapeType="1"/>
            </p:cNvSpPr>
            <p:nvPr/>
          </p:nvSpPr>
          <p:spPr bwMode="auto">
            <a:xfrm>
              <a:off x="4159" y="2271"/>
              <a:ext cx="73" cy="1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33" name="Line 125"/>
            <p:cNvSpPr>
              <a:spLocks noChangeShapeType="1"/>
            </p:cNvSpPr>
            <p:nvPr/>
          </p:nvSpPr>
          <p:spPr bwMode="auto">
            <a:xfrm>
              <a:off x="4040" y="211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34" name="Freeform 126"/>
            <p:cNvSpPr>
              <a:spLocks/>
            </p:cNvSpPr>
            <p:nvPr/>
          </p:nvSpPr>
          <p:spPr bwMode="auto">
            <a:xfrm>
              <a:off x="4040" y="2116"/>
              <a:ext cx="234" cy="305"/>
            </a:xfrm>
            <a:custGeom>
              <a:avLst/>
              <a:gdLst>
                <a:gd name="T0" fmla="*/ 0 w 234"/>
                <a:gd name="T1" fmla="*/ 0 h 305"/>
                <a:gd name="T2" fmla="*/ 156 w 234"/>
                <a:gd name="T3" fmla="*/ 51 h 305"/>
                <a:gd name="T4" fmla="*/ 233 w 234"/>
                <a:gd name="T5" fmla="*/ 304 h 305"/>
                <a:gd name="T6" fmla="*/ 0 60000 65536"/>
                <a:gd name="T7" fmla="*/ 0 60000 65536"/>
                <a:gd name="T8" fmla="*/ 0 60000 65536"/>
                <a:gd name="T9" fmla="*/ 0 w 234"/>
                <a:gd name="T10" fmla="*/ 0 h 305"/>
                <a:gd name="T11" fmla="*/ 234 w 234"/>
                <a:gd name="T12" fmla="*/ 305 h 305"/>
              </a:gdLst>
              <a:ahLst/>
              <a:cxnLst>
                <a:cxn ang="T6">
                  <a:pos x="T0" y="T1"/>
                </a:cxn>
                <a:cxn ang="T7">
                  <a:pos x="T2" y="T3"/>
                </a:cxn>
                <a:cxn ang="T8">
                  <a:pos x="T4" y="T5"/>
                </a:cxn>
              </a:cxnLst>
              <a:rect l="T9" t="T10" r="T11" b="T12"/>
              <a:pathLst>
                <a:path w="234" h="305">
                  <a:moveTo>
                    <a:pt x="0" y="0"/>
                  </a:moveTo>
                  <a:lnTo>
                    <a:pt x="156" y="51"/>
                  </a:lnTo>
                  <a:lnTo>
                    <a:pt x="233" y="30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5" name="Freeform 127"/>
            <p:cNvSpPr>
              <a:spLocks/>
            </p:cNvSpPr>
            <p:nvPr/>
          </p:nvSpPr>
          <p:spPr bwMode="auto">
            <a:xfrm>
              <a:off x="4273" y="2420"/>
              <a:ext cx="144" cy="43"/>
            </a:xfrm>
            <a:custGeom>
              <a:avLst/>
              <a:gdLst>
                <a:gd name="T0" fmla="*/ 143 w 144"/>
                <a:gd name="T1" fmla="*/ 42 h 43"/>
                <a:gd name="T2" fmla="*/ 143 w 144"/>
                <a:gd name="T3" fmla="*/ 42 h 43"/>
                <a:gd name="T4" fmla="*/ 0 w 144"/>
                <a:gd name="T5" fmla="*/ 0 h 43"/>
                <a:gd name="T6" fmla="*/ 121 w 144"/>
                <a:gd name="T7" fmla="*/ 18 h 43"/>
                <a:gd name="T8" fmla="*/ 143 w 144"/>
                <a:gd name="T9" fmla="*/ 42 h 43"/>
                <a:gd name="T10" fmla="*/ 0 60000 65536"/>
                <a:gd name="T11" fmla="*/ 0 60000 65536"/>
                <a:gd name="T12" fmla="*/ 0 60000 65536"/>
                <a:gd name="T13" fmla="*/ 0 60000 65536"/>
                <a:gd name="T14" fmla="*/ 0 60000 65536"/>
                <a:gd name="T15" fmla="*/ 0 w 144"/>
                <a:gd name="T16" fmla="*/ 0 h 43"/>
                <a:gd name="T17" fmla="*/ 144 w 144"/>
                <a:gd name="T18" fmla="*/ 43 h 43"/>
              </a:gdLst>
              <a:ahLst/>
              <a:cxnLst>
                <a:cxn ang="T10">
                  <a:pos x="T0" y="T1"/>
                </a:cxn>
                <a:cxn ang="T11">
                  <a:pos x="T2" y="T3"/>
                </a:cxn>
                <a:cxn ang="T12">
                  <a:pos x="T4" y="T5"/>
                </a:cxn>
                <a:cxn ang="T13">
                  <a:pos x="T6" y="T7"/>
                </a:cxn>
                <a:cxn ang="T14">
                  <a:pos x="T8" y="T9"/>
                </a:cxn>
              </a:cxnLst>
              <a:rect l="T15" t="T16" r="T17" b="T18"/>
              <a:pathLst>
                <a:path w="144" h="43">
                  <a:moveTo>
                    <a:pt x="143" y="42"/>
                  </a:moveTo>
                  <a:lnTo>
                    <a:pt x="143" y="42"/>
                  </a:lnTo>
                  <a:lnTo>
                    <a:pt x="0" y="0"/>
                  </a:lnTo>
                  <a:lnTo>
                    <a:pt x="121" y="18"/>
                  </a:lnTo>
                  <a:lnTo>
                    <a:pt x="143" y="42"/>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6" name="Freeform 128"/>
            <p:cNvSpPr>
              <a:spLocks/>
            </p:cNvSpPr>
            <p:nvPr/>
          </p:nvSpPr>
          <p:spPr bwMode="auto">
            <a:xfrm>
              <a:off x="4232" y="2282"/>
              <a:ext cx="162" cy="152"/>
            </a:xfrm>
            <a:custGeom>
              <a:avLst/>
              <a:gdLst>
                <a:gd name="T0" fmla="*/ 161 w 162"/>
                <a:gd name="T1" fmla="*/ 151 h 152"/>
                <a:gd name="T2" fmla="*/ 39 w 162"/>
                <a:gd name="T3" fmla="*/ 131 h 152"/>
                <a:gd name="T4" fmla="*/ 0 w 162"/>
                <a:gd name="T5" fmla="*/ 0 h 152"/>
                <a:gd name="T6" fmla="*/ 55 w 162"/>
                <a:gd name="T7" fmla="*/ 9 h 152"/>
                <a:gd name="T8" fmla="*/ 161 w 162"/>
                <a:gd name="T9" fmla="*/ 151 h 152"/>
                <a:gd name="T10" fmla="*/ 0 60000 65536"/>
                <a:gd name="T11" fmla="*/ 0 60000 65536"/>
                <a:gd name="T12" fmla="*/ 0 60000 65536"/>
                <a:gd name="T13" fmla="*/ 0 60000 65536"/>
                <a:gd name="T14" fmla="*/ 0 60000 65536"/>
                <a:gd name="T15" fmla="*/ 0 w 162"/>
                <a:gd name="T16" fmla="*/ 0 h 152"/>
                <a:gd name="T17" fmla="*/ 162 w 162"/>
                <a:gd name="T18" fmla="*/ 152 h 152"/>
              </a:gdLst>
              <a:ahLst/>
              <a:cxnLst>
                <a:cxn ang="T10">
                  <a:pos x="T0" y="T1"/>
                </a:cxn>
                <a:cxn ang="T11">
                  <a:pos x="T2" y="T3"/>
                </a:cxn>
                <a:cxn ang="T12">
                  <a:pos x="T4" y="T5"/>
                </a:cxn>
                <a:cxn ang="T13">
                  <a:pos x="T6" y="T7"/>
                </a:cxn>
                <a:cxn ang="T14">
                  <a:pos x="T8" y="T9"/>
                </a:cxn>
              </a:cxnLst>
              <a:rect l="T15" t="T16" r="T17" b="T18"/>
              <a:pathLst>
                <a:path w="162" h="152">
                  <a:moveTo>
                    <a:pt x="161" y="151"/>
                  </a:moveTo>
                  <a:lnTo>
                    <a:pt x="39" y="131"/>
                  </a:lnTo>
                  <a:lnTo>
                    <a:pt x="0" y="0"/>
                  </a:lnTo>
                  <a:lnTo>
                    <a:pt x="55" y="9"/>
                  </a:lnTo>
                  <a:lnTo>
                    <a:pt x="161" y="151"/>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7" name="Line 129"/>
            <p:cNvSpPr>
              <a:spLocks noChangeShapeType="1"/>
            </p:cNvSpPr>
            <p:nvPr/>
          </p:nvSpPr>
          <p:spPr bwMode="auto">
            <a:xfrm flipH="1" flipV="1">
              <a:off x="4273" y="2420"/>
              <a:ext cx="128"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38" name="Line 130"/>
            <p:cNvSpPr>
              <a:spLocks noChangeShapeType="1"/>
            </p:cNvSpPr>
            <p:nvPr/>
          </p:nvSpPr>
          <p:spPr bwMode="auto">
            <a:xfrm>
              <a:off x="4232" y="2282"/>
              <a:ext cx="58"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39" name="Freeform 131"/>
            <p:cNvSpPr>
              <a:spLocks/>
            </p:cNvSpPr>
            <p:nvPr/>
          </p:nvSpPr>
          <p:spPr bwMode="auto">
            <a:xfrm>
              <a:off x="4196" y="2167"/>
              <a:ext cx="87" cy="118"/>
            </a:xfrm>
            <a:custGeom>
              <a:avLst/>
              <a:gdLst>
                <a:gd name="T0" fmla="*/ 86 w 87"/>
                <a:gd name="T1" fmla="*/ 117 h 118"/>
                <a:gd name="T2" fmla="*/ 33 w 87"/>
                <a:gd name="T3" fmla="*/ 108 h 118"/>
                <a:gd name="T4" fmla="*/ 0 w 87"/>
                <a:gd name="T5" fmla="*/ 0 h 118"/>
                <a:gd name="T6" fmla="*/ 86 w 87"/>
                <a:gd name="T7" fmla="*/ 117 h 118"/>
                <a:gd name="T8" fmla="*/ 0 60000 65536"/>
                <a:gd name="T9" fmla="*/ 0 60000 65536"/>
                <a:gd name="T10" fmla="*/ 0 60000 65536"/>
                <a:gd name="T11" fmla="*/ 0 60000 65536"/>
                <a:gd name="T12" fmla="*/ 0 w 87"/>
                <a:gd name="T13" fmla="*/ 0 h 118"/>
                <a:gd name="T14" fmla="*/ 87 w 87"/>
                <a:gd name="T15" fmla="*/ 118 h 118"/>
              </a:gdLst>
              <a:ahLst/>
              <a:cxnLst>
                <a:cxn ang="T8">
                  <a:pos x="T0" y="T1"/>
                </a:cxn>
                <a:cxn ang="T9">
                  <a:pos x="T2" y="T3"/>
                </a:cxn>
                <a:cxn ang="T10">
                  <a:pos x="T4" y="T5"/>
                </a:cxn>
                <a:cxn ang="T11">
                  <a:pos x="T6" y="T7"/>
                </a:cxn>
              </a:cxnLst>
              <a:rect l="T12" t="T13" r="T14" b="T15"/>
              <a:pathLst>
                <a:path w="87" h="118">
                  <a:moveTo>
                    <a:pt x="86" y="117"/>
                  </a:moveTo>
                  <a:lnTo>
                    <a:pt x="33" y="108"/>
                  </a:lnTo>
                  <a:lnTo>
                    <a:pt x="0" y="0"/>
                  </a:lnTo>
                  <a:lnTo>
                    <a:pt x="86" y="117"/>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0" name="Line 132"/>
            <p:cNvSpPr>
              <a:spLocks noChangeShapeType="1"/>
            </p:cNvSpPr>
            <p:nvPr/>
          </p:nvSpPr>
          <p:spPr bwMode="auto">
            <a:xfrm flipH="1" flipV="1">
              <a:off x="4232" y="2282"/>
              <a:ext cx="58"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41" name="Line 133"/>
            <p:cNvSpPr>
              <a:spLocks noChangeShapeType="1"/>
            </p:cNvSpPr>
            <p:nvPr/>
          </p:nvSpPr>
          <p:spPr bwMode="auto">
            <a:xfrm>
              <a:off x="4196" y="2167"/>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42" name="Freeform 134"/>
            <p:cNvSpPr>
              <a:spLocks/>
            </p:cNvSpPr>
            <p:nvPr/>
          </p:nvSpPr>
          <p:spPr bwMode="auto">
            <a:xfrm>
              <a:off x="4196" y="2167"/>
              <a:ext cx="229" cy="304"/>
            </a:xfrm>
            <a:custGeom>
              <a:avLst/>
              <a:gdLst>
                <a:gd name="T0" fmla="*/ 228 w 229"/>
                <a:gd name="T1" fmla="*/ 303 h 304"/>
                <a:gd name="T2" fmla="*/ 77 w 229"/>
                <a:gd name="T3" fmla="*/ 253 h 304"/>
                <a:gd name="T4" fmla="*/ 0 w 229"/>
                <a:gd name="T5" fmla="*/ 0 h 304"/>
                <a:gd name="T6" fmla="*/ 0 60000 65536"/>
                <a:gd name="T7" fmla="*/ 0 60000 65536"/>
                <a:gd name="T8" fmla="*/ 0 60000 65536"/>
                <a:gd name="T9" fmla="*/ 0 w 229"/>
                <a:gd name="T10" fmla="*/ 0 h 304"/>
                <a:gd name="T11" fmla="*/ 229 w 229"/>
                <a:gd name="T12" fmla="*/ 304 h 304"/>
              </a:gdLst>
              <a:ahLst/>
              <a:cxnLst>
                <a:cxn ang="T6">
                  <a:pos x="T0" y="T1"/>
                </a:cxn>
                <a:cxn ang="T7">
                  <a:pos x="T2" y="T3"/>
                </a:cxn>
                <a:cxn ang="T8">
                  <a:pos x="T4" y="T5"/>
                </a:cxn>
              </a:cxnLst>
              <a:rect l="T9" t="T10" r="T11" b="T12"/>
              <a:pathLst>
                <a:path w="229" h="304">
                  <a:moveTo>
                    <a:pt x="228" y="303"/>
                  </a:moveTo>
                  <a:lnTo>
                    <a:pt x="77" y="253"/>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43" name="Freeform 135"/>
            <p:cNvSpPr>
              <a:spLocks/>
            </p:cNvSpPr>
            <p:nvPr/>
          </p:nvSpPr>
          <p:spPr bwMode="auto">
            <a:xfrm>
              <a:off x="4401" y="2441"/>
              <a:ext cx="17" cy="22"/>
            </a:xfrm>
            <a:custGeom>
              <a:avLst/>
              <a:gdLst>
                <a:gd name="T0" fmla="*/ 16 w 17"/>
                <a:gd name="T1" fmla="*/ 21 h 22"/>
                <a:gd name="T2" fmla="*/ 16 w 17"/>
                <a:gd name="T3" fmla="*/ 21 h 22"/>
                <a:gd name="T4" fmla="*/ 5 w 17"/>
                <a:gd name="T5" fmla="*/ 7 h 22"/>
                <a:gd name="T6" fmla="*/ 0 w 17"/>
                <a:gd name="T7" fmla="*/ 0 h 22"/>
                <a:gd name="T8" fmla="*/ 16 w 17"/>
                <a:gd name="T9" fmla="*/ 21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16" y="21"/>
                  </a:moveTo>
                  <a:lnTo>
                    <a:pt x="16" y="21"/>
                  </a:lnTo>
                  <a:lnTo>
                    <a:pt x="5" y="7"/>
                  </a:lnTo>
                  <a:lnTo>
                    <a:pt x="0" y="0"/>
                  </a:lnTo>
                  <a:lnTo>
                    <a:pt x="16" y="21"/>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4" name="Freeform 136"/>
            <p:cNvSpPr>
              <a:spLocks/>
            </p:cNvSpPr>
            <p:nvPr/>
          </p:nvSpPr>
          <p:spPr bwMode="auto">
            <a:xfrm>
              <a:off x="4290" y="2292"/>
              <a:ext cx="112" cy="151"/>
            </a:xfrm>
            <a:custGeom>
              <a:avLst/>
              <a:gdLst>
                <a:gd name="T0" fmla="*/ 104 w 112"/>
                <a:gd name="T1" fmla="*/ 141 h 151"/>
                <a:gd name="T2" fmla="*/ 111 w 112"/>
                <a:gd name="T3" fmla="*/ 150 h 151"/>
                <a:gd name="T4" fmla="*/ 56 w 112"/>
                <a:gd name="T5" fmla="*/ 75 h 151"/>
                <a:gd name="T6" fmla="*/ 27 w 112"/>
                <a:gd name="T7" fmla="*/ 36 h 151"/>
                <a:gd name="T8" fmla="*/ 0 w 112"/>
                <a:gd name="T9" fmla="*/ 0 h 151"/>
                <a:gd name="T10" fmla="*/ 104 w 112"/>
                <a:gd name="T11" fmla="*/ 141 h 151"/>
                <a:gd name="T12" fmla="*/ 0 60000 65536"/>
                <a:gd name="T13" fmla="*/ 0 60000 65536"/>
                <a:gd name="T14" fmla="*/ 0 60000 65536"/>
                <a:gd name="T15" fmla="*/ 0 60000 65536"/>
                <a:gd name="T16" fmla="*/ 0 60000 65536"/>
                <a:gd name="T17" fmla="*/ 0 60000 65536"/>
                <a:gd name="T18" fmla="*/ 0 w 112"/>
                <a:gd name="T19" fmla="*/ 0 h 151"/>
                <a:gd name="T20" fmla="*/ 112 w 112"/>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12" h="151">
                  <a:moveTo>
                    <a:pt x="104" y="141"/>
                  </a:moveTo>
                  <a:lnTo>
                    <a:pt x="111" y="150"/>
                  </a:lnTo>
                  <a:lnTo>
                    <a:pt x="56" y="75"/>
                  </a:lnTo>
                  <a:lnTo>
                    <a:pt x="27" y="36"/>
                  </a:lnTo>
                  <a:lnTo>
                    <a:pt x="0" y="0"/>
                  </a:lnTo>
                  <a:lnTo>
                    <a:pt x="104" y="141"/>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5" name="Line 137"/>
            <p:cNvSpPr>
              <a:spLocks noChangeShapeType="1"/>
            </p:cNvSpPr>
            <p:nvPr/>
          </p:nvSpPr>
          <p:spPr bwMode="auto">
            <a:xfrm>
              <a:off x="4401" y="2441"/>
              <a:ext cx="8"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46" name="Line 138"/>
            <p:cNvSpPr>
              <a:spLocks noChangeShapeType="1"/>
            </p:cNvSpPr>
            <p:nvPr/>
          </p:nvSpPr>
          <p:spPr bwMode="auto">
            <a:xfrm flipH="1" flipV="1">
              <a:off x="4290" y="2292"/>
              <a:ext cx="29"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47" name="Freeform 139"/>
            <p:cNvSpPr>
              <a:spLocks/>
            </p:cNvSpPr>
            <p:nvPr/>
          </p:nvSpPr>
          <p:spPr bwMode="auto">
            <a:xfrm>
              <a:off x="4196" y="2167"/>
              <a:ext cx="116" cy="156"/>
            </a:xfrm>
            <a:custGeom>
              <a:avLst/>
              <a:gdLst>
                <a:gd name="T0" fmla="*/ 88 w 116"/>
                <a:gd name="T1" fmla="*/ 119 h 156"/>
                <a:gd name="T2" fmla="*/ 115 w 116"/>
                <a:gd name="T3" fmla="*/ 155 h 156"/>
                <a:gd name="T4" fmla="*/ 0 w 116"/>
                <a:gd name="T5" fmla="*/ 0 h 156"/>
                <a:gd name="T6" fmla="*/ 88 w 116"/>
                <a:gd name="T7" fmla="*/ 119 h 156"/>
                <a:gd name="T8" fmla="*/ 0 60000 65536"/>
                <a:gd name="T9" fmla="*/ 0 60000 65536"/>
                <a:gd name="T10" fmla="*/ 0 60000 65536"/>
                <a:gd name="T11" fmla="*/ 0 60000 65536"/>
                <a:gd name="T12" fmla="*/ 0 w 116"/>
                <a:gd name="T13" fmla="*/ 0 h 156"/>
                <a:gd name="T14" fmla="*/ 116 w 116"/>
                <a:gd name="T15" fmla="*/ 156 h 156"/>
              </a:gdLst>
              <a:ahLst/>
              <a:cxnLst>
                <a:cxn ang="T8">
                  <a:pos x="T0" y="T1"/>
                </a:cxn>
                <a:cxn ang="T9">
                  <a:pos x="T2" y="T3"/>
                </a:cxn>
                <a:cxn ang="T10">
                  <a:pos x="T4" y="T5"/>
                </a:cxn>
                <a:cxn ang="T11">
                  <a:pos x="T6" y="T7"/>
                </a:cxn>
              </a:cxnLst>
              <a:rect l="T12" t="T13" r="T14" b="T15"/>
              <a:pathLst>
                <a:path w="116" h="156">
                  <a:moveTo>
                    <a:pt x="88" y="119"/>
                  </a:moveTo>
                  <a:lnTo>
                    <a:pt x="115" y="155"/>
                  </a:lnTo>
                  <a:lnTo>
                    <a:pt x="0" y="0"/>
                  </a:lnTo>
                  <a:lnTo>
                    <a:pt x="88" y="119"/>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8" name="Line 140"/>
            <p:cNvSpPr>
              <a:spLocks noChangeShapeType="1"/>
            </p:cNvSpPr>
            <p:nvPr/>
          </p:nvSpPr>
          <p:spPr bwMode="auto">
            <a:xfrm>
              <a:off x="4290" y="2292"/>
              <a:ext cx="29"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49" name="Line 141"/>
            <p:cNvSpPr>
              <a:spLocks noChangeShapeType="1"/>
            </p:cNvSpPr>
            <p:nvPr/>
          </p:nvSpPr>
          <p:spPr bwMode="auto">
            <a:xfrm>
              <a:off x="4196" y="2167"/>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50" name="Freeform 142"/>
            <p:cNvSpPr>
              <a:spLocks/>
            </p:cNvSpPr>
            <p:nvPr/>
          </p:nvSpPr>
          <p:spPr bwMode="auto">
            <a:xfrm>
              <a:off x="4196" y="2167"/>
              <a:ext cx="229" cy="304"/>
            </a:xfrm>
            <a:custGeom>
              <a:avLst/>
              <a:gdLst>
                <a:gd name="T0" fmla="*/ 0 w 229"/>
                <a:gd name="T1" fmla="*/ 0 h 304"/>
                <a:gd name="T2" fmla="*/ 154 w 229"/>
                <a:gd name="T3" fmla="*/ 204 h 304"/>
                <a:gd name="T4" fmla="*/ 228 w 229"/>
                <a:gd name="T5" fmla="*/ 303 h 304"/>
                <a:gd name="T6" fmla="*/ 0 60000 65536"/>
                <a:gd name="T7" fmla="*/ 0 60000 65536"/>
                <a:gd name="T8" fmla="*/ 0 60000 65536"/>
                <a:gd name="T9" fmla="*/ 0 w 229"/>
                <a:gd name="T10" fmla="*/ 0 h 304"/>
                <a:gd name="T11" fmla="*/ 229 w 229"/>
                <a:gd name="T12" fmla="*/ 304 h 304"/>
              </a:gdLst>
              <a:ahLst/>
              <a:cxnLst>
                <a:cxn ang="T6">
                  <a:pos x="T0" y="T1"/>
                </a:cxn>
                <a:cxn ang="T7">
                  <a:pos x="T2" y="T3"/>
                </a:cxn>
                <a:cxn ang="T8">
                  <a:pos x="T4" y="T5"/>
                </a:cxn>
              </a:cxnLst>
              <a:rect l="T9" t="T10" r="T11" b="T12"/>
              <a:pathLst>
                <a:path w="229" h="304">
                  <a:moveTo>
                    <a:pt x="0" y="0"/>
                  </a:moveTo>
                  <a:lnTo>
                    <a:pt x="154" y="204"/>
                  </a:lnTo>
                  <a:lnTo>
                    <a:pt x="228" y="30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51" name="Freeform 143"/>
            <p:cNvSpPr>
              <a:spLocks/>
            </p:cNvSpPr>
            <p:nvPr/>
          </p:nvSpPr>
          <p:spPr bwMode="auto">
            <a:xfrm>
              <a:off x="4409" y="2450"/>
              <a:ext cx="160" cy="28"/>
            </a:xfrm>
            <a:custGeom>
              <a:avLst/>
              <a:gdLst>
                <a:gd name="T0" fmla="*/ 159 w 160"/>
                <a:gd name="T1" fmla="*/ 27 h 28"/>
                <a:gd name="T2" fmla="*/ 14 w 160"/>
                <a:gd name="T3" fmla="*/ 15 h 28"/>
                <a:gd name="T4" fmla="*/ 0 w 160"/>
                <a:gd name="T5" fmla="*/ 0 h 28"/>
                <a:gd name="T6" fmla="*/ 116 w 160"/>
                <a:gd name="T7" fmla="*/ 10 h 28"/>
                <a:gd name="T8" fmla="*/ 159 w 160"/>
                <a:gd name="T9" fmla="*/ 27 h 28"/>
                <a:gd name="T10" fmla="*/ 0 60000 65536"/>
                <a:gd name="T11" fmla="*/ 0 60000 65536"/>
                <a:gd name="T12" fmla="*/ 0 60000 65536"/>
                <a:gd name="T13" fmla="*/ 0 60000 65536"/>
                <a:gd name="T14" fmla="*/ 0 60000 65536"/>
                <a:gd name="T15" fmla="*/ 0 w 160"/>
                <a:gd name="T16" fmla="*/ 0 h 28"/>
                <a:gd name="T17" fmla="*/ 160 w 160"/>
                <a:gd name="T18" fmla="*/ 28 h 28"/>
              </a:gdLst>
              <a:ahLst/>
              <a:cxnLst>
                <a:cxn ang="T10">
                  <a:pos x="T0" y="T1"/>
                </a:cxn>
                <a:cxn ang="T11">
                  <a:pos x="T2" y="T3"/>
                </a:cxn>
                <a:cxn ang="T12">
                  <a:pos x="T4" y="T5"/>
                </a:cxn>
                <a:cxn ang="T13">
                  <a:pos x="T6" y="T7"/>
                </a:cxn>
                <a:cxn ang="T14">
                  <a:pos x="T8" y="T9"/>
                </a:cxn>
              </a:cxnLst>
              <a:rect l="T15" t="T16" r="T17" b="T18"/>
              <a:pathLst>
                <a:path w="160" h="28">
                  <a:moveTo>
                    <a:pt x="159" y="27"/>
                  </a:moveTo>
                  <a:lnTo>
                    <a:pt x="14" y="15"/>
                  </a:lnTo>
                  <a:lnTo>
                    <a:pt x="0" y="0"/>
                  </a:lnTo>
                  <a:lnTo>
                    <a:pt x="116" y="10"/>
                  </a:lnTo>
                  <a:lnTo>
                    <a:pt x="159" y="27"/>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2" name="Freeform 144"/>
            <p:cNvSpPr>
              <a:spLocks/>
            </p:cNvSpPr>
            <p:nvPr/>
          </p:nvSpPr>
          <p:spPr bwMode="auto">
            <a:xfrm>
              <a:off x="4350" y="2371"/>
              <a:ext cx="174" cy="85"/>
            </a:xfrm>
            <a:custGeom>
              <a:avLst/>
              <a:gdLst>
                <a:gd name="T0" fmla="*/ 173 w 174"/>
                <a:gd name="T1" fmla="*/ 84 h 85"/>
                <a:gd name="T2" fmla="*/ 56 w 174"/>
                <a:gd name="T3" fmla="*/ 72 h 85"/>
                <a:gd name="T4" fmla="*/ 0 w 174"/>
                <a:gd name="T5" fmla="*/ 0 h 85"/>
                <a:gd name="T6" fmla="*/ 173 w 174"/>
                <a:gd name="T7" fmla="*/ 84 h 85"/>
                <a:gd name="T8" fmla="*/ 0 60000 65536"/>
                <a:gd name="T9" fmla="*/ 0 60000 65536"/>
                <a:gd name="T10" fmla="*/ 0 60000 65536"/>
                <a:gd name="T11" fmla="*/ 0 60000 65536"/>
                <a:gd name="T12" fmla="*/ 0 w 174"/>
                <a:gd name="T13" fmla="*/ 0 h 85"/>
                <a:gd name="T14" fmla="*/ 174 w 174"/>
                <a:gd name="T15" fmla="*/ 85 h 85"/>
              </a:gdLst>
              <a:ahLst/>
              <a:cxnLst>
                <a:cxn ang="T8">
                  <a:pos x="T0" y="T1"/>
                </a:cxn>
                <a:cxn ang="T9">
                  <a:pos x="T2" y="T3"/>
                </a:cxn>
                <a:cxn ang="T10">
                  <a:pos x="T4" y="T5"/>
                </a:cxn>
                <a:cxn ang="T11">
                  <a:pos x="T6" y="T7"/>
                </a:cxn>
              </a:cxnLst>
              <a:rect l="T12" t="T13" r="T14" b="T15"/>
              <a:pathLst>
                <a:path w="174" h="85">
                  <a:moveTo>
                    <a:pt x="173" y="84"/>
                  </a:moveTo>
                  <a:lnTo>
                    <a:pt x="56" y="72"/>
                  </a:lnTo>
                  <a:lnTo>
                    <a:pt x="0" y="0"/>
                  </a:lnTo>
                  <a:lnTo>
                    <a:pt x="173" y="84"/>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3" name="Line 145"/>
            <p:cNvSpPr>
              <a:spLocks noChangeShapeType="1"/>
            </p:cNvSpPr>
            <p:nvPr/>
          </p:nvSpPr>
          <p:spPr bwMode="auto">
            <a:xfrm flipH="1" flipV="1">
              <a:off x="4409" y="2450"/>
              <a:ext cx="122"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54" name="Line 146"/>
            <p:cNvSpPr>
              <a:spLocks noChangeShapeType="1"/>
            </p:cNvSpPr>
            <p:nvPr/>
          </p:nvSpPr>
          <p:spPr bwMode="auto">
            <a:xfrm>
              <a:off x="4350" y="237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55" name="Freeform 147"/>
            <p:cNvSpPr>
              <a:spLocks/>
            </p:cNvSpPr>
            <p:nvPr/>
          </p:nvSpPr>
          <p:spPr bwMode="auto">
            <a:xfrm>
              <a:off x="4350" y="2371"/>
              <a:ext cx="227" cy="115"/>
            </a:xfrm>
            <a:custGeom>
              <a:avLst/>
              <a:gdLst>
                <a:gd name="T0" fmla="*/ 226 w 227"/>
                <a:gd name="T1" fmla="*/ 114 h 115"/>
                <a:gd name="T2" fmla="*/ 74 w 227"/>
                <a:gd name="T3" fmla="*/ 99 h 115"/>
                <a:gd name="T4" fmla="*/ 0 w 227"/>
                <a:gd name="T5" fmla="*/ 0 h 115"/>
                <a:gd name="T6" fmla="*/ 0 60000 65536"/>
                <a:gd name="T7" fmla="*/ 0 60000 65536"/>
                <a:gd name="T8" fmla="*/ 0 60000 65536"/>
                <a:gd name="T9" fmla="*/ 0 w 227"/>
                <a:gd name="T10" fmla="*/ 0 h 115"/>
                <a:gd name="T11" fmla="*/ 227 w 227"/>
                <a:gd name="T12" fmla="*/ 115 h 115"/>
              </a:gdLst>
              <a:ahLst/>
              <a:cxnLst>
                <a:cxn ang="T6">
                  <a:pos x="T0" y="T1"/>
                </a:cxn>
                <a:cxn ang="T7">
                  <a:pos x="T2" y="T3"/>
                </a:cxn>
                <a:cxn ang="T8">
                  <a:pos x="T4" y="T5"/>
                </a:cxn>
              </a:cxnLst>
              <a:rect l="T9" t="T10" r="T11" b="T12"/>
              <a:pathLst>
                <a:path w="227" h="115">
                  <a:moveTo>
                    <a:pt x="226" y="114"/>
                  </a:moveTo>
                  <a:lnTo>
                    <a:pt x="74" y="99"/>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56" name="Freeform 148"/>
            <p:cNvSpPr>
              <a:spLocks/>
            </p:cNvSpPr>
            <p:nvPr/>
          </p:nvSpPr>
          <p:spPr bwMode="auto">
            <a:xfrm>
              <a:off x="4531" y="2463"/>
              <a:ext cx="38" cy="17"/>
            </a:xfrm>
            <a:custGeom>
              <a:avLst/>
              <a:gdLst>
                <a:gd name="T0" fmla="*/ 37 w 38"/>
                <a:gd name="T1" fmla="*/ 16 h 17"/>
                <a:gd name="T2" fmla="*/ 37 w 38"/>
                <a:gd name="T3" fmla="*/ 16 h 17"/>
                <a:gd name="T4" fmla="*/ 19 w 38"/>
                <a:gd name="T5" fmla="*/ 11 h 17"/>
                <a:gd name="T6" fmla="*/ 0 w 38"/>
                <a:gd name="T7" fmla="*/ 0 h 17"/>
                <a:gd name="T8" fmla="*/ 37 w 38"/>
                <a:gd name="T9" fmla="*/ 16 h 17"/>
                <a:gd name="T10" fmla="*/ 0 60000 65536"/>
                <a:gd name="T11" fmla="*/ 0 60000 65536"/>
                <a:gd name="T12" fmla="*/ 0 60000 65536"/>
                <a:gd name="T13" fmla="*/ 0 60000 65536"/>
                <a:gd name="T14" fmla="*/ 0 60000 65536"/>
                <a:gd name="T15" fmla="*/ 0 w 38"/>
                <a:gd name="T16" fmla="*/ 0 h 17"/>
                <a:gd name="T17" fmla="*/ 38 w 38"/>
                <a:gd name="T18" fmla="*/ 17 h 17"/>
              </a:gdLst>
              <a:ahLst/>
              <a:cxnLst>
                <a:cxn ang="T10">
                  <a:pos x="T0" y="T1"/>
                </a:cxn>
                <a:cxn ang="T11">
                  <a:pos x="T2" y="T3"/>
                </a:cxn>
                <a:cxn ang="T12">
                  <a:pos x="T4" y="T5"/>
                </a:cxn>
                <a:cxn ang="T13">
                  <a:pos x="T6" y="T7"/>
                </a:cxn>
                <a:cxn ang="T14">
                  <a:pos x="T8" y="T9"/>
                </a:cxn>
              </a:cxnLst>
              <a:rect l="T15" t="T16" r="T17" b="T18"/>
              <a:pathLst>
                <a:path w="38" h="17">
                  <a:moveTo>
                    <a:pt x="37" y="16"/>
                  </a:moveTo>
                  <a:lnTo>
                    <a:pt x="37" y="16"/>
                  </a:lnTo>
                  <a:lnTo>
                    <a:pt x="19" y="11"/>
                  </a:lnTo>
                  <a:lnTo>
                    <a:pt x="0" y="0"/>
                  </a:lnTo>
                  <a:lnTo>
                    <a:pt x="37" y="16"/>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7" name="Freeform 149"/>
            <p:cNvSpPr>
              <a:spLocks/>
            </p:cNvSpPr>
            <p:nvPr/>
          </p:nvSpPr>
          <p:spPr bwMode="auto">
            <a:xfrm>
              <a:off x="4350" y="2371"/>
              <a:ext cx="197" cy="100"/>
            </a:xfrm>
            <a:custGeom>
              <a:avLst/>
              <a:gdLst>
                <a:gd name="T0" fmla="*/ 174 w 197"/>
                <a:gd name="T1" fmla="*/ 85 h 100"/>
                <a:gd name="T2" fmla="*/ 196 w 197"/>
                <a:gd name="T3" fmla="*/ 99 h 100"/>
                <a:gd name="T4" fmla="*/ 152 w 197"/>
                <a:gd name="T5" fmla="*/ 85 h 100"/>
                <a:gd name="T6" fmla="*/ 0 w 197"/>
                <a:gd name="T7" fmla="*/ 0 h 100"/>
                <a:gd name="T8" fmla="*/ 174 w 197"/>
                <a:gd name="T9" fmla="*/ 85 h 100"/>
                <a:gd name="T10" fmla="*/ 0 60000 65536"/>
                <a:gd name="T11" fmla="*/ 0 60000 65536"/>
                <a:gd name="T12" fmla="*/ 0 60000 65536"/>
                <a:gd name="T13" fmla="*/ 0 60000 65536"/>
                <a:gd name="T14" fmla="*/ 0 60000 65536"/>
                <a:gd name="T15" fmla="*/ 0 w 197"/>
                <a:gd name="T16" fmla="*/ 0 h 100"/>
                <a:gd name="T17" fmla="*/ 197 w 197"/>
                <a:gd name="T18" fmla="*/ 100 h 100"/>
              </a:gdLst>
              <a:ahLst/>
              <a:cxnLst>
                <a:cxn ang="T10">
                  <a:pos x="T0" y="T1"/>
                </a:cxn>
                <a:cxn ang="T11">
                  <a:pos x="T2" y="T3"/>
                </a:cxn>
                <a:cxn ang="T12">
                  <a:pos x="T4" y="T5"/>
                </a:cxn>
                <a:cxn ang="T13">
                  <a:pos x="T6" y="T7"/>
                </a:cxn>
                <a:cxn ang="T14">
                  <a:pos x="T8" y="T9"/>
                </a:cxn>
              </a:cxnLst>
              <a:rect l="T15" t="T16" r="T17" b="T18"/>
              <a:pathLst>
                <a:path w="197" h="100">
                  <a:moveTo>
                    <a:pt x="174" y="85"/>
                  </a:moveTo>
                  <a:lnTo>
                    <a:pt x="196" y="99"/>
                  </a:lnTo>
                  <a:lnTo>
                    <a:pt x="152" y="85"/>
                  </a:lnTo>
                  <a:lnTo>
                    <a:pt x="0" y="0"/>
                  </a:lnTo>
                  <a:lnTo>
                    <a:pt x="174" y="85"/>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8" name="Line 150"/>
            <p:cNvSpPr>
              <a:spLocks noChangeShapeType="1"/>
            </p:cNvSpPr>
            <p:nvPr/>
          </p:nvSpPr>
          <p:spPr bwMode="auto">
            <a:xfrm>
              <a:off x="4531" y="2463"/>
              <a:ext cx="23" cy="1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59" name="Line 151"/>
            <p:cNvSpPr>
              <a:spLocks noChangeShapeType="1"/>
            </p:cNvSpPr>
            <p:nvPr/>
          </p:nvSpPr>
          <p:spPr bwMode="auto">
            <a:xfrm>
              <a:off x="4350" y="237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60" name="Freeform 152"/>
            <p:cNvSpPr>
              <a:spLocks/>
            </p:cNvSpPr>
            <p:nvPr/>
          </p:nvSpPr>
          <p:spPr bwMode="auto">
            <a:xfrm>
              <a:off x="4350" y="2371"/>
              <a:ext cx="227" cy="115"/>
            </a:xfrm>
            <a:custGeom>
              <a:avLst/>
              <a:gdLst>
                <a:gd name="T0" fmla="*/ 0 w 227"/>
                <a:gd name="T1" fmla="*/ 0 h 115"/>
                <a:gd name="T2" fmla="*/ 158 w 227"/>
                <a:gd name="T3" fmla="*/ 92 h 115"/>
                <a:gd name="T4" fmla="*/ 226 w 227"/>
                <a:gd name="T5" fmla="*/ 114 h 115"/>
                <a:gd name="T6" fmla="*/ 0 60000 65536"/>
                <a:gd name="T7" fmla="*/ 0 60000 65536"/>
                <a:gd name="T8" fmla="*/ 0 60000 65536"/>
                <a:gd name="T9" fmla="*/ 0 w 227"/>
                <a:gd name="T10" fmla="*/ 0 h 115"/>
                <a:gd name="T11" fmla="*/ 227 w 227"/>
                <a:gd name="T12" fmla="*/ 115 h 115"/>
              </a:gdLst>
              <a:ahLst/>
              <a:cxnLst>
                <a:cxn ang="T6">
                  <a:pos x="T0" y="T1"/>
                </a:cxn>
                <a:cxn ang="T7">
                  <a:pos x="T2" y="T3"/>
                </a:cxn>
                <a:cxn ang="T8">
                  <a:pos x="T4" y="T5"/>
                </a:cxn>
              </a:cxnLst>
              <a:rect l="T9" t="T10" r="T11" b="T12"/>
              <a:pathLst>
                <a:path w="227" h="115">
                  <a:moveTo>
                    <a:pt x="0" y="0"/>
                  </a:moveTo>
                  <a:lnTo>
                    <a:pt x="158" y="92"/>
                  </a:lnTo>
                  <a:lnTo>
                    <a:pt x="226" y="1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61" name="Line 153"/>
            <p:cNvSpPr>
              <a:spLocks noChangeShapeType="1"/>
            </p:cNvSpPr>
            <p:nvPr/>
          </p:nvSpPr>
          <p:spPr bwMode="auto">
            <a:xfrm>
              <a:off x="3025" y="2481"/>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762" name="Freeform 154"/>
            <p:cNvSpPr>
              <a:spLocks/>
            </p:cNvSpPr>
            <p:nvPr/>
          </p:nvSpPr>
          <p:spPr bwMode="auto">
            <a:xfrm>
              <a:off x="3025" y="2340"/>
              <a:ext cx="265" cy="134"/>
            </a:xfrm>
            <a:custGeom>
              <a:avLst/>
              <a:gdLst>
                <a:gd name="T0" fmla="*/ 0 w 265"/>
                <a:gd name="T1" fmla="*/ 133 h 134"/>
                <a:gd name="T2" fmla="*/ 0 w 265"/>
                <a:gd name="T3" fmla="*/ 133 h 134"/>
                <a:gd name="T4" fmla="*/ 128 w 265"/>
                <a:gd name="T5" fmla="*/ 20 h 134"/>
                <a:gd name="T6" fmla="*/ 264 w 265"/>
                <a:gd name="T7" fmla="*/ 0 h 134"/>
                <a:gd name="T8" fmla="*/ 0 w 265"/>
                <a:gd name="T9" fmla="*/ 133 h 134"/>
                <a:gd name="T10" fmla="*/ 0 60000 65536"/>
                <a:gd name="T11" fmla="*/ 0 60000 65536"/>
                <a:gd name="T12" fmla="*/ 0 60000 65536"/>
                <a:gd name="T13" fmla="*/ 0 60000 65536"/>
                <a:gd name="T14" fmla="*/ 0 60000 65536"/>
                <a:gd name="T15" fmla="*/ 0 w 265"/>
                <a:gd name="T16" fmla="*/ 0 h 134"/>
                <a:gd name="T17" fmla="*/ 265 w 265"/>
                <a:gd name="T18" fmla="*/ 134 h 134"/>
              </a:gdLst>
              <a:ahLst/>
              <a:cxnLst>
                <a:cxn ang="T10">
                  <a:pos x="T0" y="T1"/>
                </a:cxn>
                <a:cxn ang="T11">
                  <a:pos x="T2" y="T3"/>
                </a:cxn>
                <a:cxn ang="T12">
                  <a:pos x="T4" y="T5"/>
                </a:cxn>
                <a:cxn ang="T13">
                  <a:pos x="T6" y="T7"/>
                </a:cxn>
                <a:cxn ang="T14">
                  <a:pos x="T8" y="T9"/>
                </a:cxn>
              </a:cxnLst>
              <a:rect l="T15" t="T16" r="T17" b="T18"/>
              <a:pathLst>
                <a:path w="265" h="134">
                  <a:moveTo>
                    <a:pt x="0" y="133"/>
                  </a:moveTo>
                  <a:lnTo>
                    <a:pt x="0" y="133"/>
                  </a:lnTo>
                  <a:lnTo>
                    <a:pt x="128" y="20"/>
                  </a:lnTo>
                  <a:lnTo>
                    <a:pt x="264" y="0"/>
                  </a:lnTo>
                  <a:lnTo>
                    <a:pt x="0" y="133"/>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3" name="Line 155"/>
            <p:cNvSpPr>
              <a:spLocks noChangeShapeType="1"/>
            </p:cNvSpPr>
            <p:nvPr/>
          </p:nvSpPr>
          <p:spPr bwMode="auto">
            <a:xfrm>
              <a:off x="3025" y="248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64" name="Line 156"/>
            <p:cNvSpPr>
              <a:spLocks noChangeShapeType="1"/>
            </p:cNvSpPr>
            <p:nvPr/>
          </p:nvSpPr>
          <p:spPr bwMode="auto">
            <a:xfrm>
              <a:off x="3297" y="234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65" name="Freeform 157"/>
            <p:cNvSpPr>
              <a:spLocks/>
            </p:cNvSpPr>
            <p:nvPr/>
          </p:nvSpPr>
          <p:spPr bwMode="auto">
            <a:xfrm>
              <a:off x="3025" y="2340"/>
              <a:ext cx="273" cy="142"/>
            </a:xfrm>
            <a:custGeom>
              <a:avLst/>
              <a:gdLst>
                <a:gd name="T0" fmla="*/ 272 w 273"/>
                <a:gd name="T1" fmla="*/ 0 h 142"/>
                <a:gd name="T2" fmla="*/ 132 w 273"/>
                <a:gd name="T3" fmla="*/ 21 h 142"/>
                <a:gd name="T4" fmla="*/ 0 w 273"/>
                <a:gd name="T5" fmla="*/ 141 h 142"/>
                <a:gd name="T6" fmla="*/ 0 60000 65536"/>
                <a:gd name="T7" fmla="*/ 0 60000 65536"/>
                <a:gd name="T8" fmla="*/ 0 60000 65536"/>
                <a:gd name="T9" fmla="*/ 0 w 273"/>
                <a:gd name="T10" fmla="*/ 0 h 142"/>
                <a:gd name="T11" fmla="*/ 273 w 273"/>
                <a:gd name="T12" fmla="*/ 142 h 142"/>
              </a:gdLst>
              <a:ahLst/>
              <a:cxnLst>
                <a:cxn ang="T6">
                  <a:pos x="T0" y="T1"/>
                </a:cxn>
                <a:cxn ang="T7">
                  <a:pos x="T2" y="T3"/>
                </a:cxn>
                <a:cxn ang="T8">
                  <a:pos x="T4" y="T5"/>
                </a:cxn>
              </a:cxnLst>
              <a:rect l="T9" t="T10" r="T11" b="T12"/>
              <a:pathLst>
                <a:path w="273" h="142">
                  <a:moveTo>
                    <a:pt x="272" y="0"/>
                  </a:moveTo>
                  <a:lnTo>
                    <a:pt x="132" y="21"/>
                  </a:lnTo>
                  <a:lnTo>
                    <a:pt x="0" y="14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66" name="Line 158"/>
            <p:cNvSpPr>
              <a:spLocks noChangeShapeType="1"/>
            </p:cNvSpPr>
            <p:nvPr/>
          </p:nvSpPr>
          <p:spPr bwMode="auto">
            <a:xfrm>
              <a:off x="3025" y="2481"/>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767" name="Freeform 159"/>
            <p:cNvSpPr>
              <a:spLocks/>
            </p:cNvSpPr>
            <p:nvPr/>
          </p:nvSpPr>
          <p:spPr bwMode="auto">
            <a:xfrm>
              <a:off x="3025" y="2340"/>
              <a:ext cx="265" cy="134"/>
            </a:xfrm>
            <a:custGeom>
              <a:avLst/>
              <a:gdLst>
                <a:gd name="T0" fmla="*/ 0 w 265"/>
                <a:gd name="T1" fmla="*/ 133 h 134"/>
                <a:gd name="T2" fmla="*/ 0 w 265"/>
                <a:gd name="T3" fmla="*/ 133 h 134"/>
                <a:gd name="T4" fmla="*/ 139 w 265"/>
                <a:gd name="T5" fmla="*/ 78 h 134"/>
                <a:gd name="T6" fmla="*/ 264 w 265"/>
                <a:gd name="T7" fmla="*/ 0 h 134"/>
                <a:gd name="T8" fmla="*/ 0 w 265"/>
                <a:gd name="T9" fmla="*/ 133 h 134"/>
                <a:gd name="T10" fmla="*/ 0 60000 65536"/>
                <a:gd name="T11" fmla="*/ 0 60000 65536"/>
                <a:gd name="T12" fmla="*/ 0 60000 65536"/>
                <a:gd name="T13" fmla="*/ 0 60000 65536"/>
                <a:gd name="T14" fmla="*/ 0 60000 65536"/>
                <a:gd name="T15" fmla="*/ 0 w 265"/>
                <a:gd name="T16" fmla="*/ 0 h 134"/>
                <a:gd name="T17" fmla="*/ 265 w 265"/>
                <a:gd name="T18" fmla="*/ 134 h 134"/>
              </a:gdLst>
              <a:ahLst/>
              <a:cxnLst>
                <a:cxn ang="T10">
                  <a:pos x="T0" y="T1"/>
                </a:cxn>
                <a:cxn ang="T11">
                  <a:pos x="T2" y="T3"/>
                </a:cxn>
                <a:cxn ang="T12">
                  <a:pos x="T4" y="T5"/>
                </a:cxn>
                <a:cxn ang="T13">
                  <a:pos x="T6" y="T7"/>
                </a:cxn>
                <a:cxn ang="T14">
                  <a:pos x="T8" y="T9"/>
                </a:cxn>
              </a:cxnLst>
              <a:rect l="T15" t="T16" r="T17" b="T18"/>
              <a:pathLst>
                <a:path w="265" h="134">
                  <a:moveTo>
                    <a:pt x="0" y="133"/>
                  </a:moveTo>
                  <a:lnTo>
                    <a:pt x="0" y="133"/>
                  </a:lnTo>
                  <a:lnTo>
                    <a:pt x="139" y="78"/>
                  </a:lnTo>
                  <a:lnTo>
                    <a:pt x="264" y="0"/>
                  </a:lnTo>
                  <a:lnTo>
                    <a:pt x="0" y="133"/>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8" name="Line 160"/>
            <p:cNvSpPr>
              <a:spLocks noChangeShapeType="1"/>
            </p:cNvSpPr>
            <p:nvPr/>
          </p:nvSpPr>
          <p:spPr bwMode="auto">
            <a:xfrm>
              <a:off x="3025" y="248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69" name="Line 161"/>
            <p:cNvSpPr>
              <a:spLocks noChangeShapeType="1"/>
            </p:cNvSpPr>
            <p:nvPr/>
          </p:nvSpPr>
          <p:spPr bwMode="auto">
            <a:xfrm flipV="1">
              <a:off x="3168" y="2340"/>
              <a:ext cx="129" cy="8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70" name="Freeform 162"/>
            <p:cNvSpPr>
              <a:spLocks/>
            </p:cNvSpPr>
            <p:nvPr/>
          </p:nvSpPr>
          <p:spPr bwMode="auto">
            <a:xfrm>
              <a:off x="3025" y="2340"/>
              <a:ext cx="273" cy="142"/>
            </a:xfrm>
            <a:custGeom>
              <a:avLst/>
              <a:gdLst>
                <a:gd name="T0" fmla="*/ 0 w 273"/>
                <a:gd name="T1" fmla="*/ 141 h 142"/>
                <a:gd name="T2" fmla="*/ 143 w 273"/>
                <a:gd name="T3" fmla="*/ 83 h 142"/>
                <a:gd name="T4" fmla="*/ 272 w 273"/>
                <a:gd name="T5" fmla="*/ 0 h 142"/>
                <a:gd name="T6" fmla="*/ 0 60000 65536"/>
                <a:gd name="T7" fmla="*/ 0 60000 65536"/>
                <a:gd name="T8" fmla="*/ 0 60000 65536"/>
                <a:gd name="T9" fmla="*/ 0 w 273"/>
                <a:gd name="T10" fmla="*/ 0 h 142"/>
                <a:gd name="T11" fmla="*/ 273 w 273"/>
                <a:gd name="T12" fmla="*/ 142 h 142"/>
              </a:gdLst>
              <a:ahLst/>
              <a:cxnLst>
                <a:cxn ang="T6">
                  <a:pos x="T0" y="T1"/>
                </a:cxn>
                <a:cxn ang="T7">
                  <a:pos x="T2" y="T3"/>
                </a:cxn>
                <a:cxn ang="T8">
                  <a:pos x="T4" y="T5"/>
                </a:cxn>
              </a:cxnLst>
              <a:rect l="T9" t="T10" r="T11" b="T12"/>
              <a:pathLst>
                <a:path w="273" h="142">
                  <a:moveTo>
                    <a:pt x="0" y="141"/>
                  </a:moveTo>
                  <a:lnTo>
                    <a:pt x="143" y="83"/>
                  </a:lnTo>
                  <a:lnTo>
                    <a:pt x="27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71" name="Freeform 163"/>
            <p:cNvSpPr>
              <a:spLocks/>
            </p:cNvSpPr>
            <p:nvPr/>
          </p:nvSpPr>
          <p:spPr bwMode="auto">
            <a:xfrm>
              <a:off x="3168" y="2283"/>
              <a:ext cx="272" cy="141"/>
            </a:xfrm>
            <a:custGeom>
              <a:avLst/>
              <a:gdLst>
                <a:gd name="T0" fmla="*/ 0 w 272"/>
                <a:gd name="T1" fmla="*/ 140 h 141"/>
                <a:gd name="T2" fmla="*/ 149 w 272"/>
                <a:gd name="T3" fmla="*/ 117 h 141"/>
                <a:gd name="T4" fmla="*/ 271 w 272"/>
                <a:gd name="T5" fmla="*/ 0 h 141"/>
                <a:gd name="T6" fmla="*/ 129 w 272"/>
                <a:gd name="T7" fmla="*/ 57 h 141"/>
                <a:gd name="T8" fmla="*/ 0 w 272"/>
                <a:gd name="T9" fmla="*/ 140 h 141"/>
                <a:gd name="T10" fmla="*/ 0 60000 65536"/>
                <a:gd name="T11" fmla="*/ 0 60000 65536"/>
                <a:gd name="T12" fmla="*/ 0 60000 65536"/>
                <a:gd name="T13" fmla="*/ 0 60000 65536"/>
                <a:gd name="T14" fmla="*/ 0 60000 65536"/>
                <a:gd name="T15" fmla="*/ 0 w 272"/>
                <a:gd name="T16" fmla="*/ 0 h 141"/>
                <a:gd name="T17" fmla="*/ 272 w 272"/>
                <a:gd name="T18" fmla="*/ 141 h 141"/>
              </a:gdLst>
              <a:ahLst/>
              <a:cxnLst>
                <a:cxn ang="T10">
                  <a:pos x="T0" y="T1"/>
                </a:cxn>
                <a:cxn ang="T11">
                  <a:pos x="T2" y="T3"/>
                </a:cxn>
                <a:cxn ang="T12">
                  <a:pos x="T4" y="T5"/>
                </a:cxn>
                <a:cxn ang="T13">
                  <a:pos x="T6" y="T7"/>
                </a:cxn>
                <a:cxn ang="T14">
                  <a:pos x="T8" y="T9"/>
                </a:cxn>
              </a:cxnLst>
              <a:rect l="T15" t="T16" r="T17" b="T18"/>
              <a:pathLst>
                <a:path w="272" h="141">
                  <a:moveTo>
                    <a:pt x="0" y="140"/>
                  </a:moveTo>
                  <a:lnTo>
                    <a:pt x="149" y="117"/>
                  </a:lnTo>
                  <a:lnTo>
                    <a:pt x="271" y="0"/>
                  </a:lnTo>
                  <a:lnTo>
                    <a:pt x="129" y="57"/>
                  </a:lnTo>
                  <a:lnTo>
                    <a:pt x="0" y="140"/>
                  </a:lnTo>
                </a:path>
              </a:pathLst>
            </a:custGeom>
            <a:solidFill>
              <a:srgbClr val="00AE00"/>
            </a:solidFill>
            <a:ln w="12700" cap="rnd">
              <a:solidFill>
                <a:srgbClr val="000000"/>
              </a:solidFill>
              <a:round/>
              <a:headEnd/>
              <a:tailEnd/>
            </a:ln>
          </p:spPr>
          <p:txBody>
            <a:bodyPr/>
            <a:lstStyle/>
            <a:p>
              <a:endParaRPr lang="en-US"/>
            </a:p>
          </p:txBody>
        </p:sp>
        <p:sp>
          <p:nvSpPr>
            <p:cNvPr id="24772" name="Freeform 164"/>
            <p:cNvSpPr>
              <a:spLocks/>
            </p:cNvSpPr>
            <p:nvPr/>
          </p:nvSpPr>
          <p:spPr bwMode="auto">
            <a:xfrm>
              <a:off x="3317" y="2254"/>
              <a:ext cx="188" cy="139"/>
            </a:xfrm>
            <a:custGeom>
              <a:avLst/>
              <a:gdLst>
                <a:gd name="T0" fmla="*/ 0 w 188"/>
                <a:gd name="T1" fmla="*/ 138 h 139"/>
                <a:gd name="T2" fmla="*/ 0 w 188"/>
                <a:gd name="T3" fmla="*/ 138 h 139"/>
                <a:gd name="T4" fmla="*/ 117 w 188"/>
                <a:gd name="T5" fmla="*/ 27 h 139"/>
                <a:gd name="T6" fmla="*/ 187 w 188"/>
                <a:gd name="T7" fmla="*/ 0 h 139"/>
                <a:gd name="T8" fmla="*/ 174 w 188"/>
                <a:gd name="T9" fmla="*/ 26 h 139"/>
                <a:gd name="T10" fmla="*/ 0 w 188"/>
                <a:gd name="T11" fmla="*/ 138 h 139"/>
                <a:gd name="T12" fmla="*/ 0 60000 65536"/>
                <a:gd name="T13" fmla="*/ 0 60000 65536"/>
                <a:gd name="T14" fmla="*/ 0 60000 65536"/>
                <a:gd name="T15" fmla="*/ 0 60000 65536"/>
                <a:gd name="T16" fmla="*/ 0 60000 65536"/>
                <a:gd name="T17" fmla="*/ 0 60000 65536"/>
                <a:gd name="T18" fmla="*/ 0 w 188"/>
                <a:gd name="T19" fmla="*/ 0 h 139"/>
                <a:gd name="T20" fmla="*/ 188 w 18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88" h="139">
                  <a:moveTo>
                    <a:pt x="0" y="138"/>
                  </a:moveTo>
                  <a:lnTo>
                    <a:pt x="0" y="138"/>
                  </a:lnTo>
                  <a:lnTo>
                    <a:pt x="117" y="27"/>
                  </a:lnTo>
                  <a:lnTo>
                    <a:pt x="187" y="0"/>
                  </a:lnTo>
                  <a:lnTo>
                    <a:pt x="174" y="26"/>
                  </a:lnTo>
                  <a:lnTo>
                    <a:pt x="0" y="138"/>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3" name="Freeform 165"/>
            <p:cNvSpPr>
              <a:spLocks/>
            </p:cNvSpPr>
            <p:nvPr/>
          </p:nvSpPr>
          <p:spPr bwMode="auto">
            <a:xfrm>
              <a:off x="3498" y="2224"/>
              <a:ext cx="81" cy="51"/>
            </a:xfrm>
            <a:custGeom>
              <a:avLst/>
              <a:gdLst>
                <a:gd name="T0" fmla="*/ 0 w 81"/>
                <a:gd name="T1" fmla="*/ 50 h 51"/>
                <a:gd name="T2" fmla="*/ 13 w 81"/>
                <a:gd name="T3" fmla="*/ 26 h 51"/>
                <a:gd name="T4" fmla="*/ 80 w 81"/>
                <a:gd name="T5" fmla="*/ 0 h 51"/>
                <a:gd name="T6" fmla="*/ 0 w 81"/>
                <a:gd name="T7" fmla="*/ 50 h 51"/>
                <a:gd name="T8" fmla="*/ 0 60000 65536"/>
                <a:gd name="T9" fmla="*/ 0 60000 65536"/>
                <a:gd name="T10" fmla="*/ 0 60000 65536"/>
                <a:gd name="T11" fmla="*/ 0 60000 65536"/>
                <a:gd name="T12" fmla="*/ 0 w 81"/>
                <a:gd name="T13" fmla="*/ 0 h 51"/>
                <a:gd name="T14" fmla="*/ 81 w 81"/>
                <a:gd name="T15" fmla="*/ 51 h 51"/>
              </a:gdLst>
              <a:ahLst/>
              <a:cxnLst>
                <a:cxn ang="T8">
                  <a:pos x="T0" y="T1"/>
                </a:cxn>
                <a:cxn ang="T9">
                  <a:pos x="T2" y="T3"/>
                </a:cxn>
                <a:cxn ang="T10">
                  <a:pos x="T4" y="T5"/>
                </a:cxn>
                <a:cxn ang="T11">
                  <a:pos x="T6" y="T7"/>
                </a:cxn>
              </a:cxnLst>
              <a:rect l="T12" t="T13" r="T14" b="T15"/>
              <a:pathLst>
                <a:path w="81" h="51">
                  <a:moveTo>
                    <a:pt x="0" y="50"/>
                  </a:moveTo>
                  <a:lnTo>
                    <a:pt x="13" y="26"/>
                  </a:lnTo>
                  <a:lnTo>
                    <a:pt x="80" y="0"/>
                  </a:lnTo>
                  <a:lnTo>
                    <a:pt x="0" y="50"/>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4" name="Line 166"/>
            <p:cNvSpPr>
              <a:spLocks noChangeShapeType="1"/>
            </p:cNvSpPr>
            <p:nvPr/>
          </p:nvSpPr>
          <p:spPr bwMode="auto">
            <a:xfrm flipV="1">
              <a:off x="3498" y="2254"/>
              <a:ext cx="14"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75" name="Line 167"/>
            <p:cNvSpPr>
              <a:spLocks noChangeShapeType="1"/>
            </p:cNvSpPr>
            <p:nvPr/>
          </p:nvSpPr>
          <p:spPr bwMode="auto">
            <a:xfrm>
              <a:off x="3586" y="222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76" name="Freeform 168"/>
            <p:cNvSpPr>
              <a:spLocks/>
            </p:cNvSpPr>
            <p:nvPr/>
          </p:nvSpPr>
          <p:spPr bwMode="auto">
            <a:xfrm>
              <a:off x="3317" y="2224"/>
              <a:ext cx="270" cy="177"/>
            </a:xfrm>
            <a:custGeom>
              <a:avLst/>
              <a:gdLst>
                <a:gd name="T0" fmla="*/ 269 w 270"/>
                <a:gd name="T1" fmla="*/ 0 h 177"/>
                <a:gd name="T2" fmla="*/ 122 w 270"/>
                <a:gd name="T3" fmla="*/ 59 h 177"/>
                <a:gd name="T4" fmla="*/ 0 w 270"/>
                <a:gd name="T5" fmla="*/ 176 h 177"/>
                <a:gd name="T6" fmla="*/ 0 60000 65536"/>
                <a:gd name="T7" fmla="*/ 0 60000 65536"/>
                <a:gd name="T8" fmla="*/ 0 60000 65536"/>
                <a:gd name="T9" fmla="*/ 0 w 270"/>
                <a:gd name="T10" fmla="*/ 0 h 177"/>
                <a:gd name="T11" fmla="*/ 270 w 270"/>
                <a:gd name="T12" fmla="*/ 177 h 177"/>
              </a:gdLst>
              <a:ahLst/>
              <a:cxnLst>
                <a:cxn ang="T6">
                  <a:pos x="T0" y="T1"/>
                </a:cxn>
                <a:cxn ang="T7">
                  <a:pos x="T2" y="T3"/>
                </a:cxn>
                <a:cxn ang="T8">
                  <a:pos x="T4" y="T5"/>
                </a:cxn>
              </a:cxnLst>
              <a:rect l="T9" t="T10" r="T11" b="T12"/>
              <a:pathLst>
                <a:path w="270" h="177">
                  <a:moveTo>
                    <a:pt x="269" y="0"/>
                  </a:moveTo>
                  <a:lnTo>
                    <a:pt x="122" y="59"/>
                  </a:lnTo>
                  <a:lnTo>
                    <a:pt x="0" y="17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77" name="Freeform 169"/>
            <p:cNvSpPr>
              <a:spLocks/>
            </p:cNvSpPr>
            <p:nvPr/>
          </p:nvSpPr>
          <p:spPr bwMode="auto">
            <a:xfrm>
              <a:off x="3317" y="2282"/>
              <a:ext cx="174" cy="111"/>
            </a:xfrm>
            <a:custGeom>
              <a:avLst/>
              <a:gdLst>
                <a:gd name="T0" fmla="*/ 0 w 174"/>
                <a:gd name="T1" fmla="*/ 110 h 111"/>
                <a:gd name="T2" fmla="*/ 0 w 174"/>
                <a:gd name="T3" fmla="*/ 110 h 111"/>
                <a:gd name="T4" fmla="*/ 143 w 174"/>
                <a:gd name="T5" fmla="*/ 54 h 111"/>
                <a:gd name="T6" fmla="*/ 173 w 174"/>
                <a:gd name="T7" fmla="*/ 0 h 111"/>
                <a:gd name="T8" fmla="*/ 0 w 174"/>
                <a:gd name="T9" fmla="*/ 110 h 111"/>
                <a:gd name="T10" fmla="*/ 0 60000 65536"/>
                <a:gd name="T11" fmla="*/ 0 60000 65536"/>
                <a:gd name="T12" fmla="*/ 0 60000 65536"/>
                <a:gd name="T13" fmla="*/ 0 60000 65536"/>
                <a:gd name="T14" fmla="*/ 0 60000 65536"/>
                <a:gd name="T15" fmla="*/ 0 w 174"/>
                <a:gd name="T16" fmla="*/ 0 h 111"/>
                <a:gd name="T17" fmla="*/ 174 w 174"/>
                <a:gd name="T18" fmla="*/ 111 h 111"/>
              </a:gdLst>
              <a:ahLst/>
              <a:cxnLst>
                <a:cxn ang="T10">
                  <a:pos x="T0" y="T1"/>
                </a:cxn>
                <a:cxn ang="T11">
                  <a:pos x="T2" y="T3"/>
                </a:cxn>
                <a:cxn ang="T12">
                  <a:pos x="T4" y="T5"/>
                </a:cxn>
                <a:cxn ang="T13">
                  <a:pos x="T6" y="T7"/>
                </a:cxn>
                <a:cxn ang="T14">
                  <a:pos x="T8" y="T9"/>
                </a:cxn>
              </a:cxnLst>
              <a:rect l="T15" t="T16" r="T17" b="T18"/>
              <a:pathLst>
                <a:path w="174" h="111">
                  <a:moveTo>
                    <a:pt x="0" y="110"/>
                  </a:moveTo>
                  <a:lnTo>
                    <a:pt x="0" y="110"/>
                  </a:lnTo>
                  <a:lnTo>
                    <a:pt x="143" y="54"/>
                  </a:lnTo>
                  <a:lnTo>
                    <a:pt x="173" y="0"/>
                  </a:lnTo>
                  <a:lnTo>
                    <a:pt x="0" y="110"/>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8" name="Freeform 170"/>
            <p:cNvSpPr>
              <a:spLocks/>
            </p:cNvSpPr>
            <p:nvPr/>
          </p:nvSpPr>
          <p:spPr bwMode="auto">
            <a:xfrm>
              <a:off x="3467" y="2224"/>
              <a:ext cx="112" cy="109"/>
            </a:xfrm>
            <a:custGeom>
              <a:avLst/>
              <a:gdLst>
                <a:gd name="T0" fmla="*/ 29 w 112"/>
                <a:gd name="T1" fmla="*/ 54 h 109"/>
                <a:gd name="T2" fmla="*/ 0 w 112"/>
                <a:gd name="T3" fmla="*/ 108 h 109"/>
                <a:gd name="T4" fmla="*/ 111 w 112"/>
                <a:gd name="T5" fmla="*/ 0 h 109"/>
                <a:gd name="T6" fmla="*/ 29 w 112"/>
                <a:gd name="T7" fmla="*/ 54 h 109"/>
                <a:gd name="T8" fmla="*/ 0 60000 65536"/>
                <a:gd name="T9" fmla="*/ 0 60000 65536"/>
                <a:gd name="T10" fmla="*/ 0 60000 65536"/>
                <a:gd name="T11" fmla="*/ 0 60000 65536"/>
                <a:gd name="T12" fmla="*/ 0 w 112"/>
                <a:gd name="T13" fmla="*/ 0 h 109"/>
                <a:gd name="T14" fmla="*/ 112 w 112"/>
                <a:gd name="T15" fmla="*/ 109 h 109"/>
              </a:gdLst>
              <a:ahLst/>
              <a:cxnLst>
                <a:cxn ang="T8">
                  <a:pos x="T0" y="T1"/>
                </a:cxn>
                <a:cxn ang="T9">
                  <a:pos x="T2" y="T3"/>
                </a:cxn>
                <a:cxn ang="T10">
                  <a:pos x="T4" y="T5"/>
                </a:cxn>
                <a:cxn ang="T11">
                  <a:pos x="T6" y="T7"/>
                </a:cxn>
              </a:cxnLst>
              <a:rect l="T12" t="T13" r="T14" b="T15"/>
              <a:pathLst>
                <a:path w="112" h="109">
                  <a:moveTo>
                    <a:pt x="29" y="54"/>
                  </a:moveTo>
                  <a:lnTo>
                    <a:pt x="0" y="108"/>
                  </a:lnTo>
                  <a:lnTo>
                    <a:pt x="111" y="0"/>
                  </a:lnTo>
                  <a:lnTo>
                    <a:pt x="29" y="54"/>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9" name="Line 171"/>
            <p:cNvSpPr>
              <a:spLocks noChangeShapeType="1"/>
            </p:cNvSpPr>
            <p:nvPr/>
          </p:nvSpPr>
          <p:spPr bwMode="auto">
            <a:xfrm flipH="1">
              <a:off x="3467" y="2282"/>
              <a:ext cx="31" cy="5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80" name="Line 172"/>
            <p:cNvSpPr>
              <a:spLocks noChangeShapeType="1"/>
            </p:cNvSpPr>
            <p:nvPr/>
          </p:nvSpPr>
          <p:spPr bwMode="auto">
            <a:xfrm>
              <a:off x="3586" y="222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81" name="Freeform 173"/>
            <p:cNvSpPr>
              <a:spLocks/>
            </p:cNvSpPr>
            <p:nvPr/>
          </p:nvSpPr>
          <p:spPr bwMode="auto">
            <a:xfrm>
              <a:off x="3317" y="2224"/>
              <a:ext cx="270" cy="177"/>
            </a:xfrm>
            <a:custGeom>
              <a:avLst/>
              <a:gdLst>
                <a:gd name="T0" fmla="*/ 0 w 270"/>
                <a:gd name="T1" fmla="*/ 176 h 177"/>
                <a:gd name="T2" fmla="*/ 150 w 270"/>
                <a:gd name="T3" fmla="*/ 116 h 177"/>
                <a:gd name="T4" fmla="*/ 269 w 270"/>
                <a:gd name="T5" fmla="*/ 0 h 177"/>
                <a:gd name="T6" fmla="*/ 0 60000 65536"/>
                <a:gd name="T7" fmla="*/ 0 60000 65536"/>
                <a:gd name="T8" fmla="*/ 0 60000 65536"/>
                <a:gd name="T9" fmla="*/ 0 w 270"/>
                <a:gd name="T10" fmla="*/ 0 h 177"/>
                <a:gd name="T11" fmla="*/ 270 w 270"/>
                <a:gd name="T12" fmla="*/ 177 h 177"/>
              </a:gdLst>
              <a:ahLst/>
              <a:cxnLst>
                <a:cxn ang="T6">
                  <a:pos x="T0" y="T1"/>
                </a:cxn>
                <a:cxn ang="T7">
                  <a:pos x="T2" y="T3"/>
                </a:cxn>
                <a:cxn ang="T8">
                  <a:pos x="T4" y="T5"/>
                </a:cxn>
              </a:cxnLst>
              <a:rect l="T9" t="T10" r="T11" b="T12"/>
              <a:pathLst>
                <a:path w="270" h="177">
                  <a:moveTo>
                    <a:pt x="0" y="176"/>
                  </a:moveTo>
                  <a:lnTo>
                    <a:pt x="150" y="116"/>
                  </a:lnTo>
                  <a:lnTo>
                    <a:pt x="26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82" name="Line 174"/>
            <p:cNvSpPr>
              <a:spLocks noChangeShapeType="1"/>
            </p:cNvSpPr>
            <p:nvPr/>
          </p:nvSpPr>
          <p:spPr bwMode="auto">
            <a:xfrm>
              <a:off x="3467" y="2340"/>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783" name="Freeform 175"/>
            <p:cNvSpPr>
              <a:spLocks/>
            </p:cNvSpPr>
            <p:nvPr/>
          </p:nvSpPr>
          <p:spPr bwMode="auto">
            <a:xfrm>
              <a:off x="3467" y="2126"/>
              <a:ext cx="260" cy="207"/>
            </a:xfrm>
            <a:custGeom>
              <a:avLst/>
              <a:gdLst>
                <a:gd name="T0" fmla="*/ 0 w 260"/>
                <a:gd name="T1" fmla="*/ 206 h 207"/>
                <a:gd name="T2" fmla="*/ 0 w 260"/>
                <a:gd name="T3" fmla="*/ 206 h 207"/>
                <a:gd name="T4" fmla="*/ 115 w 260"/>
                <a:gd name="T5" fmla="*/ 94 h 207"/>
                <a:gd name="T6" fmla="*/ 259 w 260"/>
                <a:gd name="T7" fmla="*/ 0 h 207"/>
                <a:gd name="T8" fmla="*/ 0 w 260"/>
                <a:gd name="T9" fmla="*/ 206 h 207"/>
                <a:gd name="T10" fmla="*/ 0 60000 65536"/>
                <a:gd name="T11" fmla="*/ 0 60000 65536"/>
                <a:gd name="T12" fmla="*/ 0 60000 65536"/>
                <a:gd name="T13" fmla="*/ 0 60000 65536"/>
                <a:gd name="T14" fmla="*/ 0 60000 65536"/>
                <a:gd name="T15" fmla="*/ 0 w 260"/>
                <a:gd name="T16" fmla="*/ 0 h 207"/>
                <a:gd name="T17" fmla="*/ 260 w 260"/>
                <a:gd name="T18" fmla="*/ 207 h 207"/>
              </a:gdLst>
              <a:ahLst/>
              <a:cxnLst>
                <a:cxn ang="T10">
                  <a:pos x="T0" y="T1"/>
                </a:cxn>
                <a:cxn ang="T11">
                  <a:pos x="T2" y="T3"/>
                </a:cxn>
                <a:cxn ang="T12">
                  <a:pos x="T4" y="T5"/>
                </a:cxn>
                <a:cxn ang="T13">
                  <a:pos x="T6" y="T7"/>
                </a:cxn>
                <a:cxn ang="T14">
                  <a:pos x="T8" y="T9"/>
                </a:cxn>
              </a:cxnLst>
              <a:rect l="T15" t="T16" r="T17" b="T18"/>
              <a:pathLst>
                <a:path w="260" h="207">
                  <a:moveTo>
                    <a:pt x="0" y="206"/>
                  </a:moveTo>
                  <a:lnTo>
                    <a:pt x="0" y="206"/>
                  </a:lnTo>
                  <a:lnTo>
                    <a:pt x="115" y="94"/>
                  </a:lnTo>
                  <a:lnTo>
                    <a:pt x="259" y="0"/>
                  </a:lnTo>
                  <a:lnTo>
                    <a:pt x="0" y="206"/>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4" name="Line 176"/>
            <p:cNvSpPr>
              <a:spLocks noChangeShapeType="1"/>
            </p:cNvSpPr>
            <p:nvPr/>
          </p:nvSpPr>
          <p:spPr bwMode="auto">
            <a:xfrm>
              <a:off x="3467" y="234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85" name="Line 177"/>
            <p:cNvSpPr>
              <a:spLocks noChangeShapeType="1"/>
            </p:cNvSpPr>
            <p:nvPr/>
          </p:nvSpPr>
          <p:spPr bwMode="auto">
            <a:xfrm>
              <a:off x="3734" y="212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86" name="Freeform 178"/>
            <p:cNvSpPr>
              <a:spLocks/>
            </p:cNvSpPr>
            <p:nvPr/>
          </p:nvSpPr>
          <p:spPr bwMode="auto">
            <a:xfrm>
              <a:off x="3467" y="2126"/>
              <a:ext cx="268" cy="215"/>
            </a:xfrm>
            <a:custGeom>
              <a:avLst/>
              <a:gdLst>
                <a:gd name="T0" fmla="*/ 267 w 268"/>
                <a:gd name="T1" fmla="*/ 0 h 215"/>
                <a:gd name="T2" fmla="*/ 119 w 268"/>
                <a:gd name="T3" fmla="*/ 98 h 215"/>
                <a:gd name="T4" fmla="*/ 0 w 268"/>
                <a:gd name="T5" fmla="*/ 214 h 215"/>
                <a:gd name="T6" fmla="*/ 0 60000 65536"/>
                <a:gd name="T7" fmla="*/ 0 60000 65536"/>
                <a:gd name="T8" fmla="*/ 0 60000 65536"/>
                <a:gd name="T9" fmla="*/ 0 w 268"/>
                <a:gd name="T10" fmla="*/ 0 h 215"/>
                <a:gd name="T11" fmla="*/ 268 w 268"/>
                <a:gd name="T12" fmla="*/ 215 h 215"/>
              </a:gdLst>
              <a:ahLst/>
              <a:cxnLst>
                <a:cxn ang="T6">
                  <a:pos x="T0" y="T1"/>
                </a:cxn>
                <a:cxn ang="T7">
                  <a:pos x="T2" y="T3"/>
                </a:cxn>
                <a:cxn ang="T8">
                  <a:pos x="T4" y="T5"/>
                </a:cxn>
              </a:cxnLst>
              <a:rect l="T9" t="T10" r="T11" b="T12"/>
              <a:pathLst>
                <a:path w="268" h="215">
                  <a:moveTo>
                    <a:pt x="267" y="0"/>
                  </a:moveTo>
                  <a:lnTo>
                    <a:pt x="119" y="98"/>
                  </a:lnTo>
                  <a:lnTo>
                    <a:pt x="0" y="2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87" name="Line 179"/>
            <p:cNvSpPr>
              <a:spLocks noChangeShapeType="1"/>
            </p:cNvSpPr>
            <p:nvPr/>
          </p:nvSpPr>
          <p:spPr bwMode="auto">
            <a:xfrm>
              <a:off x="3467" y="2340"/>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788" name="Freeform 180"/>
            <p:cNvSpPr>
              <a:spLocks/>
            </p:cNvSpPr>
            <p:nvPr/>
          </p:nvSpPr>
          <p:spPr bwMode="auto">
            <a:xfrm>
              <a:off x="3467" y="2126"/>
              <a:ext cx="260" cy="207"/>
            </a:xfrm>
            <a:custGeom>
              <a:avLst/>
              <a:gdLst>
                <a:gd name="T0" fmla="*/ 0 w 260"/>
                <a:gd name="T1" fmla="*/ 206 h 207"/>
                <a:gd name="T2" fmla="*/ 0 w 260"/>
                <a:gd name="T3" fmla="*/ 206 h 207"/>
                <a:gd name="T4" fmla="*/ 150 w 260"/>
                <a:gd name="T5" fmla="*/ 111 h 207"/>
                <a:gd name="T6" fmla="*/ 259 w 260"/>
                <a:gd name="T7" fmla="*/ 0 h 207"/>
                <a:gd name="T8" fmla="*/ 0 w 260"/>
                <a:gd name="T9" fmla="*/ 206 h 207"/>
                <a:gd name="T10" fmla="*/ 0 60000 65536"/>
                <a:gd name="T11" fmla="*/ 0 60000 65536"/>
                <a:gd name="T12" fmla="*/ 0 60000 65536"/>
                <a:gd name="T13" fmla="*/ 0 60000 65536"/>
                <a:gd name="T14" fmla="*/ 0 60000 65536"/>
                <a:gd name="T15" fmla="*/ 0 w 260"/>
                <a:gd name="T16" fmla="*/ 0 h 207"/>
                <a:gd name="T17" fmla="*/ 260 w 260"/>
                <a:gd name="T18" fmla="*/ 207 h 207"/>
              </a:gdLst>
              <a:ahLst/>
              <a:cxnLst>
                <a:cxn ang="T10">
                  <a:pos x="T0" y="T1"/>
                </a:cxn>
                <a:cxn ang="T11">
                  <a:pos x="T2" y="T3"/>
                </a:cxn>
                <a:cxn ang="T12">
                  <a:pos x="T4" y="T5"/>
                </a:cxn>
                <a:cxn ang="T13">
                  <a:pos x="T6" y="T7"/>
                </a:cxn>
                <a:cxn ang="T14">
                  <a:pos x="T8" y="T9"/>
                </a:cxn>
              </a:cxnLst>
              <a:rect l="T15" t="T16" r="T17" b="T18"/>
              <a:pathLst>
                <a:path w="260" h="207">
                  <a:moveTo>
                    <a:pt x="0" y="206"/>
                  </a:moveTo>
                  <a:lnTo>
                    <a:pt x="0" y="206"/>
                  </a:lnTo>
                  <a:lnTo>
                    <a:pt x="150" y="111"/>
                  </a:lnTo>
                  <a:lnTo>
                    <a:pt x="259" y="0"/>
                  </a:lnTo>
                  <a:lnTo>
                    <a:pt x="0" y="206"/>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9" name="Line 181"/>
            <p:cNvSpPr>
              <a:spLocks noChangeShapeType="1"/>
            </p:cNvSpPr>
            <p:nvPr/>
          </p:nvSpPr>
          <p:spPr bwMode="auto">
            <a:xfrm>
              <a:off x="3467" y="234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90" name="Line 182"/>
            <p:cNvSpPr>
              <a:spLocks noChangeShapeType="1"/>
            </p:cNvSpPr>
            <p:nvPr/>
          </p:nvSpPr>
          <p:spPr bwMode="auto">
            <a:xfrm>
              <a:off x="3734" y="2126"/>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91" name="Freeform 183"/>
            <p:cNvSpPr>
              <a:spLocks/>
            </p:cNvSpPr>
            <p:nvPr/>
          </p:nvSpPr>
          <p:spPr bwMode="auto">
            <a:xfrm>
              <a:off x="3467" y="2126"/>
              <a:ext cx="268" cy="215"/>
            </a:xfrm>
            <a:custGeom>
              <a:avLst/>
              <a:gdLst>
                <a:gd name="T0" fmla="*/ 0 w 268"/>
                <a:gd name="T1" fmla="*/ 214 h 215"/>
                <a:gd name="T2" fmla="*/ 155 w 268"/>
                <a:gd name="T3" fmla="*/ 115 h 215"/>
                <a:gd name="T4" fmla="*/ 267 w 268"/>
                <a:gd name="T5" fmla="*/ 0 h 215"/>
                <a:gd name="T6" fmla="*/ 0 60000 65536"/>
                <a:gd name="T7" fmla="*/ 0 60000 65536"/>
                <a:gd name="T8" fmla="*/ 0 60000 65536"/>
                <a:gd name="T9" fmla="*/ 0 w 268"/>
                <a:gd name="T10" fmla="*/ 0 h 215"/>
                <a:gd name="T11" fmla="*/ 268 w 268"/>
                <a:gd name="T12" fmla="*/ 215 h 215"/>
              </a:gdLst>
              <a:ahLst/>
              <a:cxnLst>
                <a:cxn ang="T6">
                  <a:pos x="T0" y="T1"/>
                </a:cxn>
                <a:cxn ang="T7">
                  <a:pos x="T2" y="T3"/>
                </a:cxn>
                <a:cxn ang="T8">
                  <a:pos x="T4" y="T5"/>
                </a:cxn>
              </a:cxnLst>
              <a:rect l="T9" t="T10" r="T11" b="T12"/>
              <a:pathLst>
                <a:path w="268" h="215">
                  <a:moveTo>
                    <a:pt x="0" y="214"/>
                  </a:moveTo>
                  <a:lnTo>
                    <a:pt x="155" y="115"/>
                  </a:lnTo>
                  <a:lnTo>
                    <a:pt x="26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92" name="Freeform 184"/>
            <p:cNvSpPr>
              <a:spLocks/>
            </p:cNvSpPr>
            <p:nvPr/>
          </p:nvSpPr>
          <p:spPr bwMode="auto">
            <a:xfrm>
              <a:off x="3622" y="2096"/>
              <a:ext cx="180" cy="138"/>
            </a:xfrm>
            <a:custGeom>
              <a:avLst/>
              <a:gdLst>
                <a:gd name="T0" fmla="*/ 0 w 180"/>
                <a:gd name="T1" fmla="*/ 137 h 138"/>
                <a:gd name="T2" fmla="*/ 0 w 180"/>
                <a:gd name="T3" fmla="*/ 137 h 138"/>
                <a:gd name="T4" fmla="*/ 107 w 180"/>
                <a:gd name="T5" fmla="*/ 28 h 138"/>
                <a:gd name="T6" fmla="*/ 179 w 180"/>
                <a:gd name="T7" fmla="*/ 0 h 138"/>
                <a:gd name="T8" fmla="*/ 169 w 180"/>
                <a:gd name="T9" fmla="*/ 26 h 138"/>
                <a:gd name="T10" fmla="*/ 0 w 180"/>
                <a:gd name="T11" fmla="*/ 137 h 138"/>
                <a:gd name="T12" fmla="*/ 0 60000 65536"/>
                <a:gd name="T13" fmla="*/ 0 60000 65536"/>
                <a:gd name="T14" fmla="*/ 0 60000 65536"/>
                <a:gd name="T15" fmla="*/ 0 60000 65536"/>
                <a:gd name="T16" fmla="*/ 0 60000 65536"/>
                <a:gd name="T17" fmla="*/ 0 60000 65536"/>
                <a:gd name="T18" fmla="*/ 0 w 180"/>
                <a:gd name="T19" fmla="*/ 0 h 138"/>
                <a:gd name="T20" fmla="*/ 180 w 180"/>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80" h="138">
                  <a:moveTo>
                    <a:pt x="0" y="137"/>
                  </a:moveTo>
                  <a:lnTo>
                    <a:pt x="0" y="137"/>
                  </a:lnTo>
                  <a:lnTo>
                    <a:pt x="107" y="28"/>
                  </a:lnTo>
                  <a:lnTo>
                    <a:pt x="179" y="0"/>
                  </a:lnTo>
                  <a:lnTo>
                    <a:pt x="169" y="26"/>
                  </a:lnTo>
                  <a:lnTo>
                    <a:pt x="0" y="137"/>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93" name="Freeform 185"/>
            <p:cNvSpPr>
              <a:spLocks/>
            </p:cNvSpPr>
            <p:nvPr/>
          </p:nvSpPr>
          <p:spPr bwMode="auto">
            <a:xfrm>
              <a:off x="3799" y="2064"/>
              <a:ext cx="79" cy="52"/>
            </a:xfrm>
            <a:custGeom>
              <a:avLst/>
              <a:gdLst>
                <a:gd name="T0" fmla="*/ 0 w 79"/>
                <a:gd name="T1" fmla="*/ 51 h 52"/>
                <a:gd name="T2" fmla="*/ 9 w 79"/>
                <a:gd name="T3" fmla="*/ 28 h 52"/>
                <a:gd name="T4" fmla="*/ 78 w 79"/>
                <a:gd name="T5" fmla="*/ 0 h 52"/>
                <a:gd name="T6" fmla="*/ 0 w 79"/>
                <a:gd name="T7" fmla="*/ 51 h 52"/>
                <a:gd name="T8" fmla="*/ 0 60000 65536"/>
                <a:gd name="T9" fmla="*/ 0 60000 65536"/>
                <a:gd name="T10" fmla="*/ 0 60000 65536"/>
                <a:gd name="T11" fmla="*/ 0 60000 65536"/>
                <a:gd name="T12" fmla="*/ 0 w 79"/>
                <a:gd name="T13" fmla="*/ 0 h 52"/>
                <a:gd name="T14" fmla="*/ 79 w 79"/>
                <a:gd name="T15" fmla="*/ 52 h 52"/>
              </a:gdLst>
              <a:ahLst/>
              <a:cxnLst>
                <a:cxn ang="T8">
                  <a:pos x="T0" y="T1"/>
                </a:cxn>
                <a:cxn ang="T9">
                  <a:pos x="T2" y="T3"/>
                </a:cxn>
                <a:cxn ang="T10">
                  <a:pos x="T4" y="T5"/>
                </a:cxn>
                <a:cxn ang="T11">
                  <a:pos x="T6" y="T7"/>
                </a:cxn>
              </a:cxnLst>
              <a:rect l="T12" t="T13" r="T14" b="T15"/>
              <a:pathLst>
                <a:path w="79" h="52">
                  <a:moveTo>
                    <a:pt x="0" y="51"/>
                  </a:moveTo>
                  <a:lnTo>
                    <a:pt x="9" y="28"/>
                  </a:lnTo>
                  <a:lnTo>
                    <a:pt x="78" y="0"/>
                  </a:lnTo>
                  <a:lnTo>
                    <a:pt x="0" y="51"/>
                  </a:lnTo>
                </a:path>
              </a:pathLst>
            </a:custGeom>
            <a:solidFill>
              <a:srgbClr val="CECEC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94" name="Line 186"/>
            <p:cNvSpPr>
              <a:spLocks noChangeShapeType="1"/>
            </p:cNvSpPr>
            <p:nvPr/>
          </p:nvSpPr>
          <p:spPr bwMode="auto">
            <a:xfrm flipV="1">
              <a:off x="3799" y="2096"/>
              <a:ext cx="1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95" name="Line 187"/>
            <p:cNvSpPr>
              <a:spLocks noChangeShapeType="1"/>
            </p:cNvSpPr>
            <p:nvPr/>
          </p:nvSpPr>
          <p:spPr bwMode="auto">
            <a:xfrm>
              <a:off x="3885" y="206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796" name="Freeform 188"/>
            <p:cNvSpPr>
              <a:spLocks/>
            </p:cNvSpPr>
            <p:nvPr/>
          </p:nvSpPr>
          <p:spPr bwMode="auto">
            <a:xfrm>
              <a:off x="3622" y="2064"/>
              <a:ext cx="264" cy="178"/>
            </a:xfrm>
            <a:custGeom>
              <a:avLst/>
              <a:gdLst>
                <a:gd name="T0" fmla="*/ 263 w 264"/>
                <a:gd name="T1" fmla="*/ 0 h 178"/>
                <a:gd name="T2" fmla="*/ 112 w 264"/>
                <a:gd name="T3" fmla="*/ 62 h 178"/>
                <a:gd name="T4" fmla="*/ 0 w 264"/>
                <a:gd name="T5" fmla="*/ 177 h 178"/>
                <a:gd name="T6" fmla="*/ 0 60000 65536"/>
                <a:gd name="T7" fmla="*/ 0 60000 65536"/>
                <a:gd name="T8" fmla="*/ 0 60000 65536"/>
                <a:gd name="T9" fmla="*/ 0 w 264"/>
                <a:gd name="T10" fmla="*/ 0 h 178"/>
                <a:gd name="T11" fmla="*/ 264 w 264"/>
                <a:gd name="T12" fmla="*/ 178 h 178"/>
              </a:gdLst>
              <a:ahLst/>
              <a:cxnLst>
                <a:cxn ang="T6">
                  <a:pos x="T0" y="T1"/>
                </a:cxn>
                <a:cxn ang="T7">
                  <a:pos x="T2" y="T3"/>
                </a:cxn>
                <a:cxn ang="T8">
                  <a:pos x="T4" y="T5"/>
                </a:cxn>
              </a:cxnLst>
              <a:rect l="T9" t="T10" r="T11" b="T12"/>
              <a:pathLst>
                <a:path w="264" h="178">
                  <a:moveTo>
                    <a:pt x="263" y="0"/>
                  </a:moveTo>
                  <a:lnTo>
                    <a:pt x="112" y="62"/>
                  </a:lnTo>
                  <a:lnTo>
                    <a:pt x="0" y="17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97" name="Freeform 189"/>
            <p:cNvSpPr>
              <a:spLocks/>
            </p:cNvSpPr>
            <p:nvPr/>
          </p:nvSpPr>
          <p:spPr bwMode="auto">
            <a:xfrm>
              <a:off x="3622" y="2123"/>
              <a:ext cx="203" cy="111"/>
            </a:xfrm>
            <a:custGeom>
              <a:avLst/>
              <a:gdLst>
                <a:gd name="T0" fmla="*/ 0 w 203"/>
                <a:gd name="T1" fmla="*/ 110 h 111"/>
                <a:gd name="T2" fmla="*/ 0 w 203"/>
                <a:gd name="T3" fmla="*/ 110 h 111"/>
                <a:gd name="T4" fmla="*/ 151 w 203"/>
                <a:gd name="T5" fmla="*/ 86 h 111"/>
                <a:gd name="T6" fmla="*/ 202 w 203"/>
                <a:gd name="T7" fmla="*/ 15 h 111"/>
                <a:gd name="T8" fmla="*/ 170 w 203"/>
                <a:gd name="T9" fmla="*/ 0 h 111"/>
                <a:gd name="T10" fmla="*/ 0 w 203"/>
                <a:gd name="T11" fmla="*/ 110 h 111"/>
                <a:gd name="T12" fmla="*/ 0 60000 65536"/>
                <a:gd name="T13" fmla="*/ 0 60000 65536"/>
                <a:gd name="T14" fmla="*/ 0 60000 65536"/>
                <a:gd name="T15" fmla="*/ 0 60000 65536"/>
                <a:gd name="T16" fmla="*/ 0 60000 65536"/>
                <a:gd name="T17" fmla="*/ 0 60000 65536"/>
                <a:gd name="T18" fmla="*/ 0 w 203"/>
                <a:gd name="T19" fmla="*/ 0 h 111"/>
                <a:gd name="T20" fmla="*/ 203 w 203"/>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203" h="111">
                  <a:moveTo>
                    <a:pt x="0" y="110"/>
                  </a:moveTo>
                  <a:lnTo>
                    <a:pt x="0" y="110"/>
                  </a:lnTo>
                  <a:lnTo>
                    <a:pt x="151" y="86"/>
                  </a:lnTo>
                  <a:lnTo>
                    <a:pt x="202" y="15"/>
                  </a:lnTo>
                  <a:lnTo>
                    <a:pt x="170" y="0"/>
                  </a:lnTo>
                  <a:lnTo>
                    <a:pt x="0" y="110"/>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98" name="Freeform 190"/>
            <p:cNvSpPr>
              <a:spLocks/>
            </p:cNvSpPr>
            <p:nvPr/>
          </p:nvSpPr>
          <p:spPr bwMode="auto">
            <a:xfrm>
              <a:off x="3799" y="2064"/>
              <a:ext cx="79" cy="68"/>
            </a:xfrm>
            <a:custGeom>
              <a:avLst/>
              <a:gdLst>
                <a:gd name="T0" fmla="*/ 0 w 79"/>
                <a:gd name="T1" fmla="*/ 53 h 68"/>
                <a:gd name="T2" fmla="*/ 30 w 79"/>
                <a:gd name="T3" fmla="*/ 67 h 68"/>
                <a:gd name="T4" fmla="*/ 78 w 79"/>
                <a:gd name="T5" fmla="*/ 0 h 68"/>
                <a:gd name="T6" fmla="*/ 0 w 79"/>
                <a:gd name="T7" fmla="*/ 53 h 68"/>
                <a:gd name="T8" fmla="*/ 0 60000 65536"/>
                <a:gd name="T9" fmla="*/ 0 60000 65536"/>
                <a:gd name="T10" fmla="*/ 0 60000 65536"/>
                <a:gd name="T11" fmla="*/ 0 60000 65536"/>
                <a:gd name="T12" fmla="*/ 0 w 79"/>
                <a:gd name="T13" fmla="*/ 0 h 68"/>
                <a:gd name="T14" fmla="*/ 79 w 79"/>
                <a:gd name="T15" fmla="*/ 68 h 68"/>
              </a:gdLst>
              <a:ahLst/>
              <a:cxnLst>
                <a:cxn ang="T8">
                  <a:pos x="T0" y="T1"/>
                </a:cxn>
                <a:cxn ang="T9">
                  <a:pos x="T2" y="T3"/>
                </a:cxn>
                <a:cxn ang="T10">
                  <a:pos x="T4" y="T5"/>
                </a:cxn>
                <a:cxn ang="T11">
                  <a:pos x="T6" y="T7"/>
                </a:cxn>
              </a:cxnLst>
              <a:rect l="T12" t="T13" r="T14" b="T15"/>
              <a:pathLst>
                <a:path w="79" h="68">
                  <a:moveTo>
                    <a:pt x="0" y="53"/>
                  </a:moveTo>
                  <a:lnTo>
                    <a:pt x="30" y="67"/>
                  </a:lnTo>
                  <a:lnTo>
                    <a:pt x="78" y="0"/>
                  </a:lnTo>
                  <a:lnTo>
                    <a:pt x="0" y="53"/>
                  </a:lnTo>
                </a:path>
              </a:pathLst>
            </a:custGeom>
            <a:solidFill>
              <a:srgbClr val="CECEC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99" name="Line 191"/>
            <p:cNvSpPr>
              <a:spLocks noChangeShapeType="1"/>
            </p:cNvSpPr>
            <p:nvPr/>
          </p:nvSpPr>
          <p:spPr bwMode="auto">
            <a:xfrm>
              <a:off x="3799" y="2123"/>
              <a:ext cx="33"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00" name="Line 192"/>
            <p:cNvSpPr>
              <a:spLocks noChangeShapeType="1"/>
            </p:cNvSpPr>
            <p:nvPr/>
          </p:nvSpPr>
          <p:spPr bwMode="auto">
            <a:xfrm>
              <a:off x="3885" y="206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01" name="Freeform 193"/>
            <p:cNvSpPr>
              <a:spLocks/>
            </p:cNvSpPr>
            <p:nvPr/>
          </p:nvSpPr>
          <p:spPr bwMode="auto">
            <a:xfrm>
              <a:off x="3622" y="2064"/>
              <a:ext cx="264" cy="178"/>
            </a:xfrm>
            <a:custGeom>
              <a:avLst/>
              <a:gdLst>
                <a:gd name="T0" fmla="*/ 0 w 264"/>
                <a:gd name="T1" fmla="*/ 177 h 178"/>
                <a:gd name="T2" fmla="*/ 157 w 264"/>
                <a:gd name="T3" fmla="*/ 151 h 178"/>
                <a:gd name="T4" fmla="*/ 263 w 264"/>
                <a:gd name="T5" fmla="*/ 0 h 178"/>
                <a:gd name="T6" fmla="*/ 0 60000 65536"/>
                <a:gd name="T7" fmla="*/ 0 60000 65536"/>
                <a:gd name="T8" fmla="*/ 0 60000 65536"/>
                <a:gd name="T9" fmla="*/ 0 w 264"/>
                <a:gd name="T10" fmla="*/ 0 h 178"/>
                <a:gd name="T11" fmla="*/ 264 w 264"/>
                <a:gd name="T12" fmla="*/ 178 h 178"/>
              </a:gdLst>
              <a:ahLst/>
              <a:cxnLst>
                <a:cxn ang="T6">
                  <a:pos x="T0" y="T1"/>
                </a:cxn>
                <a:cxn ang="T7">
                  <a:pos x="T2" y="T3"/>
                </a:cxn>
                <a:cxn ang="T8">
                  <a:pos x="T4" y="T5"/>
                </a:cxn>
              </a:cxnLst>
              <a:rect l="T9" t="T10" r="T11" b="T12"/>
              <a:pathLst>
                <a:path w="264" h="178">
                  <a:moveTo>
                    <a:pt x="0" y="177"/>
                  </a:moveTo>
                  <a:lnTo>
                    <a:pt x="157" y="151"/>
                  </a:lnTo>
                  <a:lnTo>
                    <a:pt x="26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02" name="Freeform 194"/>
            <p:cNvSpPr>
              <a:spLocks/>
            </p:cNvSpPr>
            <p:nvPr/>
          </p:nvSpPr>
          <p:spPr bwMode="auto">
            <a:xfrm>
              <a:off x="3779" y="2116"/>
              <a:ext cx="254" cy="92"/>
            </a:xfrm>
            <a:custGeom>
              <a:avLst/>
              <a:gdLst>
                <a:gd name="T0" fmla="*/ 0 w 254"/>
                <a:gd name="T1" fmla="*/ 91 h 92"/>
                <a:gd name="T2" fmla="*/ 0 w 254"/>
                <a:gd name="T3" fmla="*/ 91 h 92"/>
                <a:gd name="T4" fmla="*/ 253 w 254"/>
                <a:gd name="T5" fmla="*/ 0 h 92"/>
                <a:gd name="T6" fmla="*/ 51 w 254"/>
                <a:gd name="T7" fmla="*/ 21 h 92"/>
                <a:gd name="T8" fmla="*/ 0 w 254"/>
                <a:gd name="T9" fmla="*/ 91 h 92"/>
                <a:gd name="T10" fmla="*/ 0 60000 65536"/>
                <a:gd name="T11" fmla="*/ 0 60000 65536"/>
                <a:gd name="T12" fmla="*/ 0 60000 65536"/>
                <a:gd name="T13" fmla="*/ 0 60000 65536"/>
                <a:gd name="T14" fmla="*/ 0 60000 65536"/>
                <a:gd name="T15" fmla="*/ 0 w 254"/>
                <a:gd name="T16" fmla="*/ 0 h 92"/>
                <a:gd name="T17" fmla="*/ 254 w 254"/>
                <a:gd name="T18" fmla="*/ 92 h 92"/>
              </a:gdLst>
              <a:ahLst/>
              <a:cxnLst>
                <a:cxn ang="T10">
                  <a:pos x="T0" y="T1"/>
                </a:cxn>
                <a:cxn ang="T11">
                  <a:pos x="T2" y="T3"/>
                </a:cxn>
                <a:cxn ang="T12">
                  <a:pos x="T4" y="T5"/>
                </a:cxn>
                <a:cxn ang="T13">
                  <a:pos x="T6" y="T7"/>
                </a:cxn>
                <a:cxn ang="T14">
                  <a:pos x="T8" y="T9"/>
                </a:cxn>
              </a:cxnLst>
              <a:rect l="T15" t="T16" r="T17" b="T18"/>
              <a:pathLst>
                <a:path w="254" h="92">
                  <a:moveTo>
                    <a:pt x="0" y="91"/>
                  </a:moveTo>
                  <a:lnTo>
                    <a:pt x="0" y="91"/>
                  </a:lnTo>
                  <a:lnTo>
                    <a:pt x="253" y="0"/>
                  </a:lnTo>
                  <a:lnTo>
                    <a:pt x="51" y="21"/>
                  </a:lnTo>
                  <a:lnTo>
                    <a:pt x="0" y="91"/>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03" name="Freeform 195"/>
            <p:cNvSpPr>
              <a:spLocks/>
            </p:cNvSpPr>
            <p:nvPr/>
          </p:nvSpPr>
          <p:spPr bwMode="auto">
            <a:xfrm>
              <a:off x="3832" y="2064"/>
              <a:ext cx="201" cy="68"/>
            </a:xfrm>
            <a:custGeom>
              <a:avLst/>
              <a:gdLst>
                <a:gd name="T0" fmla="*/ 0 w 201"/>
                <a:gd name="T1" fmla="*/ 67 h 68"/>
                <a:gd name="T2" fmla="*/ 200 w 201"/>
                <a:gd name="T3" fmla="*/ 46 h 68"/>
                <a:gd name="T4" fmla="*/ 51 w 201"/>
                <a:gd name="T5" fmla="*/ 0 h 68"/>
                <a:gd name="T6" fmla="*/ 0 w 201"/>
                <a:gd name="T7" fmla="*/ 67 h 68"/>
                <a:gd name="T8" fmla="*/ 0 60000 65536"/>
                <a:gd name="T9" fmla="*/ 0 60000 65536"/>
                <a:gd name="T10" fmla="*/ 0 60000 65536"/>
                <a:gd name="T11" fmla="*/ 0 60000 65536"/>
                <a:gd name="T12" fmla="*/ 0 w 201"/>
                <a:gd name="T13" fmla="*/ 0 h 68"/>
                <a:gd name="T14" fmla="*/ 201 w 201"/>
                <a:gd name="T15" fmla="*/ 68 h 68"/>
              </a:gdLst>
              <a:ahLst/>
              <a:cxnLst>
                <a:cxn ang="T8">
                  <a:pos x="T0" y="T1"/>
                </a:cxn>
                <a:cxn ang="T9">
                  <a:pos x="T2" y="T3"/>
                </a:cxn>
                <a:cxn ang="T10">
                  <a:pos x="T4" y="T5"/>
                </a:cxn>
                <a:cxn ang="T11">
                  <a:pos x="T6" y="T7"/>
                </a:cxn>
              </a:cxnLst>
              <a:rect l="T12" t="T13" r="T14" b="T15"/>
              <a:pathLst>
                <a:path w="201" h="68">
                  <a:moveTo>
                    <a:pt x="0" y="67"/>
                  </a:moveTo>
                  <a:lnTo>
                    <a:pt x="200" y="46"/>
                  </a:lnTo>
                  <a:lnTo>
                    <a:pt x="51" y="0"/>
                  </a:lnTo>
                  <a:lnTo>
                    <a:pt x="0" y="67"/>
                  </a:lnTo>
                </a:path>
              </a:pathLst>
            </a:custGeom>
            <a:solidFill>
              <a:srgbClr val="CECEC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04" name="Line 196"/>
            <p:cNvSpPr>
              <a:spLocks noChangeShapeType="1"/>
            </p:cNvSpPr>
            <p:nvPr/>
          </p:nvSpPr>
          <p:spPr bwMode="auto">
            <a:xfrm flipV="1">
              <a:off x="3832" y="2116"/>
              <a:ext cx="208"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05" name="Line 197"/>
            <p:cNvSpPr>
              <a:spLocks noChangeShapeType="1"/>
            </p:cNvSpPr>
            <p:nvPr/>
          </p:nvSpPr>
          <p:spPr bwMode="auto">
            <a:xfrm>
              <a:off x="3885" y="2064"/>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06" name="Freeform 198"/>
            <p:cNvSpPr>
              <a:spLocks/>
            </p:cNvSpPr>
            <p:nvPr/>
          </p:nvSpPr>
          <p:spPr bwMode="auto">
            <a:xfrm>
              <a:off x="3779" y="2064"/>
              <a:ext cx="262" cy="152"/>
            </a:xfrm>
            <a:custGeom>
              <a:avLst/>
              <a:gdLst>
                <a:gd name="T0" fmla="*/ 261 w 262"/>
                <a:gd name="T1" fmla="*/ 52 h 152"/>
                <a:gd name="T2" fmla="*/ 106 w 262"/>
                <a:gd name="T3" fmla="*/ 0 h 152"/>
                <a:gd name="T4" fmla="*/ 0 w 262"/>
                <a:gd name="T5" fmla="*/ 151 h 152"/>
                <a:gd name="T6" fmla="*/ 0 60000 65536"/>
                <a:gd name="T7" fmla="*/ 0 60000 65536"/>
                <a:gd name="T8" fmla="*/ 0 60000 65536"/>
                <a:gd name="T9" fmla="*/ 0 w 262"/>
                <a:gd name="T10" fmla="*/ 0 h 152"/>
                <a:gd name="T11" fmla="*/ 262 w 262"/>
                <a:gd name="T12" fmla="*/ 152 h 152"/>
              </a:gdLst>
              <a:ahLst/>
              <a:cxnLst>
                <a:cxn ang="T6">
                  <a:pos x="T0" y="T1"/>
                </a:cxn>
                <a:cxn ang="T7">
                  <a:pos x="T2" y="T3"/>
                </a:cxn>
                <a:cxn ang="T8">
                  <a:pos x="T4" y="T5"/>
                </a:cxn>
              </a:cxnLst>
              <a:rect l="T9" t="T10" r="T11" b="T12"/>
              <a:pathLst>
                <a:path w="262" h="152">
                  <a:moveTo>
                    <a:pt x="261" y="52"/>
                  </a:moveTo>
                  <a:lnTo>
                    <a:pt x="106" y="0"/>
                  </a:lnTo>
                  <a:lnTo>
                    <a:pt x="0" y="15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07" name="Freeform 199"/>
            <p:cNvSpPr>
              <a:spLocks/>
            </p:cNvSpPr>
            <p:nvPr/>
          </p:nvSpPr>
          <p:spPr bwMode="auto">
            <a:xfrm>
              <a:off x="3779" y="2116"/>
              <a:ext cx="254" cy="108"/>
            </a:xfrm>
            <a:custGeom>
              <a:avLst/>
              <a:gdLst>
                <a:gd name="T0" fmla="*/ 0 w 254"/>
                <a:gd name="T1" fmla="*/ 92 h 108"/>
                <a:gd name="T2" fmla="*/ 155 w 254"/>
                <a:gd name="T3" fmla="*/ 107 h 108"/>
                <a:gd name="T4" fmla="*/ 253 w 254"/>
                <a:gd name="T5" fmla="*/ 0 h 108"/>
                <a:gd name="T6" fmla="*/ 0 w 254"/>
                <a:gd name="T7" fmla="*/ 92 h 108"/>
                <a:gd name="T8" fmla="*/ 0 60000 65536"/>
                <a:gd name="T9" fmla="*/ 0 60000 65536"/>
                <a:gd name="T10" fmla="*/ 0 60000 65536"/>
                <a:gd name="T11" fmla="*/ 0 60000 65536"/>
                <a:gd name="T12" fmla="*/ 0 w 254"/>
                <a:gd name="T13" fmla="*/ 0 h 108"/>
                <a:gd name="T14" fmla="*/ 254 w 254"/>
                <a:gd name="T15" fmla="*/ 108 h 108"/>
              </a:gdLst>
              <a:ahLst/>
              <a:cxnLst>
                <a:cxn ang="T8">
                  <a:pos x="T0" y="T1"/>
                </a:cxn>
                <a:cxn ang="T9">
                  <a:pos x="T2" y="T3"/>
                </a:cxn>
                <a:cxn ang="T10">
                  <a:pos x="T4" y="T5"/>
                </a:cxn>
                <a:cxn ang="T11">
                  <a:pos x="T6" y="T7"/>
                </a:cxn>
              </a:cxnLst>
              <a:rect l="T12" t="T13" r="T14" b="T15"/>
              <a:pathLst>
                <a:path w="254" h="108">
                  <a:moveTo>
                    <a:pt x="0" y="92"/>
                  </a:moveTo>
                  <a:lnTo>
                    <a:pt x="155" y="107"/>
                  </a:lnTo>
                  <a:lnTo>
                    <a:pt x="253" y="0"/>
                  </a:lnTo>
                  <a:lnTo>
                    <a:pt x="0" y="92"/>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08" name="Freeform 200"/>
            <p:cNvSpPr>
              <a:spLocks/>
            </p:cNvSpPr>
            <p:nvPr/>
          </p:nvSpPr>
          <p:spPr bwMode="auto">
            <a:xfrm>
              <a:off x="3779" y="2116"/>
              <a:ext cx="262" cy="116"/>
            </a:xfrm>
            <a:custGeom>
              <a:avLst/>
              <a:gdLst>
                <a:gd name="T0" fmla="*/ 0 w 262"/>
                <a:gd name="T1" fmla="*/ 99 h 116"/>
                <a:gd name="T2" fmla="*/ 160 w 262"/>
                <a:gd name="T3" fmla="*/ 115 h 116"/>
                <a:gd name="T4" fmla="*/ 261 w 262"/>
                <a:gd name="T5" fmla="*/ 0 h 116"/>
                <a:gd name="T6" fmla="*/ 0 60000 65536"/>
                <a:gd name="T7" fmla="*/ 0 60000 65536"/>
                <a:gd name="T8" fmla="*/ 0 60000 65536"/>
                <a:gd name="T9" fmla="*/ 0 w 262"/>
                <a:gd name="T10" fmla="*/ 0 h 116"/>
                <a:gd name="T11" fmla="*/ 262 w 262"/>
                <a:gd name="T12" fmla="*/ 116 h 116"/>
              </a:gdLst>
              <a:ahLst/>
              <a:cxnLst>
                <a:cxn ang="T6">
                  <a:pos x="T0" y="T1"/>
                </a:cxn>
                <a:cxn ang="T7">
                  <a:pos x="T2" y="T3"/>
                </a:cxn>
                <a:cxn ang="T8">
                  <a:pos x="T4" y="T5"/>
                </a:cxn>
              </a:cxnLst>
              <a:rect l="T9" t="T10" r="T11" b="T12"/>
              <a:pathLst>
                <a:path w="262" h="116">
                  <a:moveTo>
                    <a:pt x="0" y="99"/>
                  </a:moveTo>
                  <a:lnTo>
                    <a:pt x="160" y="115"/>
                  </a:lnTo>
                  <a:lnTo>
                    <a:pt x="26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09" name="Freeform 201"/>
            <p:cNvSpPr>
              <a:spLocks/>
            </p:cNvSpPr>
            <p:nvPr/>
          </p:nvSpPr>
          <p:spPr bwMode="auto">
            <a:xfrm>
              <a:off x="3939" y="2116"/>
              <a:ext cx="258" cy="170"/>
            </a:xfrm>
            <a:custGeom>
              <a:avLst/>
              <a:gdLst>
                <a:gd name="T0" fmla="*/ 0 w 258"/>
                <a:gd name="T1" fmla="*/ 115 h 170"/>
                <a:gd name="T2" fmla="*/ 163 w 258"/>
                <a:gd name="T3" fmla="*/ 169 h 170"/>
                <a:gd name="T4" fmla="*/ 257 w 258"/>
                <a:gd name="T5" fmla="*/ 51 h 170"/>
                <a:gd name="T6" fmla="*/ 101 w 258"/>
                <a:gd name="T7" fmla="*/ 0 h 170"/>
                <a:gd name="T8" fmla="*/ 0 w 258"/>
                <a:gd name="T9" fmla="*/ 115 h 170"/>
                <a:gd name="T10" fmla="*/ 0 60000 65536"/>
                <a:gd name="T11" fmla="*/ 0 60000 65536"/>
                <a:gd name="T12" fmla="*/ 0 60000 65536"/>
                <a:gd name="T13" fmla="*/ 0 60000 65536"/>
                <a:gd name="T14" fmla="*/ 0 60000 65536"/>
                <a:gd name="T15" fmla="*/ 0 w 258"/>
                <a:gd name="T16" fmla="*/ 0 h 170"/>
                <a:gd name="T17" fmla="*/ 258 w 258"/>
                <a:gd name="T18" fmla="*/ 170 h 170"/>
              </a:gdLst>
              <a:ahLst/>
              <a:cxnLst>
                <a:cxn ang="T10">
                  <a:pos x="T0" y="T1"/>
                </a:cxn>
                <a:cxn ang="T11">
                  <a:pos x="T2" y="T3"/>
                </a:cxn>
                <a:cxn ang="T12">
                  <a:pos x="T4" y="T5"/>
                </a:cxn>
                <a:cxn ang="T13">
                  <a:pos x="T6" y="T7"/>
                </a:cxn>
                <a:cxn ang="T14">
                  <a:pos x="T8" y="T9"/>
                </a:cxn>
              </a:cxnLst>
              <a:rect l="T15" t="T16" r="T17" b="T18"/>
              <a:pathLst>
                <a:path w="258" h="170">
                  <a:moveTo>
                    <a:pt x="0" y="115"/>
                  </a:moveTo>
                  <a:lnTo>
                    <a:pt x="163" y="169"/>
                  </a:lnTo>
                  <a:lnTo>
                    <a:pt x="257" y="51"/>
                  </a:lnTo>
                  <a:lnTo>
                    <a:pt x="101" y="0"/>
                  </a:lnTo>
                  <a:lnTo>
                    <a:pt x="0" y="115"/>
                  </a:lnTo>
                </a:path>
              </a:pathLst>
            </a:custGeom>
            <a:solidFill>
              <a:srgbClr val="FC0128"/>
            </a:solidFill>
            <a:ln w="12700" cap="rnd">
              <a:solidFill>
                <a:srgbClr val="000000"/>
              </a:solidFill>
              <a:round/>
              <a:headEnd/>
              <a:tailEnd/>
            </a:ln>
          </p:spPr>
          <p:txBody>
            <a:bodyPr/>
            <a:lstStyle/>
            <a:p>
              <a:endParaRPr lang="en-US"/>
            </a:p>
          </p:txBody>
        </p:sp>
        <p:sp>
          <p:nvSpPr>
            <p:cNvPr id="24810" name="Freeform 202"/>
            <p:cNvSpPr>
              <a:spLocks/>
            </p:cNvSpPr>
            <p:nvPr/>
          </p:nvSpPr>
          <p:spPr bwMode="auto">
            <a:xfrm>
              <a:off x="4290" y="2330"/>
              <a:ext cx="53" cy="34"/>
            </a:xfrm>
            <a:custGeom>
              <a:avLst/>
              <a:gdLst>
                <a:gd name="T0" fmla="*/ 52 w 53"/>
                <a:gd name="T1" fmla="*/ 33 h 34"/>
                <a:gd name="T2" fmla="*/ 52 w 53"/>
                <a:gd name="T3" fmla="*/ 33 h 34"/>
                <a:gd name="T4" fmla="*/ 0 w 53"/>
                <a:gd name="T5" fmla="*/ 17 h 34"/>
                <a:gd name="T6" fmla="*/ 25 w 53"/>
                <a:gd name="T7" fmla="*/ 0 h 34"/>
                <a:gd name="T8" fmla="*/ 52 w 53"/>
                <a:gd name="T9" fmla="*/ 33 h 34"/>
                <a:gd name="T10" fmla="*/ 0 60000 65536"/>
                <a:gd name="T11" fmla="*/ 0 60000 65536"/>
                <a:gd name="T12" fmla="*/ 0 60000 65536"/>
                <a:gd name="T13" fmla="*/ 0 60000 65536"/>
                <a:gd name="T14" fmla="*/ 0 60000 65536"/>
                <a:gd name="T15" fmla="*/ 0 w 53"/>
                <a:gd name="T16" fmla="*/ 0 h 34"/>
                <a:gd name="T17" fmla="*/ 53 w 53"/>
                <a:gd name="T18" fmla="*/ 34 h 34"/>
              </a:gdLst>
              <a:ahLst/>
              <a:cxnLst>
                <a:cxn ang="T10">
                  <a:pos x="T0" y="T1"/>
                </a:cxn>
                <a:cxn ang="T11">
                  <a:pos x="T2" y="T3"/>
                </a:cxn>
                <a:cxn ang="T12">
                  <a:pos x="T4" y="T5"/>
                </a:cxn>
                <a:cxn ang="T13">
                  <a:pos x="T6" y="T7"/>
                </a:cxn>
                <a:cxn ang="T14">
                  <a:pos x="T8" y="T9"/>
                </a:cxn>
              </a:cxnLst>
              <a:rect l="T15" t="T16" r="T17" b="T18"/>
              <a:pathLst>
                <a:path w="53" h="34">
                  <a:moveTo>
                    <a:pt x="52" y="33"/>
                  </a:moveTo>
                  <a:lnTo>
                    <a:pt x="52" y="33"/>
                  </a:lnTo>
                  <a:lnTo>
                    <a:pt x="0" y="17"/>
                  </a:lnTo>
                  <a:lnTo>
                    <a:pt x="25" y="0"/>
                  </a:lnTo>
                  <a:lnTo>
                    <a:pt x="52" y="33"/>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11" name="Freeform 203"/>
            <p:cNvSpPr>
              <a:spLocks/>
            </p:cNvSpPr>
            <p:nvPr/>
          </p:nvSpPr>
          <p:spPr bwMode="auto">
            <a:xfrm>
              <a:off x="4102" y="2167"/>
              <a:ext cx="210" cy="177"/>
            </a:xfrm>
            <a:custGeom>
              <a:avLst/>
              <a:gdLst>
                <a:gd name="T0" fmla="*/ 209 w 210"/>
                <a:gd name="T1" fmla="*/ 156 h 177"/>
                <a:gd name="T2" fmla="*/ 181 w 210"/>
                <a:gd name="T3" fmla="*/ 176 h 177"/>
                <a:gd name="T4" fmla="*/ 0 w 210"/>
                <a:gd name="T5" fmla="*/ 113 h 177"/>
                <a:gd name="T6" fmla="*/ 91 w 210"/>
                <a:gd name="T7" fmla="*/ 0 h 177"/>
                <a:gd name="T8" fmla="*/ 209 w 210"/>
                <a:gd name="T9" fmla="*/ 156 h 177"/>
                <a:gd name="T10" fmla="*/ 0 60000 65536"/>
                <a:gd name="T11" fmla="*/ 0 60000 65536"/>
                <a:gd name="T12" fmla="*/ 0 60000 65536"/>
                <a:gd name="T13" fmla="*/ 0 60000 65536"/>
                <a:gd name="T14" fmla="*/ 0 60000 65536"/>
                <a:gd name="T15" fmla="*/ 0 w 210"/>
                <a:gd name="T16" fmla="*/ 0 h 177"/>
                <a:gd name="T17" fmla="*/ 210 w 210"/>
                <a:gd name="T18" fmla="*/ 177 h 177"/>
              </a:gdLst>
              <a:ahLst/>
              <a:cxnLst>
                <a:cxn ang="T10">
                  <a:pos x="T0" y="T1"/>
                </a:cxn>
                <a:cxn ang="T11">
                  <a:pos x="T2" y="T3"/>
                </a:cxn>
                <a:cxn ang="T12">
                  <a:pos x="T4" y="T5"/>
                </a:cxn>
                <a:cxn ang="T13">
                  <a:pos x="T6" y="T7"/>
                </a:cxn>
                <a:cxn ang="T14">
                  <a:pos x="T8" y="T9"/>
                </a:cxn>
              </a:cxnLst>
              <a:rect l="T15" t="T16" r="T17" b="T18"/>
              <a:pathLst>
                <a:path w="210" h="177">
                  <a:moveTo>
                    <a:pt x="209" y="156"/>
                  </a:moveTo>
                  <a:lnTo>
                    <a:pt x="181" y="176"/>
                  </a:lnTo>
                  <a:lnTo>
                    <a:pt x="0" y="113"/>
                  </a:lnTo>
                  <a:lnTo>
                    <a:pt x="91" y="0"/>
                  </a:lnTo>
                  <a:lnTo>
                    <a:pt x="209" y="156"/>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12" name="Line 204"/>
            <p:cNvSpPr>
              <a:spLocks noChangeShapeType="1"/>
            </p:cNvSpPr>
            <p:nvPr/>
          </p:nvSpPr>
          <p:spPr bwMode="auto">
            <a:xfrm flipH="1">
              <a:off x="4290" y="2330"/>
              <a:ext cx="29"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13" name="Line 205"/>
            <p:cNvSpPr>
              <a:spLocks noChangeShapeType="1"/>
            </p:cNvSpPr>
            <p:nvPr/>
          </p:nvSpPr>
          <p:spPr bwMode="auto">
            <a:xfrm>
              <a:off x="4196" y="2167"/>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14" name="Freeform 206"/>
            <p:cNvSpPr>
              <a:spLocks/>
            </p:cNvSpPr>
            <p:nvPr/>
          </p:nvSpPr>
          <p:spPr bwMode="auto">
            <a:xfrm>
              <a:off x="4102" y="2167"/>
              <a:ext cx="249" cy="205"/>
            </a:xfrm>
            <a:custGeom>
              <a:avLst/>
              <a:gdLst>
                <a:gd name="T0" fmla="*/ 248 w 249"/>
                <a:gd name="T1" fmla="*/ 204 h 205"/>
                <a:gd name="T2" fmla="*/ 94 w 249"/>
                <a:gd name="T3" fmla="*/ 0 h 205"/>
                <a:gd name="T4" fmla="*/ 0 w 249"/>
                <a:gd name="T5" fmla="*/ 118 h 205"/>
                <a:gd name="T6" fmla="*/ 0 60000 65536"/>
                <a:gd name="T7" fmla="*/ 0 60000 65536"/>
                <a:gd name="T8" fmla="*/ 0 60000 65536"/>
                <a:gd name="T9" fmla="*/ 0 w 249"/>
                <a:gd name="T10" fmla="*/ 0 h 205"/>
                <a:gd name="T11" fmla="*/ 249 w 249"/>
                <a:gd name="T12" fmla="*/ 205 h 205"/>
              </a:gdLst>
              <a:ahLst/>
              <a:cxnLst>
                <a:cxn ang="T6">
                  <a:pos x="T0" y="T1"/>
                </a:cxn>
                <a:cxn ang="T7">
                  <a:pos x="T2" y="T3"/>
                </a:cxn>
                <a:cxn ang="T8">
                  <a:pos x="T4" y="T5"/>
                </a:cxn>
              </a:cxnLst>
              <a:rect l="T9" t="T10" r="T11" b="T12"/>
              <a:pathLst>
                <a:path w="249" h="205">
                  <a:moveTo>
                    <a:pt x="248" y="204"/>
                  </a:moveTo>
                  <a:lnTo>
                    <a:pt x="94" y="0"/>
                  </a:lnTo>
                  <a:lnTo>
                    <a:pt x="0" y="1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15" name="Freeform 207"/>
            <p:cNvSpPr>
              <a:spLocks/>
            </p:cNvSpPr>
            <p:nvPr/>
          </p:nvSpPr>
          <p:spPr bwMode="auto">
            <a:xfrm>
              <a:off x="4223" y="2351"/>
              <a:ext cx="120" cy="102"/>
            </a:xfrm>
            <a:custGeom>
              <a:avLst/>
              <a:gdLst>
                <a:gd name="T0" fmla="*/ 39 w 120"/>
                <a:gd name="T1" fmla="*/ 101 h 102"/>
                <a:gd name="T2" fmla="*/ 119 w 120"/>
                <a:gd name="T3" fmla="*/ 19 h 102"/>
                <a:gd name="T4" fmla="*/ 63 w 120"/>
                <a:gd name="T5" fmla="*/ 0 h 102"/>
                <a:gd name="T6" fmla="*/ 0 w 120"/>
                <a:gd name="T7" fmla="*/ 60 h 102"/>
                <a:gd name="T8" fmla="*/ 39 w 120"/>
                <a:gd name="T9" fmla="*/ 101 h 102"/>
                <a:gd name="T10" fmla="*/ 0 60000 65536"/>
                <a:gd name="T11" fmla="*/ 0 60000 65536"/>
                <a:gd name="T12" fmla="*/ 0 60000 65536"/>
                <a:gd name="T13" fmla="*/ 0 60000 65536"/>
                <a:gd name="T14" fmla="*/ 0 60000 65536"/>
                <a:gd name="T15" fmla="*/ 0 w 120"/>
                <a:gd name="T16" fmla="*/ 0 h 102"/>
                <a:gd name="T17" fmla="*/ 120 w 120"/>
                <a:gd name="T18" fmla="*/ 102 h 102"/>
              </a:gdLst>
              <a:ahLst/>
              <a:cxnLst>
                <a:cxn ang="T10">
                  <a:pos x="T0" y="T1"/>
                </a:cxn>
                <a:cxn ang="T11">
                  <a:pos x="T2" y="T3"/>
                </a:cxn>
                <a:cxn ang="T12">
                  <a:pos x="T4" y="T5"/>
                </a:cxn>
                <a:cxn ang="T13">
                  <a:pos x="T6" y="T7"/>
                </a:cxn>
                <a:cxn ang="T14">
                  <a:pos x="T8" y="T9"/>
                </a:cxn>
              </a:cxnLst>
              <a:rect l="T15" t="T16" r="T17" b="T18"/>
              <a:pathLst>
                <a:path w="120" h="102">
                  <a:moveTo>
                    <a:pt x="39" y="101"/>
                  </a:moveTo>
                  <a:lnTo>
                    <a:pt x="119" y="19"/>
                  </a:lnTo>
                  <a:lnTo>
                    <a:pt x="63" y="0"/>
                  </a:lnTo>
                  <a:lnTo>
                    <a:pt x="0" y="60"/>
                  </a:lnTo>
                  <a:lnTo>
                    <a:pt x="39" y="101"/>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16" name="Freeform 208"/>
            <p:cNvSpPr>
              <a:spLocks/>
            </p:cNvSpPr>
            <p:nvPr/>
          </p:nvSpPr>
          <p:spPr bwMode="auto">
            <a:xfrm>
              <a:off x="4102" y="2285"/>
              <a:ext cx="181" cy="124"/>
            </a:xfrm>
            <a:custGeom>
              <a:avLst/>
              <a:gdLst>
                <a:gd name="T0" fmla="*/ 116 w 181"/>
                <a:gd name="T1" fmla="*/ 123 h 124"/>
                <a:gd name="T2" fmla="*/ 180 w 181"/>
                <a:gd name="T3" fmla="*/ 62 h 124"/>
                <a:gd name="T4" fmla="*/ 0 w 181"/>
                <a:gd name="T5" fmla="*/ 0 h 124"/>
                <a:gd name="T6" fmla="*/ 116 w 181"/>
                <a:gd name="T7" fmla="*/ 123 h 124"/>
                <a:gd name="T8" fmla="*/ 0 60000 65536"/>
                <a:gd name="T9" fmla="*/ 0 60000 65536"/>
                <a:gd name="T10" fmla="*/ 0 60000 65536"/>
                <a:gd name="T11" fmla="*/ 0 60000 65536"/>
                <a:gd name="T12" fmla="*/ 0 w 181"/>
                <a:gd name="T13" fmla="*/ 0 h 124"/>
                <a:gd name="T14" fmla="*/ 181 w 181"/>
                <a:gd name="T15" fmla="*/ 124 h 124"/>
              </a:gdLst>
              <a:ahLst/>
              <a:cxnLst>
                <a:cxn ang="T8">
                  <a:pos x="T0" y="T1"/>
                </a:cxn>
                <a:cxn ang="T9">
                  <a:pos x="T2" y="T3"/>
                </a:cxn>
                <a:cxn ang="T10">
                  <a:pos x="T4" y="T5"/>
                </a:cxn>
                <a:cxn ang="T11">
                  <a:pos x="T6" y="T7"/>
                </a:cxn>
              </a:cxnLst>
              <a:rect l="T12" t="T13" r="T14" b="T15"/>
              <a:pathLst>
                <a:path w="181" h="124">
                  <a:moveTo>
                    <a:pt x="116" y="123"/>
                  </a:moveTo>
                  <a:lnTo>
                    <a:pt x="180" y="62"/>
                  </a:lnTo>
                  <a:lnTo>
                    <a:pt x="0" y="0"/>
                  </a:lnTo>
                  <a:lnTo>
                    <a:pt x="116" y="123"/>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17" name="Line 209"/>
            <p:cNvSpPr>
              <a:spLocks noChangeShapeType="1"/>
            </p:cNvSpPr>
            <p:nvPr/>
          </p:nvSpPr>
          <p:spPr bwMode="auto">
            <a:xfrm flipV="1">
              <a:off x="4223" y="2351"/>
              <a:ext cx="67" cy="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18" name="Line 210"/>
            <p:cNvSpPr>
              <a:spLocks noChangeShapeType="1"/>
            </p:cNvSpPr>
            <p:nvPr/>
          </p:nvSpPr>
          <p:spPr bwMode="auto">
            <a:xfrm>
              <a:off x="4102" y="2285"/>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19" name="Freeform 211"/>
            <p:cNvSpPr>
              <a:spLocks/>
            </p:cNvSpPr>
            <p:nvPr/>
          </p:nvSpPr>
          <p:spPr bwMode="auto">
            <a:xfrm>
              <a:off x="4102" y="2285"/>
              <a:ext cx="249" cy="176"/>
            </a:xfrm>
            <a:custGeom>
              <a:avLst/>
              <a:gdLst>
                <a:gd name="T0" fmla="*/ 0 w 249"/>
                <a:gd name="T1" fmla="*/ 0 h 176"/>
                <a:gd name="T2" fmla="*/ 163 w 249"/>
                <a:gd name="T3" fmla="*/ 175 h 176"/>
                <a:gd name="T4" fmla="*/ 248 w 249"/>
                <a:gd name="T5" fmla="*/ 86 h 176"/>
                <a:gd name="T6" fmla="*/ 0 60000 65536"/>
                <a:gd name="T7" fmla="*/ 0 60000 65536"/>
                <a:gd name="T8" fmla="*/ 0 60000 65536"/>
                <a:gd name="T9" fmla="*/ 0 w 249"/>
                <a:gd name="T10" fmla="*/ 0 h 176"/>
                <a:gd name="T11" fmla="*/ 249 w 249"/>
                <a:gd name="T12" fmla="*/ 176 h 176"/>
              </a:gdLst>
              <a:ahLst/>
              <a:cxnLst>
                <a:cxn ang="T6">
                  <a:pos x="T0" y="T1"/>
                </a:cxn>
                <a:cxn ang="T7">
                  <a:pos x="T2" y="T3"/>
                </a:cxn>
                <a:cxn ang="T8">
                  <a:pos x="T4" y="T5"/>
                </a:cxn>
              </a:cxnLst>
              <a:rect l="T9" t="T10" r="T11" b="T12"/>
              <a:pathLst>
                <a:path w="249" h="176">
                  <a:moveTo>
                    <a:pt x="0" y="0"/>
                  </a:moveTo>
                  <a:lnTo>
                    <a:pt x="163" y="175"/>
                  </a:lnTo>
                  <a:lnTo>
                    <a:pt x="248" y="8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0" name="Freeform 212"/>
            <p:cNvSpPr>
              <a:spLocks/>
            </p:cNvSpPr>
            <p:nvPr/>
          </p:nvSpPr>
          <p:spPr bwMode="auto">
            <a:xfrm>
              <a:off x="4265" y="2371"/>
              <a:ext cx="236" cy="85"/>
            </a:xfrm>
            <a:custGeom>
              <a:avLst/>
              <a:gdLst>
                <a:gd name="T0" fmla="*/ 235 w 236"/>
                <a:gd name="T1" fmla="*/ 84 h 85"/>
                <a:gd name="T2" fmla="*/ 82 w 236"/>
                <a:gd name="T3" fmla="*/ 0 h 85"/>
                <a:gd name="T4" fmla="*/ 0 w 236"/>
                <a:gd name="T5" fmla="*/ 81 h 85"/>
                <a:gd name="T6" fmla="*/ 235 w 236"/>
                <a:gd name="T7" fmla="*/ 84 h 85"/>
                <a:gd name="T8" fmla="*/ 0 60000 65536"/>
                <a:gd name="T9" fmla="*/ 0 60000 65536"/>
                <a:gd name="T10" fmla="*/ 0 60000 65536"/>
                <a:gd name="T11" fmla="*/ 0 60000 65536"/>
                <a:gd name="T12" fmla="*/ 0 w 236"/>
                <a:gd name="T13" fmla="*/ 0 h 85"/>
                <a:gd name="T14" fmla="*/ 236 w 236"/>
                <a:gd name="T15" fmla="*/ 85 h 85"/>
              </a:gdLst>
              <a:ahLst/>
              <a:cxnLst>
                <a:cxn ang="T8">
                  <a:pos x="T0" y="T1"/>
                </a:cxn>
                <a:cxn ang="T9">
                  <a:pos x="T2" y="T3"/>
                </a:cxn>
                <a:cxn ang="T10">
                  <a:pos x="T4" y="T5"/>
                </a:cxn>
                <a:cxn ang="T11">
                  <a:pos x="T6" y="T7"/>
                </a:cxn>
              </a:cxnLst>
              <a:rect l="T12" t="T13" r="T14" b="T15"/>
              <a:pathLst>
                <a:path w="236" h="85">
                  <a:moveTo>
                    <a:pt x="235" y="84"/>
                  </a:moveTo>
                  <a:lnTo>
                    <a:pt x="82" y="0"/>
                  </a:lnTo>
                  <a:lnTo>
                    <a:pt x="0" y="81"/>
                  </a:lnTo>
                  <a:lnTo>
                    <a:pt x="235" y="84"/>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21" name="Freeform 213"/>
            <p:cNvSpPr>
              <a:spLocks/>
            </p:cNvSpPr>
            <p:nvPr/>
          </p:nvSpPr>
          <p:spPr bwMode="auto">
            <a:xfrm>
              <a:off x="4265" y="2371"/>
              <a:ext cx="244" cy="93"/>
            </a:xfrm>
            <a:custGeom>
              <a:avLst/>
              <a:gdLst>
                <a:gd name="T0" fmla="*/ 243 w 244"/>
                <a:gd name="T1" fmla="*/ 92 h 93"/>
                <a:gd name="T2" fmla="*/ 85 w 244"/>
                <a:gd name="T3" fmla="*/ 0 h 93"/>
                <a:gd name="T4" fmla="*/ 0 w 244"/>
                <a:gd name="T5" fmla="*/ 89 h 93"/>
                <a:gd name="T6" fmla="*/ 0 60000 65536"/>
                <a:gd name="T7" fmla="*/ 0 60000 65536"/>
                <a:gd name="T8" fmla="*/ 0 60000 65536"/>
                <a:gd name="T9" fmla="*/ 0 w 244"/>
                <a:gd name="T10" fmla="*/ 0 h 93"/>
                <a:gd name="T11" fmla="*/ 244 w 244"/>
                <a:gd name="T12" fmla="*/ 93 h 93"/>
              </a:gdLst>
              <a:ahLst/>
              <a:cxnLst>
                <a:cxn ang="T6">
                  <a:pos x="T0" y="T1"/>
                </a:cxn>
                <a:cxn ang="T7">
                  <a:pos x="T2" y="T3"/>
                </a:cxn>
                <a:cxn ang="T8">
                  <a:pos x="T4" y="T5"/>
                </a:cxn>
              </a:cxnLst>
              <a:rect l="T9" t="T10" r="T11" b="T12"/>
              <a:pathLst>
                <a:path w="244" h="93">
                  <a:moveTo>
                    <a:pt x="243" y="92"/>
                  </a:moveTo>
                  <a:lnTo>
                    <a:pt x="85" y="0"/>
                  </a:lnTo>
                  <a:lnTo>
                    <a:pt x="0" y="8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2" name="Line 214"/>
            <p:cNvSpPr>
              <a:spLocks noChangeShapeType="1"/>
            </p:cNvSpPr>
            <p:nvPr/>
          </p:nvSpPr>
          <p:spPr bwMode="auto">
            <a:xfrm>
              <a:off x="4427" y="2635"/>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823" name="Freeform 215"/>
            <p:cNvSpPr>
              <a:spLocks/>
            </p:cNvSpPr>
            <p:nvPr/>
          </p:nvSpPr>
          <p:spPr bwMode="auto">
            <a:xfrm>
              <a:off x="4265" y="2460"/>
              <a:ext cx="236" cy="168"/>
            </a:xfrm>
            <a:custGeom>
              <a:avLst/>
              <a:gdLst>
                <a:gd name="T0" fmla="*/ 157 w 236"/>
                <a:gd name="T1" fmla="*/ 167 h 168"/>
                <a:gd name="T2" fmla="*/ 157 w 236"/>
                <a:gd name="T3" fmla="*/ 167 h 168"/>
                <a:gd name="T4" fmla="*/ 235 w 236"/>
                <a:gd name="T5" fmla="*/ 3 h 168"/>
                <a:gd name="T6" fmla="*/ 0 w 236"/>
                <a:gd name="T7" fmla="*/ 0 h 168"/>
                <a:gd name="T8" fmla="*/ 157 w 236"/>
                <a:gd name="T9" fmla="*/ 167 h 168"/>
                <a:gd name="T10" fmla="*/ 0 60000 65536"/>
                <a:gd name="T11" fmla="*/ 0 60000 65536"/>
                <a:gd name="T12" fmla="*/ 0 60000 65536"/>
                <a:gd name="T13" fmla="*/ 0 60000 65536"/>
                <a:gd name="T14" fmla="*/ 0 60000 65536"/>
                <a:gd name="T15" fmla="*/ 0 w 236"/>
                <a:gd name="T16" fmla="*/ 0 h 168"/>
                <a:gd name="T17" fmla="*/ 236 w 236"/>
                <a:gd name="T18" fmla="*/ 168 h 168"/>
              </a:gdLst>
              <a:ahLst/>
              <a:cxnLst>
                <a:cxn ang="T10">
                  <a:pos x="T0" y="T1"/>
                </a:cxn>
                <a:cxn ang="T11">
                  <a:pos x="T2" y="T3"/>
                </a:cxn>
                <a:cxn ang="T12">
                  <a:pos x="T4" y="T5"/>
                </a:cxn>
                <a:cxn ang="T13">
                  <a:pos x="T6" y="T7"/>
                </a:cxn>
                <a:cxn ang="T14">
                  <a:pos x="T8" y="T9"/>
                </a:cxn>
              </a:cxnLst>
              <a:rect l="T15" t="T16" r="T17" b="T18"/>
              <a:pathLst>
                <a:path w="236" h="168">
                  <a:moveTo>
                    <a:pt x="157" y="167"/>
                  </a:moveTo>
                  <a:lnTo>
                    <a:pt x="157" y="167"/>
                  </a:lnTo>
                  <a:lnTo>
                    <a:pt x="235" y="3"/>
                  </a:lnTo>
                  <a:lnTo>
                    <a:pt x="0" y="0"/>
                  </a:lnTo>
                  <a:lnTo>
                    <a:pt x="157" y="167"/>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24" name="Line 216"/>
            <p:cNvSpPr>
              <a:spLocks noChangeShapeType="1"/>
            </p:cNvSpPr>
            <p:nvPr/>
          </p:nvSpPr>
          <p:spPr bwMode="auto">
            <a:xfrm>
              <a:off x="4427" y="2635"/>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25" name="Line 217"/>
            <p:cNvSpPr>
              <a:spLocks noChangeShapeType="1"/>
            </p:cNvSpPr>
            <p:nvPr/>
          </p:nvSpPr>
          <p:spPr bwMode="auto">
            <a:xfrm>
              <a:off x="4265" y="246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26" name="Freeform 218"/>
            <p:cNvSpPr>
              <a:spLocks/>
            </p:cNvSpPr>
            <p:nvPr/>
          </p:nvSpPr>
          <p:spPr bwMode="auto">
            <a:xfrm>
              <a:off x="4265" y="2460"/>
              <a:ext cx="244" cy="176"/>
            </a:xfrm>
            <a:custGeom>
              <a:avLst/>
              <a:gdLst>
                <a:gd name="T0" fmla="*/ 0 w 244"/>
                <a:gd name="T1" fmla="*/ 0 h 176"/>
                <a:gd name="T2" fmla="*/ 162 w 244"/>
                <a:gd name="T3" fmla="*/ 175 h 176"/>
                <a:gd name="T4" fmla="*/ 243 w 244"/>
                <a:gd name="T5" fmla="*/ 3 h 176"/>
                <a:gd name="T6" fmla="*/ 0 60000 65536"/>
                <a:gd name="T7" fmla="*/ 0 60000 65536"/>
                <a:gd name="T8" fmla="*/ 0 60000 65536"/>
                <a:gd name="T9" fmla="*/ 0 w 244"/>
                <a:gd name="T10" fmla="*/ 0 h 176"/>
                <a:gd name="T11" fmla="*/ 244 w 244"/>
                <a:gd name="T12" fmla="*/ 176 h 176"/>
              </a:gdLst>
              <a:ahLst/>
              <a:cxnLst>
                <a:cxn ang="T6">
                  <a:pos x="T0" y="T1"/>
                </a:cxn>
                <a:cxn ang="T7">
                  <a:pos x="T2" y="T3"/>
                </a:cxn>
                <a:cxn ang="T8">
                  <a:pos x="T4" y="T5"/>
                </a:cxn>
              </a:cxnLst>
              <a:rect l="T9" t="T10" r="T11" b="T12"/>
              <a:pathLst>
                <a:path w="244" h="176">
                  <a:moveTo>
                    <a:pt x="0" y="0"/>
                  </a:moveTo>
                  <a:lnTo>
                    <a:pt x="162" y="175"/>
                  </a:lnTo>
                  <a:lnTo>
                    <a:pt x="243"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27" name="Freeform 219"/>
            <p:cNvSpPr>
              <a:spLocks/>
            </p:cNvSpPr>
            <p:nvPr/>
          </p:nvSpPr>
          <p:spPr bwMode="auto">
            <a:xfrm>
              <a:off x="2882" y="2481"/>
              <a:ext cx="138" cy="160"/>
            </a:xfrm>
            <a:custGeom>
              <a:avLst/>
              <a:gdLst>
                <a:gd name="T0" fmla="*/ 0 w 138"/>
                <a:gd name="T1" fmla="*/ 159 h 160"/>
                <a:gd name="T2" fmla="*/ 0 w 138"/>
                <a:gd name="T3" fmla="*/ 159 h 160"/>
                <a:gd name="T4" fmla="*/ 135 w 138"/>
                <a:gd name="T5" fmla="*/ 0 h 160"/>
                <a:gd name="T6" fmla="*/ 137 w 138"/>
                <a:gd name="T7" fmla="*/ 50 h 160"/>
                <a:gd name="T8" fmla="*/ 0 w 138"/>
                <a:gd name="T9" fmla="*/ 159 h 160"/>
                <a:gd name="T10" fmla="*/ 0 60000 65536"/>
                <a:gd name="T11" fmla="*/ 0 60000 65536"/>
                <a:gd name="T12" fmla="*/ 0 60000 65536"/>
                <a:gd name="T13" fmla="*/ 0 60000 65536"/>
                <a:gd name="T14" fmla="*/ 0 60000 65536"/>
                <a:gd name="T15" fmla="*/ 0 w 138"/>
                <a:gd name="T16" fmla="*/ 0 h 160"/>
                <a:gd name="T17" fmla="*/ 138 w 138"/>
                <a:gd name="T18" fmla="*/ 160 h 160"/>
              </a:gdLst>
              <a:ahLst/>
              <a:cxnLst>
                <a:cxn ang="T10">
                  <a:pos x="T0" y="T1"/>
                </a:cxn>
                <a:cxn ang="T11">
                  <a:pos x="T2" y="T3"/>
                </a:cxn>
                <a:cxn ang="T12">
                  <a:pos x="T4" y="T5"/>
                </a:cxn>
                <a:cxn ang="T13">
                  <a:pos x="T6" y="T7"/>
                </a:cxn>
                <a:cxn ang="T14">
                  <a:pos x="T8" y="T9"/>
                </a:cxn>
              </a:cxnLst>
              <a:rect l="T15" t="T16" r="T17" b="T18"/>
              <a:pathLst>
                <a:path w="138" h="160">
                  <a:moveTo>
                    <a:pt x="0" y="159"/>
                  </a:moveTo>
                  <a:lnTo>
                    <a:pt x="0" y="159"/>
                  </a:lnTo>
                  <a:lnTo>
                    <a:pt x="135" y="0"/>
                  </a:lnTo>
                  <a:lnTo>
                    <a:pt x="137" y="50"/>
                  </a:lnTo>
                  <a:lnTo>
                    <a:pt x="0" y="159"/>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28" name="Freeform 220"/>
            <p:cNvSpPr>
              <a:spLocks/>
            </p:cNvSpPr>
            <p:nvPr/>
          </p:nvSpPr>
          <p:spPr bwMode="auto">
            <a:xfrm>
              <a:off x="3025" y="2423"/>
              <a:ext cx="136" cy="104"/>
            </a:xfrm>
            <a:custGeom>
              <a:avLst/>
              <a:gdLst>
                <a:gd name="T0" fmla="*/ 2 w 136"/>
                <a:gd name="T1" fmla="*/ 103 h 104"/>
                <a:gd name="T2" fmla="*/ 0 w 136"/>
                <a:gd name="T3" fmla="*/ 54 h 104"/>
                <a:gd name="T4" fmla="*/ 135 w 136"/>
                <a:gd name="T5" fmla="*/ 0 h 104"/>
                <a:gd name="T6" fmla="*/ 2 w 136"/>
                <a:gd name="T7" fmla="*/ 103 h 104"/>
                <a:gd name="T8" fmla="*/ 0 60000 65536"/>
                <a:gd name="T9" fmla="*/ 0 60000 65536"/>
                <a:gd name="T10" fmla="*/ 0 60000 65536"/>
                <a:gd name="T11" fmla="*/ 0 60000 65536"/>
                <a:gd name="T12" fmla="*/ 0 w 136"/>
                <a:gd name="T13" fmla="*/ 0 h 104"/>
                <a:gd name="T14" fmla="*/ 136 w 136"/>
                <a:gd name="T15" fmla="*/ 104 h 104"/>
              </a:gdLst>
              <a:ahLst/>
              <a:cxnLst>
                <a:cxn ang="T8">
                  <a:pos x="T0" y="T1"/>
                </a:cxn>
                <a:cxn ang="T9">
                  <a:pos x="T2" y="T3"/>
                </a:cxn>
                <a:cxn ang="T10">
                  <a:pos x="T4" y="T5"/>
                </a:cxn>
                <a:cxn ang="T11">
                  <a:pos x="T6" y="T7"/>
                </a:cxn>
              </a:cxnLst>
              <a:rect l="T12" t="T13" r="T14" b="T15"/>
              <a:pathLst>
                <a:path w="136" h="104">
                  <a:moveTo>
                    <a:pt x="2" y="103"/>
                  </a:moveTo>
                  <a:lnTo>
                    <a:pt x="0" y="54"/>
                  </a:lnTo>
                  <a:lnTo>
                    <a:pt x="135" y="0"/>
                  </a:lnTo>
                  <a:lnTo>
                    <a:pt x="2" y="103"/>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29" name="Line 221"/>
            <p:cNvSpPr>
              <a:spLocks noChangeShapeType="1"/>
            </p:cNvSpPr>
            <p:nvPr/>
          </p:nvSpPr>
          <p:spPr bwMode="auto">
            <a:xfrm flipH="1" flipV="1">
              <a:off x="3025" y="2481"/>
              <a:ext cx="2" cy="5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30" name="Line 222"/>
            <p:cNvSpPr>
              <a:spLocks noChangeShapeType="1"/>
            </p:cNvSpPr>
            <p:nvPr/>
          </p:nvSpPr>
          <p:spPr bwMode="auto">
            <a:xfrm>
              <a:off x="3168" y="242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31" name="Freeform 223"/>
            <p:cNvSpPr>
              <a:spLocks/>
            </p:cNvSpPr>
            <p:nvPr/>
          </p:nvSpPr>
          <p:spPr bwMode="auto">
            <a:xfrm>
              <a:off x="2882" y="2423"/>
              <a:ext cx="287" cy="226"/>
            </a:xfrm>
            <a:custGeom>
              <a:avLst/>
              <a:gdLst>
                <a:gd name="T0" fmla="*/ 286 w 287"/>
                <a:gd name="T1" fmla="*/ 0 h 226"/>
                <a:gd name="T2" fmla="*/ 143 w 287"/>
                <a:gd name="T3" fmla="*/ 58 h 226"/>
                <a:gd name="T4" fmla="*/ 0 w 287"/>
                <a:gd name="T5" fmla="*/ 225 h 226"/>
                <a:gd name="T6" fmla="*/ 0 60000 65536"/>
                <a:gd name="T7" fmla="*/ 0 60000 65536"/>
                <a:gd name="T8" fmla="*/ 0 60000 65536"/>
                <a:gd name="T9" fmla="*/ 0 w 287"/>
                <a:gd name="T10" fmla="*/ 0 h 226"/>
                <a:gd name="T11" fmla="*/ 287 w 287"/>
                <a:gd name="T12" fmla="*/ 226 h 226"/>
              </a:gdLst>
              <a:ahLst/>
              <a:cxnLst>
                <a:cxn ang="T6">
                  <a:pos x="T0" y="T1"/>
                </a:cxn>
                <a:cxn ang="T7">
                  <a:pos x="T2" y="T3"/>
                </a:cxn>
                <a:cxn ang="T8">
                  <a:pos x="T4" y="T5"/>
                </a:cxn>
              </a:cxnLst>
              <a:rect l="T9" t="T10" r="T11" b="T12"/>
              <a:pathLst>
                <a:path w="287" h="226">
                  <a:moveTo>
                    <a:pt x="286" y="0"/>
                  </a:moveTo>
                  <a:lnTo>
                    <a:pt x="143" y="58"/>
                  </a:lnTo>
                  <a:lnTo>
                    <a:pt x="0" y="22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32" name="Freeform 224"/>
            <p:cNvSpPr>
              <a:spLocks/>
            </p:cNvSpPr>
            <p:nvPr/>
          </p:nvSpPr>
          <p:spPr bwMode="auto">
            <a:xfrm>
              <a:off x="2882" y="2534"/>
              <a:ext cx="141" cy="107"/>
            </a:xfrm>
            <a:custGeom>
              <a:avLst/>
              <a:gdLst>
                <a:gd name="T0" fmla="*/ 0 w 141"/>
                <a:gd name="T1" fmla="*/ 106 h 107"/>
                <a:gd name="T2" fmla="*/ 0 w 141"/>
                <a:gd name="T3" fmla="*/ 106 h 107"/>
                <a:gd name="T4" fmla="*/ 140 w 141"/>
                <a:gd name="T5" fmla="*/ 51 h 107"/>
                <a:gd name="T6" fmla="*/ 137 w 141"/>
                <a:gd name="T7" fmla="*/ 0 h 107"/>
                <a:gd name="T8" fmla="*/ 0 w 141"/>
                <a:gd name="T9" fmla="*/ 106 h 107"/>
                <a:gd name="T10" fmla="*/ 0 60000 65536"/>
                <a:gd name="T11" fmla="*/ 0 60000 65536"/>
                <a:gd name="T12" fmla="*/ 0 60000 65536"/>
                <a:gd name="T13" fmla="*/ 0 60000 65536"/>
                <a:gd name="T14" fmla="*/ 0 60000 65536"/>
                <a:gd name="T15" fmla="*/ 0 w 141"/>
                <a:gd name="T16" fmla="*/ 0 h 107"/>
                <a:gd name="T17" fmla="*/ 141 w 141"/>
                <a:gd name="T18" fmla="*/ 107 h 107"/>
              </a:gdLst>
              <a:ahLst/>
              <a:cxnLst>
                <a:cxn ang="T10">
                  <a:pos x="T0" y="T1"/>
                </a:cxn>
                <a:cxn ang="T11">
                  <a:pos x="T2" y="T3"/>
                </a:cxn>
                <a:cxn ang="T12">
                  <a:pos x="T4" y="T5"/>
                </a:cxn>
                <a:cxn ang="T13">
                  <a:pos x="T6" y="T7"/>
                </a:cxn>
                <a:cxn ang="T14">
                  <a:pos x="T8" y="T9"/>
                </a:cxn>
              </a:cxnLst>
              <a:rect l="T15" t="T16" r="T17" b="T18"/>
              <a:pathLst>
                <a:path w="141" h="107">
                  <a:moveTo>
                    <a:pt x="0" y="106"/>
                  </a:moveTo>
                  <a:lnTo>
                    <a:pt x="0" y="106"/>
                  </a:lnTo>
                  <a:lnTo>
                    <a:pt x="140" y="51"/>
                  </a:lnTo>
                  <a:lnTo>
                    <a:pt x="137" y="0"/>
                  </a:lnTo>
                  <a:lnTo>
                    <a:pt x="0" y="106"/>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33" name="Freeform 225"/>
            <p:cNvSpPr>
              <a:spLocks/>
            </p:cNvSpPr>
            <p:nvPr/>
          </p:nvSpPr>
          <p:spPr bwMode="auto">
            <a:xfrm>
              <a:off x="3027" y="2423"/>
              <a:ext cx="134" cy="159"/>
            </a:xfrm>
            <a:custGeom>
              <a:avLst/>
              <a:gdLst>
                <a:gd name="T0" fmla="*/ 0 w 134"/>
                <a:gd name="T1" fmla="*/ 106 h 159"/>
                <a:gd name="T2" fmla="*/ 3 w 134"/>
                <a:gd name="T3" fmla="*/ 158 h 159"/>
                <a:gd name="T4" fmla="*/ 133 w 134"/>
                <a:gd name="T5" fmla="*/ 0 h 159"/>
                <a:gd name="T6" fmla="*/ 0 w 134"/>
                <a:gd name="T7" fmla="*/ 106 h 159"/>
                <a:gd name="T8" fmla="*/ 0 60000 65536"/>
                <a:gd name="T9" fmla="*/ 0 60000 65536"/>
                <a:gd name="T10" fmla="*/ 0 60000 65536"/>
                <a:gd name="T11" fmla="*/ 0 60000 65536"/>
                <a:gd name="T12" fmla="*/ 0 w 134"/>
                <a:gd name="T13" fmla="*/ 0 h 159"/>
                <a:gd name="T14" fmla="*/ 134 w 134"/>
                <a:gd name="T15" fmla="*/ 159 h 159"/>
              </a:gdLst>
              <a:ahLst/>
              <a:cxnLst>
                <a:cxn ang="T8">
                  <a:pos x="T0" y="T1"/>
                </a:cxn>
                <a:cxn ang="T9">
                  <a:pos x="T2" y="T3"/>
                </a:cxn>
                <a:cxn ang="T10">
                  <a:pos x="T4" y="T5"/>
                </a:cxn>
                <a:cxn ang="T11">
                  <a:pos x="T6" y="T7"/>
                </a:cxn>
              </a:cxnLst>
              <a:rect l="T12" t="T13" r="T14" b="T15"/>
              <a:pathLst>
                <a:path w="134" h="159">
                  <a:moveTo>
                    <a:pt x="0" y="106"/>
                  </a:moveTo>
                  <a:lnTo>
                    <a:pt x="3" y="158"/>
                  </a:lnTo>
                  <a:lnTo>
                    <a:pt x="133" y="0"/>
                  </a:lnTo>
                  <a:lnTo>
                    <a:pt x="0" y="106"/>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34" name="Line 226"/>
            <p:cNvSpPr>
              <a:spLocks noChangeShapeType="1"/>
            </p:cNvSpPr>
            <p:nvPr/>
          </p:nvSpPr>
          <p:spPr bwMode="auto">
            <a:xfrm>
              <a:off x="3027" y="2534"/>
              <a:ext cx="3" cy="5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35" name="Line 227"/>
            <p:cNvSpPr>
              <a:spLocks noChangeShapeType="1"/>
            </p:cNvSpPr>
            <p:nvPr/>
          </p:nvSpPr>
          <p:spPr bwMode="auto">
            <a:xfrm>
              <a:off x="3168" y="242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36" name="Freeform 228"/>
            <p:cNvSpPr>
              <a:spLocks/>
            </p:cNvSpPr>
            <p:nvPr/>
          </p:nvSpPr>
          <p:spPr bwMode="auto">
            <a:xfrm>
              <a:off x="2882" y="2423"/>
              <a:ext cx="287" cy="226"/>
            </a:xfrm>
            <a:custGeom>
              <a:avLst/>
              <a:gdLst>
                <a:gd name="T0" fmla="*/ 0 w 287"/>
                <a:gd name="T1" fmla="*/ 225 h 226"/>
                <a:gd name="T2" fmla="*/ 148 w 287"/>
                <a:gd name="T3" fmla="*/ 166 h 226"/>
                <a:gd name="T4" fmla="*/ 286 w 287"/>
                <a:gd name="T5" fmla="*/ 0 h 226"/>
                <a:gd name="T6" fmla="*/ 0 60000 65536"/>
                <a:gd name="T7" fmla="*/ 0 60000 65536"/>
                <a:gd name="T8" fmla="*/ 0 60000 65536"/>
                <a:gd name="T9" fmla="*/ 0 w 287"/>
                <a:gd name="T10" fmla="*/ 0 h 226"/>
                <a:gd name="T11" fmla="*/ 287 w 287"/>
                <a:gd name="T12" fmla="*/ 226 h 226"/>
              </a:gdLst>
              <a:ahLst/>
              <a:cxnLst>
                <a:cxn ang="T6">
                  <a:pos x="T0" y="T1"/>
                </a:cxn>
                <a:cxn ang="T7">
                  <a:pos x="T2" y="T3"/>
                </a:cxn>
                <a:cxn ang="T8">
                  <a:pos x="T4" y="T5"/>
                </a:cxn>
              </a:cxnLst>
              <a:rect l="T9" t="T10" r="T11" b="T12"/>
              <a:pathLst>
                <a:path w="287" h="226">
                  <a:moveTo>
                    <a:pt x="0" y="225"/>
                  </a:moveTo>
                  <a:lnTo>
                    <a:pt x="148" y="166"/>
                  </a:lnTo>
                  <a:lnTo>
                    <a:pt x="28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37" name="Line 229"/>
            <p:cNvSpPr>
              <a:spLocks noChangeShapeType="1"/>
            </p:cNvSpPr>
            <p:nvPr/>
          </p:nvSpPr>
          <p:spPr bwMode="auto">
            <a:xfrm>
              <a:off x="3030" y="2589"/>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838" name="Freeform 230"/>
            <p:cNvSpPr>
              <a:spLocks/>
            </p:cNvSpPr>
            <p:nvPr/>
          </p:nvSpPr>
          <p:spPr bwMode="auto">
            <a:xfrm>
              <a:off x="3030" y="2400"/>
              <a:ext cx="280" cy="182"/>
            </a:xfrm>
            <a:custGeom>
              <a:avLst/>
              <a:gdLst>
                <a:gd name="T0" fmla="*/ 0 w 280"/>
                <a:gd name="T1" fmla="*/ 181 h 182"/>
                <a:gd name="T2" fmla="*/ 0 w 280"/>
                <a:gd name="T3" fmla="*/ 181 h 182"/>
                <a:gd name="T4" fmla="*/ 134 w 280"/>
                <a:gd name="T5" fmla="*/ 22 h 182"/>
                <a:gd name="T6" fmla="*/ 279 w 280"/>
                <a:gd name="T7" fmla="*/ 0 h 182"/>
                <a:gd name="T8" fmla="*/ 0 w 280"/>
                <a:gd name="T9" fmla="*/ 181 h 182"/>
                <a:gd name="T10" fmla="*/ 0 60000 65536"/>
                <a:gd name="T11" fmla="*/ 0 60000 65536"/>
                <a:gd name="T12" fmla="*/ 0 60000 65536"/>
                <a:gd name="T13" fmla="*/ 0 60000 65536"/>
                <a:gd name="T14" fmla="*/ 0 60000 65536"/>
                <a:gd name="T15" fmla="*/ 0 w 280"/>
                <a:gd name="T16" fmla="*/ 0 h 182"/>
                <a:gd name="T17" fmla="*/ 280 w 280"/>
                <a:gd name="T18" fmla="*/ 182 h 182"/>
              </a:gdLst>
              <a:ahLst/>
              <a:cxnLst>
                <a:cxn ang="T10">
                  <a:pos x="T0" y="T1"/>
                </a:cxn>
                <a:cxn ang="T11">
                  <a:pos x="T2" y="T3"/>
                </a:cxn>
                <a:cxn ang="T12">
                  <a:pos x="T4" y="T5"/>
                </a:cxn>
                <a:cxn ang="T13">
                  <a:pos x="T6" y="T7"/>
                </a:cxn>
                <a:cxn ang="T14">
                  <a:pos x="T8" y="T9"/>
                </a:cxn>
              </a:cxnLst>
              <a:rect l="T15" t="T16" r="T17" b="T18"/>
              <a:pathLst>
                <a:path w="280" h="182">
                  <a:moveTo>
                    <a:pt x="0" y="181"/>
                  </a:moveTo>
                  <a:lnTo>
                    <a:pt x="0" y="181"/>
                  </a:lnTo>
                  <a:lnTo>
                    <a:pt x="134" y="22"/>
                  </a:lnTo>
                  <a:lnTo>
                    <a:pt x="279" y="0"/>
                  </a:lnTo>
                  <a:lnTo>
                    <a:pt x="0" y="181"/>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39" name="Line 231"/>
            <p:cNvSpPr>
              <a:spLocks noChangeShapeType="1"/>
            </p:cNvSpPr>
            <p:nvPr/>
          </p:nvSpPr>
          <p:spPr bwMode="auto">
            <a:xfrm>
              <a:off x="3030" y="2589"/>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40" name="Line 232"/>
            <p:cNvSpPr>
              <a:spLocks noChangeShapeType="1"/>
            </p:cNvSpPr>
            <p:nvPr/>
          </p:nvSpPr>
          <p:spPr bwMode="auto">
            <a:xfrm>
              <a:off x="3317" y="240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41" name="Freeform 233"/>
            <p:cNvSpPr>
              <a:spLocks/>
            </p:cNvSpPr>
            <p:nvPr/>
          </p:nvSpPr>
          <p:spPr bwMode="auto">
            <a:xfrm>
              <a:off x="3030" y="2400"/>
              <a:ext cx="288" cy="190"/>
            </a:xfrm>
            <a:custGeom>
              <a:avLst/>
              <a:gdLst>
                <a:gd name="T0" fmla="*/ 287 w 288"/>
                <a:gd name="T1" fmla="*/ 0 h 190"/>
                <a:gd name="T2" fmla="*/ 138 w 288"/>
                <a:gd name="T3" fmla="*/ 23 h 190"/>
                <a:gd name="T4" fmla="*/ 0 w 288"/>
                <a:gd name="T5" fmla="*/ 189 h 190"/>
                <a:gd name="T6" fmla="*/ 0 60000 65536"/>
                <a:gd name="T7" fmla="*/ 0 60000 65536"/>
                <a:gd name="T8" fmla="*/ 0 60000 65536"/>
                <a:gd name="T9" fmla="*/ 0 w 288"/>
                <a:gd name="T10" fmla="*/ 0 h 190"/>
                <a:gd name="T11" fmla="*/ 288 w 288"/>
                <a:gd name="T12" fmla="*/ 190 h 190"/>
              </a:gdLst>
              <a:ahLst/>
              <a:cxnLst>
                <a:cxn ang="T6">
                  <a:pos x="T0" y="T1"/>
                </a:cxn>
                <a:cxn ang="T7">
                  <a:pos x="T2" y="T3"/>
                </a:cxn>
                <a:cxn ang="T8">
                  <a:pos x="T4" y="T5"/>
                </a:cxn>
              </a:cxnLst>
              <a:rect l="T9" t="T10" r="T11" b="T12"/>
              <a:pathLst>
                <a:path w="288" h="190">
                  <a:moveTo>
                    <a:pt x="287" y="0"/>
                  </a:moveTo>
                  <a:lnTo>
                    <a:pt x="138" y="23"/>
                  </a:lnTo>
                  <a:lnTo>
                    <a:pt x="0" y="18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42" name="Line 234"/>
            <p:cNvSpPr>
              <a:spLocks noChangeShapeType="1"/>
            </p:cNvSpPr>
            <p:nvPr/>
          </p:nvSpPr>
          <p:spPr bwMode="auto">
            <a:xfrm>
              <a:off x="3030" y="2589"/>
              <a:ext cx="154" cy="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843" name="Freeform 235"/>
            <p:cNvSpPr>
              <a:spLocks/>
            </p:cNvSpPr>
            <p:nvPr/>
          </p:nvSpPr>
          <p:spPr bwMode="auto">
            <a:xfrm>
              <a:off x="3030" y="2400"/>
              <a:ext cx="280" cy="200"/>
            </a:xfrm>
            <a:custGeom>
              <a:avLst/>
              <a:gdLst>
                <a:gd name="T0" fmla="*/ 0 w 280"/>
                <a:gd name="T1" fmla="*/ 182 h 200"/>
                <a:gd name="T2" fmla="*/ 150 w 280"/>
                <a:gd name="T3" fmla="*/ 199 h 200"/>
                <a:gd name="T4" fmla="*/ 279 w 280"/>
                <a:gd name="T5" fmla="*/ 0 h 200"/>
                <a:gd name="T6" fmla="*/ 0 w 280"/>
                <a:gd name="T7" fmla="*/ 182 h 200"/>
                <a:gd name="T8" fmla="*/ 0 60000 65536"/>
                <a:gd name="T9" fmla="*/ 0 60000 65536"/>
                <a:gd name="T10" fmla="*/ 0 60000 65536"/>
                <a:gd name="T11" fmla="*/ 0 60000 65536"/>
                <a:gd name="T12" fmla="*/ 0 w 280"/>
                <a:gd name="T13" fmla="*/ 0 h 200"/>
                <a:gd name="T14" fmla="*/ 280 w 280"/>
                <a:gd name="T15" fmla="*/ 200 h 200"/>
              </a:gdLst>
              <a:ahLst/>
              <a:cxnLst>
                <a:cxn ang="T8">
                  <a:pos x="T0" y="T1"/>
                </a:cxn>
                <a:cxn ang="T9">
                  <a:pos x="T2" y="T3"/>
                </a:cxn>
                <a:cxn ang="T10">
                  <a:pos x="T4" y="T5"/>
                </a:cxn>
                <a:cxn ang="T11">
                  <a:pos x="T6" y="T7"/>
                </a:cxn>
              </a:cxnLst>
              <a:rect l="T12" t="T13" r="T14" b="T15"/>
              <a:pathLst>
                <a:path w="280" h="200">
                  <a:moveTo>
                    <a:pt x="0" y="182"/>
                  </a:moveTo>
                  <a:lnTo>
                    <a:pt x="150" y="199"/>
                  </a:lnTo>
                  <a:lnTo>
                    <a:pt x="279" y="0"/>
                  </a:lnTo>
                  <a:lnTo>
                    <a:pt x="0" y="182"/>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44" name="Line 236"/>
            <p:cNvSpPr>
              <a:spLocks noChangeShapeType="1"/>
            </p:cNvSpPr>
            <p:nvPr/>
          </p:nvSpPr>
          <p:spPr bwMode="auto">
            <a:xfrm>
              <a:off x="3030" y="2589"/>
              <a:ext cx="154" cy="1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45" name="Line 237"/>
            <p:cNvSpPr>
              <a:spLocks noChangeShapeType="1"/>
            </p:cNvSpPr>
            <p:nvPr/>
          </p:nvSpPr>
          <p:spPr bwMode="auto">
            <a:xfrm>
              <a:off x="3317" y="240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46" name="Freeform 238"/>
            <p:cNvSpPr>
              <a:spLocks/>
            </p:cNvSpPr>
            <p:nvPr/>
          </p:nvSpPr>
          <p:spPr bwMode="auto">
            <a:xfrm>
              <a:off x="3030" y="2400"/>
              <a:ext cx="288" cy="208"/>
            </a:xfrm>
            <a:custGeom>
              <a:avLst/>
              <a:gdLst>
                <a:gd name="T0" fmla="*/ 0 w 288"/>
                <a:gd name="T1" fmla="*/ 189 h 208"/>
                <a:gd name="T2" fmla="*/ 154 w 288"/>
                <a:gd name="T3" fmla="*/ 207 h 208"/>
                <a:gd name="T4" fmla="*/ 287 w 288"/>
                <a:gd name="T5" fmla="*/ 0 h 208"/>
                <a:gd name="T6" fmla="*/ 0 60000 65536"/>
                <a:gd name="T7" fmla="*/ 0 60000 65536"/>
                <a:gd name="T8" fmla="*/ 0 60000 65536"/>
                <a:gd name="T9" fmla="*/ 0 w 288"/>
                <a:gd name="T10" fmla="*/ 0 h 208"/>
                <a:gd name="T11" fmla="*/ 288 w 288"/>
                <a:gd name="T12" fmla="*/ 208 h 208"/>
              </a:gdLst>
              <a:ahLst/>
              <a:cxnLst>
                <a:cxn ang="T6">
                  <a:pos x="T0" y="T1"/>
                </a:cxn>
                <a:cxn ang="T7">
                  <a:pos x="T2" y="T3"/>
                </a:cxn>
                <a:cxn ang="T8">
                  <a:pos x="T4" y="T5"/>
                </a:cxn>
              </a:cxnLst>
              <a:rect l="T9" t="T10" r="T11" b="T12"/>
              <a:pathLst>
                <a:path w="288" h="208">
                  <a:moveTo>
                    <a:pt x="0" y="189"/>
                  </a:moveTo>
                  <a:lnTo>
                    <a:pt x="154" y="207"/>
                  </a:lnTo>
                  <a:lnTo>
                    <a:pt x="28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47" name="Line 239"/>
            <p:cNvSpPr>
              <a:spLocks noChangeShapeType="1"/>
            </p:cNvSpPr>
            <p:nvPr/>
          </p:nvSpPr>
          <p:spPr bwMode="auto">
            <a:xfrm>
              <a:off x="3184" y="2607"/>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848" name="Freeform 240"/>
            <p:cNvSpPr>
              <a:spLocks/>
            </p:cNvSpPr>
            <p:nvPr/>
          </p:nvSpPr>
          <p:spPr bwMode="auto">
            <a:xfrm>
              <a:off x="3184" y="2340"/>
              <a:ext cx="276" cy="260"/>
            </a:xfrm>
            <a:custGeom>
              <a:avLst/>
              <a:gdLst>
                <a:gd name="T0" fmla="*/ 0 w 276"/>
                <a:gd name="T1" fmla="*/ 259 h 260"/>
                <a:gd name="T2" fmla="*/ 0 w 276"/>
                <a:gd name="T3" fmla="*/ 259 h 260"/>
                <a:gd name="T4" fmla="*/ 129 w 276"/>
                <a:gd name="T5" fmla="*/ 58 h 260"/>
                <a:gd name="T6" fmla="*/ 275 w 276"/>
                <a:gd name="T7" fmla="*/ 0 h 260"/>
                <a:gd name="T8" fmla="*/ 0 w 276"/>
                <a:gd name="T9" fmla="*/ 259 h 260"/>
                <a:gd name="T10" fmla="*/ 0 60000 65536"/>
                <a:gd name="T11" fmla="*/ 0 60000 65536"/>
                <a:gd name="T12" fmla="*/ 0 60000 65536"/>
                <a:gd name="T13" fmla="*/ 0 60000 65536"/>
                <a:gd name="T14" fmla="*/ 0 60000 65536"/>
                <a:gd name="T15" fmla="*/ 0 w 276"/>
                <a:gd name="T16" fmla="*/ 0 h 260"/>
                <a:gd name="T17" fmla="*/ 276 w 276"/>
                <a:gd name="T18" fmla="*/ 260 h 260"/>
              </a:gdLst>
              <a:ahLst/>
              <a:cxnLst>
                <a:cxn ang="T10">
                  <a:pos x="T0" y="T1"/>
                </a:cxn>
                <a:cxn ang="T11">
                  <a:pos x="T2" y="T3"/>
                </a:cxn>
                <a:cxn ang="T12">
                  <a:pos x="T4" y="T5"/>
                </a:cxn>
                <a:cxn ang="T13">
                  <a:pos x="T6" y="T7"/>
                </a:cxn>
                <a:cxn ang="T14">
                  <a:pos x="T8" y="T9"/>
                </a:cxn>
              </a:cxnLst>
              <a:rect l="T15" t="T16" r="T17" b="T18"/>
              <a:pathLst>
                <a:path w="276" h="260">
                  <a:moveTo>
                    <a:pt x="0" y="259"/>
                  </a:moveTo>
                  <a:lnTo>
                    <a:pt x="0" y="259"/>
                  </a:lnTo>
                  <a:lnTo>
                    <a:pt x="129" y="58"/>
                  </a:lnTo>
                  <a:lnTo>
                    <a:pt x="275" y="0"/>
                  </a:lnTo>
                  <a:lnTo>
                    <a:pt x="0" y="259"/>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49" name="Line 241"/>
            <p:cNvSpPr>
              <a:spLocks noChangeShapeType="1"/>
            </p:cNvSpPr>
            <p:nvPr/>
          </p:nvSpPr>
          <p:spPr bwMode="auto">
            <a:xfrm>
              <a:off x="3184" y="2607"/>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50" name="Line 242"/>
            <p:cNvSpPr>
              <a:spLocks noChangeShapeType="1"/>
            </p:cNvSpPr>
            <p:nvPr/>
          </p:nvSpPr>
          <p:spPr bwMode="auto">
            <a:xfrm>
              <a:off x="3467" y="234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51" name="Freeform 243"/>
            <p:cNvSpPr>
              <a:spLocks/>
            </p:cNvSpPr>
            <p:nvPr/>
          </p:nvSpPr>
          <p:spPr bwMode="auto">
            <a:xfrm>
              <a:off x="3184" y="2340"/>
              <a:ext cx="284" cy="268"/>
            </a:xfrm>
            <a:custGeom>
              <a:avLst/>
              <a:gdLst>
                <a:gd name="T0" fmla="*/ 283 w 284"/>
                <a:gd name="T1" fmla="*/ 0 h 268"/>
                <a:gd name="T2" fmla="*/ 133 w 284"/>
                <a:gd name="T3" fmla="*/ 60 h 268"/>
                <a:gd name="T4" fmla="*/ 0 w 284"/>
                <a:gd name="T5" fmla="*/ 267 h 268"/>
                <a:gd name="T6" fmla="*/ 0 60000 65536"/>
                <a:gd name="T7" fmla="*/ 0 60000 65536"/>
                <a:gd name="T8" fmla="*/ 0 60000 65536"/>
                <a:gd name="T9" fmla="*/ 0 w 284"/>
                <a:gd name="T10" fmla="*/ 0 h 268"/>
                <a:gd name="T11" fmla="*/ 284 w 284"/>
                <a:gd name="T12" fmla="*/ 268 h 268"/>
              </a:gdLst>
              <a:ahLst/>
              <a:cxnLst>
                <a:cxn ang="T6">
                  <a:pos x="T0" y="T1"/>
                </a:cxn>
                <a:cxn ang="T7">
                  <a:pos x="T2" y="T3"/>
                </a:cxn>
                <a:cxn ang="T8">
                  <a:pos x="T4" y="T5"/>
                </a:cxn>
              </a:cxnLst>
              <a:rect l="T9" t="T10" r="T11" b="T12"/>
              <a:pathLst>
                <a:path w="284" h="268">
                  <a:moveTo>
                    <a:pt x="283" y="0"/>
                  </a:moveTo>
                  <a:lnTo>
                    <a:pt x="133" y="60"/>
                  </a:lnTo>
                  <a:lnTo>
                    <a:pt x="0" y="26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52" name="Line 244"/>
            <p:cNvSpPr>
              <a:spLocks noChangeShapeType="1"/>
            </p:cNvSpPr>
            <p:nvPr/>
          </p:nvSpPr>
          <p:spPr bwMode="auto">
            <a:xfrm>
              <a:off x="3184" y="2607"/>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853" name="Freeform 245"/>
            <p:cNvSpPr>
              <a:spLocks/>
            </p:cNvSpPr>
            <p:nvPr/>
          </p:nvSpPr>
          <p:spPr bwMode="auto">
            <a:xfrm>
              <a:off x="3184" y="2340"/>
              <a:ext cx="276" cy="260"/>
            </a:xfrm>
            <a:custGeom>
              <a:avLst/>
              <a:gdLst>
                <a:gd name="T0" fmla="*/ 0 w 276"/>
                <a:gd name="T1" fmla="*/ 259 h 260"/>
                <a:gd name="T2" fmla="*/ 0 w 276"/>
                <a:gd name="T3" fmla="*/ 259 h 260"/>
                <a:gd name="T4" fmla="*/ 151 w 276"/>
                <a:gd name="T5" fmla="*/ 239 h 260"/>
                <a:gd name="T6" fmla="*/ 275 w 276"/>
                <a:gd name="T7" fmla="*/ 0 h 260"/>
                <a:gd name="T8" fmla="*/ 0 w 276"/>
                <a:gd name="T9" fmla="*/ 259 h 260"/>
                <a:gd name="T10" fmla="*/ 0 60000 65536"/>
                <a:gd name="T11" fmla="*/ 0 60000 65536"/>
                <a:gd name="T12" fmla="*/ 0 60000 65536"/>
                <a:gd name="T13" fmla="*/ 0 60000 65536"/>
                <a:gd name="T14" fmla="*/ 0 60000 65536"/>
                <a:gd name="T15" fmla="*/ 0 w 276"/>
                <a:gd name="T16" fmla="*/ 0 h 260"/>
                <a:gd name="T17" fmla="*/ 276 w 276"/>
                <a:gd name="T18" fmla="*/ 260 h 260"/>
              </a:gdLst>
              <a:ahLst/>
              <a:cxnLst>
                <a:cxn ang="T10">
                  <a:pos x="T0" y="T1"/>
                </a:cxn>
                <a:cxn ang="T11">
                  <a:pos x="T2" y="T3"/>
                </a:cxn>
                <a:cxn ang="T12">
                  <a:pos x="T4" y="T5"/>
                </a:cxn>
                <a:cxn ang="T13">
                  <a:pos x="T6" y="T7"/>
                </a:cxn>
                <a:cxn ang="T14">
                  <a:pos x="T8" y="T9"/>
                </a:cxn>
              </a:cxnLst>
              <a:rect l="T15" t="T16" r="T17" b="T18"/>
              <a:pathLst>
                <a:path w="276" h="260">
                  <a:moveTo>
                    <a:pt x="0" y="259"/>
                  </a:moveTo>
                  <a:lnTo>
                    <a:pt x="0" y="259"/>
                  </a:lnTo>
                  <a:lnTo>
                    <a:pt x="151" y="239"/>
                  </a:lnTo>
                  <a:lnTo>
                    <a:pt x="275" y="0"/>
                  </a:lnTo>
                  <a:lnTo>
                    <a:pt x="0" y="259"/>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54" name="Line 246"/>
            <p:cNvSpPr>
              <a:spLocks noChangeShapeType="1"/>
            </p:cNvSpPr>
            <p:nvPr/>
          </p:nvSpPr>
          <p:spPr bwMode="auto">
            <a:xfrm>
              <a:off x="3184" y="2607"/>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55" name="Line 247"/>
            <p:cNvSpPr>
              <a:spLocks noChangeShapeType="1"/>
            </p:cNvSpPr>
            <p:nvPr/>
          </p:nvSpPr>
          <p:spPr bwMode="auto">
            <a:xfrm>
              <a:off x="3467" y="234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56" name="Freeform 248"/>
            <p:cNvSpPr>
              <a:spLocks/>
            </p:cNvSpPr>
            <p:nvPr/>
          </p:nvSpPr>
          <p:spPr bwMode="auto">
            <a:xfrm>
              <a:off x="3184" y="2340"/>
              <a:ext cx="284" cy="268"/>
            </a:xfrm>
            <a:custGeom>
              <a:avLst/>
              <a:gdLst>
                <a:gd name="T0" fmla="*/ 0 w 284"/>
                <a:gd name="T1" fmla="*/ 267 h 268"/>
                <a:gd name="T2" fmla="*/ 155 w 284"/>
                <a:gd name="T3" fmla="*/ 246 h 268"/>
                <a:gd name="T4" fmla="*/ 283 w 284"/>
                <a:gd name="T5" fmla="*/ 0 h 268"/>
                <a:gd name="T6" fmla="*/ 0 60000 65536"/>
                <a:gd name="T7" fmla="*/ 0 60000 65536"/>
                <a:gd name="T8" fmla="*/ 0 60000 65536"/>
                <a:gd name="T9" fmla="*/ 0 w 284"/>
                <a:gd name="T10" fmla="*/ 0 h 268"/>
                <a:gd name="T11" fmla="*/ 284 w 284"/>
                <a:gd name="T12" fmla="*/ 268 h 268"/>
              </a:gdLst>
              <a:ahLst/>
              <a:cxnLst>
                <a:cxn ang="T6">
                  <a:pos x="T0" y="T1"/>
                </a:cxn>
                <a:cxn ang="T7">
                  <a:pos x="T2" y="T3"/>
                </a:cxn>
                <a:cxn ang="T8">
                  <a:pos x="T4" y="T5"/>
                </a:cxn>
              </a:cxnLst>
              <a:rect l="T9" t="T10" r="T11" b="T12"/>
              <a:pathLst>
                <a:path w="284" h="268">
                  <a:moveTo>
                    <a:pt x="0" y="267"/>
                  </a:moveTo>
                  <a:lnTo>
                    <a:pt x="155" y="246"/>
                  </a:lnTo>
                  <a:lnTo>
                    <a:pt x="28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57" name="Freeform 249"/>
            <p:cNvSpPr>
              <a:spLocks/>
            </p:cNvSpPr>
            <p:nvPr/>
          </p:nvSpPr>
          <p:spPr bwMode="auto">
            <a:xfrm>
              <a:off x="3339" y="2340"/>
              <a:ext cx="156" cy="239"/>
            </a:xfrm>
            <a:custGeom>
              <a:avLst/>
              <a:gdLst>
                <a:gd name="T0" fmla="*/ 0 w 156"/>
                <a:gd name="T1" fmla="*/ 238 h 239"/>
                <a:gd name="T2" fmla="*/ 0 w 156"/>
                <a:gd name="T3" fmla="*/ 238 h 239"/>
                <a:gd name="T4" fmla="*/ 122 w 156"/>
                <a:gd name="T5" fmla="*/ 0 h 239"/>
                <a:gd name="T6" fmla="*/ 155 w 156"/>
                <a:gd name="T7" fmla="*/ 45 h 239"/>
                <a:gd name="T8" fmla="*/ 0 w 156"/>
                <a:gd name="T9" fmla="*/ 238 h 239"/>
                <a:gd name="T10" fmla="*/ 0 60000 65536"/>
                <a:gd name="T11" fmla="*/ 0 60000 65536"/>
                <a:gd name="T12" fmla="*/ 0 60000 65536"/>
                <a:gd name="T13" fmla="*/ 0 60000 65536"/>
                <a:gd name="T14" fmla="*/ 0 60000 65536"/>
                <a:gd name="T15" fmla="*/ 0 w 156"/>
                <a:gd name="T16" fmla="*/ 0 h 239"/>
                <a:gd name="T17" fmla="*/ 156 w 156"/>
                <a:gd name="T18" fmla="*/ 239 h 239"/>
              </a:gdLst>
              <a:ahLst/>
              <a:cxnLst>
                <a:cxn ang="T10">
                  <a:pos x="T0" y="T1"/>
                </a:cxn>
                <a:cxn ang="T11">
                  <a:pos x="T2" y="T3"/>
                </a:cxn>
                <a:cxn ang="T12">
                  <a:pos x="T4" y="T5"/>
                </a:cxn>
                <a:cxn ang="T13">
                  <a:pos x="T6" y="T7"/>
                </a:cxn>
                <a:cxn ang="T14">
                  <a:pos x="T8" y="T9"/>
                </a:cxn>
              </a:cxnLst>
              <a:rect l="T15" t="T16" r="T17" b="T18"/>
              <a:pathLst>
                <a:path w="156" h="239">
                  <a:moveTo>
                    <a:pt x="0" y="238"/>
                  </a:moveTo>
                  <a:lnTo>
                    <a:pt x="0" y="238"/>
                  </a:lnTo>
                  <a:lnTo>
                    <a:pt x="122" y="0"/>
                  </a:lnTo>
                  <a:lnTo>
                    <a:pt x="155" y="45"/>
                  </a:lnTo>
                  <a:lnTo>
                    <a:pt x="0" y="238"/>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58" name="Freeform 250"/>
            <p:cNvSpPr>
              <a:spLocks/>
            </p:cNvSpPr>
            <p:nvPr/>
          </p:nvSpPr>
          <p:spPr bwMode="auto">
            <a:xfrm>
              <a:off x="3467" y="2241"/>
              <a:ext cx="148" cy="139"/>
            </a:xfrm>
            <a:custGeom>
              <a:avLst/>
              <a:gdLst>
                <a:gd name="T0" fmla="*/ 33 w 148"/>
                <a:gd name="T1" fmla="*/ 138 h 139"/>
                <a:gd name="T2" fmla="*/ 0 w 148"/>
                <a:gd name="T3" fmla="*/ 94 h 139"/>
                <a:gd name="T4" fmla="*/ 147 w 148"/>
                <a:gd name="T5" fmla="*/ 0 h 139"/>
                <a:gd name="T6" fmla="*/ 33 w 148"/>
                <a:gd name="T7" fmla="*/ 138 h 139"/>
                <a:gd name="T8" fmla="*/ 0 60000 65536"/>
                <a:gd name="T9" fmla="*/ 0 60000 65536"/>
                <a:gd name="T10" fmla="*/ 0 60000 65536"/>
                <a:gd name="T11" fmla="*/ 0 60000 65536"/>
                <a:gd name="T12" fmla="*/ 0 w 148"/>
                <a:gd name="T13" fmla="*/ 0 h 139"/>
                <a:gd name="T14" fmla="*/ 148 w 148"/>
                <a:gd name="T15" fmla="*/ 139 h 139"/>
              </a:gdLst>
              <a:ahLst/>
              <a:cxnLst>
                <a:cxn ang="T8">
                  <a:pos x="T0" y="T1"/>
                </a:cxn>
                <a:cxn ang="T9">
                  <a:pos x="T2" y="T3"/>
                </a:cxn>
                <a:cxn ang="T10">
                  <a:pos x="T4" y="T5"/>
                </a:cxn>
                <a:cxn ang="T11">
                  <a:pos x="T6" y="T7"/>
                </a:cxn>
              </a:cxnLst>
              <a:rect l="T12" t="T13" r="T14" b="T15"/>
              <a:pathLst>
                <a:path w="148" h="139">
                  <a:moveTo>
                    <a:pt x="33" y="138"/>
                  </a:moveTo>
                  <a:lnTo>
                    <a:pt x="0" y="94"/>
                  </a:lnTo>
                  <a:lnTo>
                    <a:pt x="147" y="0"/>
                  </a:lnTo>
                  <a:lnTo>
                    <a:pt x="33" y="138"/>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59" name="Line 251"/>
            <p:cNvSpPr>
              <a:spLocks noChangeShapeType="1"/>
            </p:cNvSpPr>
            <p:nvPr/>
          </p:nvSpPr>
          <p:spPr bwMode="auto">
            <a:xfrm flipH="1" flipV="1">
              <a:off x="3467" y="2340"/>
              <a:ext cx="35"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60" name="Line 252"/>
            <p:cNvSpPr>
              <a:spLocks noChangeShapeType="1"/>
            </p:cNvSpPr>
            <p:nvPr/>
          </p:nvSpPr>
          <p:spPr bwMode="auto">
            <a:xfrm>
              <a:off x="3622" y="224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61" name="Freeform 253"/>
            <p:cNvSpPr>
              <a:spLocks/>
            </p:cNvSpPr>
            <p:nvPr/>
          </p:nvSpPr>
          <p:spPr bwMode="auto">
            <a:xfrm>
              <a:off x="3339" y="2241"/>
              <a:ext cx="284" cy="346"/>
            </a:xfrm>
            <a:custGeom>
              <a:avLst/>
              <a:gdLst>
                <a:gd name="T0" fmla="*/ 283 w 284"/>
                <a:gd name="T1" fmla="*/ 0 h 346"/>
                <a:gd name="T2" fmla="*/ 128 w 284"/>
                <a:gd name="T3" fmla="*/ 99 h 346"/>
                <a:gd name="T4" fmla="*/ 0 w 284"/>
                <a:gd name="T5" fmla="*/ 345 h 346"/>
                <a:gd name="T6" fmla="*/ 0 60000 65536"/>
                <a:gd name="T7" fmla="*/ 0 60000 65536"/>
                <a:gd name="T8" fmla="*/ 0 60000 65536"/>
                <a:gd name="T9" fmla="*/ 0 w 284"/>
                <a:gd name="T10" fmla="*/ 0 h 346"/>
                <a:gd name="T11" fmla="*/ 284 w 284"/>
                <a:gd name="T12" fmla="*/ 346 h 346"/>
              </a:gdLst>
              <a:ahLst/>
              <a:cxnLst>
                <a:cxn ang="T6">
                  <a:pos x="T0" y="T1"/>
                </a:cxn>
                <a:cxn ang="T7">
                  <a:pos x="T2" y="T3"/>
                </a:cxn>
                <a:cxn ang="T8">
                  <a:pos x="T4" y="T5"/>
                </a:cxn>
              </a:cxnLst>
              <a:rect l="T9" t="T10" r="T11" b="T12"/>
              <a:pathLst>
                <a:path w="284" h="346">
                  <a:moveTo>
                    <a:pt x="283" y="0"/>
                  </a:moveTo>
                  <a:lnTo>
                    <a:pt x="128" y="99"/>
                  </a:lnTo>
                  <a:lnTo>
                    <a:pt x="0" y="34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62" name="Freeform 254"/>
            <p:cNvSpPr>
              <a:spLocks/>
            </p:cNvSpPr>
            <p:nvPr/>
          </p:nvSpPr>
          <p:spPr bwMode="auto">
            <a:xfrm>
              <a:off x="3339" y="2387"/>
              <a:ext cx="184" cy="192"/>
            </a:xfrm>
            <a:custGeom>
              <a:avLst/>
              <a:gdLst>
                <a:gd name="T0" fmla="*/ 0 w 184"/>
                <a:gd name="T1" fmla="*/ 191 h 192"/>
                <a:gd name="T2" fmla="*/ 0 w 184"/>
                <a:gd name="T3" fmla="*/ 191 h 192"/>
                <a:gd name="T4" fmla="*/ 152 w 184"/>
                <a:gd name="T5" fmla="*/ 94 h 192"/>
                <a:gd name="T6" fmla="*/ 183 w 184"/>
                <a:gd name="T7" fmla="*/ 35 h 192"/>
                <a:gd name="T8" fmla="*/ 156 w 184"/>
                <a:gd name="T9" fmla="*/ 0 h 192"/>
                <a:gd name="T10" fmla="*/ 0 w 184"/>
                <a:gd name="T11" fmla="*/ 191 h 192"/>
                <a:gd name="T12" fmla="*/ 0 60000 65536"/>
                <a:gd name="T13" fmla="*/ 0 60000 65536"/>
                <a:gd name="T14" fmla="*/ 0 60000 65536"/>
                <a:gd name="T15" fmla="*/ 0 60000 65536"/>
                <a:gd name="T16" fmla="*/ 0 60000 65536"/>
                <a:gd name="T17" fmla="*/ 0 60000 65536"/>
                <a:gd name="T18" fmla="*/ 0 w 184"/>
                <a:gd name="T19" fmla="*/ 0 h 192"/>
                <a:gd name="T20" fmla="*/ 184 w 1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84" h="192">
                  <a:moveTo>
                    <a:pt x="0" y="191"/>
                  </a:moveTo>
                  <a:lnTo>
                    <a:pt x="0" y="191"/>
                  </a:lnTo>
                  <a:lnTo>
                    <a:pt x="152" y="94"/>
                  </a:lnTo>
                  <a:lnTo>
                    <a:pt x="183" y="35"/>
                  </a:lnTo>
                  <a:lnTo>
                    <a:pt x="156" y="0"/>
                  </a:lnTo>
                  <a:lnTo>
                    <a:pt x="0" y="191"/>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63" name="Freeform 255"/>
            <p:cNvSpPr>
              <a:spLocks/>
            </p:cNvSpPr>
            <p:nvPr/>
          </p:nvSpPr>
          <p:spPr bwMode="auto">
            <a:xfrm>
              <a:off x="3502" y="2241"/>
              <a:ext cx="113" cy="175"/>
            </a:xfrm>
            <a:custGeom>
              <a:avLst/>
              <a:gdLst>
                <a:gd name="T0" fmla="*/ 0 w 113"/>
                <a:gd name="T1" fmla="*/ 140 h 175"/>
                <a:gd name="T2" fmla="*/ 26 w 113"/>
                <a:gd name="T3" fmla="*/ 174 h 175"/>
                <a:gd name="T4" fmla="*/ 112 w 113"/>
                <a:gd name="T5" fmla="*/ 0 h 175"/>
                <a:gd name="T6" fmla="*/ 0 w 113"/>
                <a:gd name="T7" fmla="*/ 140 h 175"/>
                <a:gd name="T8" fmla="*/ 0 60000 65536"/>
                <a:gd name="T9" fmla="*/ 0 60000 65536"/>
                <a:gd name="T10" fmla="*/ 0 60000 65536"/>
                <a:gd name="T11" fmla="*/ 0 60000 65536"/>
                <a:gd name="T12" fmla="*/ 0 w 113"/>
                <a:gd name="T13" fmla="*/ 0 h 175"/>
                <a:gd name="T14" fmla="*/ 113 w 113"/>
                <a:gd name="T15" fmla="*/ 175 h 175"/>
              </a:gdLst>
              <a:ahLst/>
              <a:cxnLst>
                <a:cxn ang="T8">
                  <a:pos x="T0" y="T1"/>
                </a:cxn>
                <a:cxn ang="T9">
                  <a:pos x="T2" y="T3"/>
                </a:cxn>
                <a:cxn ang="T10">
                  <a:pos x="T4" y="T5"/>
                </a:cxn>
                <a:cxn ang="T11">
                  <a:pos x="T6" y="T7"/>
                </a:cxn>
              </a:cxnLst>
              <a:rect l="T12" t="T13" r="T14" b="T15"/>
              <a:pathLst>
                <a:path w="113" h="175">
                  <a:moveTo>
                    <a:pt x="0" y="140"/>
                  </a:moveTo>
                  <a:lnTo>
                    <a:pt x="26" y="174"/>
                  </a:lnTo>
                  <a:lnTo>
                    <a:pt x="112" y="0"/>
                  </a:lnTo>
                  <a:lnTo>
                    <a:pt x="0" y="140"/>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64" name="Line 256"/>
            <p:cNvSpPr>
              <a:spLocks noChangeShapeType="1"/>
            </p:cNvSpPr>
            <p:nvPr/>
          </p:nvSpPr>
          <p:spPr bwMode="auto">
            <a:xfrm>
              <a:off x="3502" y="2387"/>
              <a:ext cx="28" cy="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65" name="Line 257"/>
            <p:cNvSpPr>
              <a:spLocks noChangeShapeType="1"/>
            </p:cNvSpPr>
            <p:nvPr/>
          </p:nvSpPr>
          <p:spPr bwMode="auto">
            <a:xfrm>
              <a:off x="3622" y="224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66" name="Freeform 258"/>
            <p:cNvSpPr>
              <a:spLocks/>
            </p:cNvSpPr>
            <p:nvPr/>
          </p:nvSpPr>
          <p:spPr bwMode="auto">
            <a:xfrm>
              <a:off x="3339" y="2241"/>
              <a:ext cx="284" cy="346"/>
            </a:xfrm>
            <a:custGeom>
              <a:avLst/>
              <a:gdLst>
                <a:gd name="T0" fmla="*/ 0 w 284"/>
                <a:gd name="T1" fmla="*/ 345 h 346"/>
                <a:gd name="T2" fmla="*/ 159 w 284"/>
                <a:gd name="T3" fmla="*/ 244 h 346"/>
                <a:gd name="T4" fmla="*/ 283 w 284"/>
                <a:gd name="T5" fmla="*/ 0 h 346"/>
                <a:gd name="T6" fmla="*/ 0 60000 65536"/>
                <a:gd name="T7" fmla="*/ 0 60000 65536"/>
                <a:gd name="T8" fmla="*/ 0 60000 65536"/>
                <a:gd name="T9" fmla="*/ 0 w 284"/>
                <a:gd name="T10" fmla="*/ 0 h 346"/>
                <a:gd name="T11" fmla="*/ 284 w 284"/>
                <a:gd name="T12" fmla="*/ 346 h 346"/>
              </a:gdLst>
              <a:ahLst/>
              <a:cxnLst>
                <a:cxn ang="T6">
                  <a:pos x="T0" y="T1"/>
                </a:cxn>
                <a:cxn ang="T7">
                  <a:pos x="T2" y="T3"/>
                </a:cxn>
                <a:cxn ang="T8">
                  <a:pos x="T4" y="T5"/>
                </a:cxn>
              </a:cxnLst>
              <a:rect l="T9" t="T10" r="T11" b="T12"/>
              <a:pathLst>
                <a:path w="284" h="346">
                  <a:moveTo>
                    <a:pt x="0" y="345"/>
                  </a:moveTo>
                  <a:lnTo>
                    <a:pt x="159" y="244"/>
                  </a:lnTo>
                  <a:lnTo>
                    <a:pt x="28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67" name="Freeform 259"/>
            <p:cNvSpPr>
              <a:spLocks/>
            </p:cNvSpPr>
            <p:nvPr/>
          </p:nvSpPr>
          <p:spPr bwMode="auto">
            <a:xfrm>
              <a:off x="3498" y="2423"/>
              <a:ext cx="51" cy="55"/>
            </a:xfrm>
            <a:custGeom>
              <a:avLst/>
              <a:gdLst>
                <a:gd name="T0" fmla="*/ 0 w 51"/>
                <a:gd name="T1" fmla="*/ 54 h 55"/>
                <a:gd name="T2" fmla="*/ 0 w 51"/>
                <a:gd name="T3" fmla="*/ 54 h 55"/>
                <a:gd name="T4" fmla="*/ 28 w 51"/>
                <a:gd name="T5" fmla="*/ 0 h 55"/>
                <a:gd name="T6" fmla="*/ 50 w 51"/>
                <a:gd name="T7" fmla="*/ 5 h 55"/>
                <a:gd name="T8" fmla="*/ 0 w 51"/>
                <a:gd name="T9" fmla="*/ 54 h 55"/>
                <a:gd name="T10" fmla="*/ 0 60000 65536"/>
                <a:gd name="T11" fmla="*/ 0 60000 65536"/>
                <a:gd name="T12" fmla="*/ 0 60000 65536"/>
                <a:gd name="T13" fmla="*/ 0 60000 65536"/>
                <a:gd name="T14" fmla="*/ 0 60000 65536"/>
                <a:gd name="T15" fmla="*/ 0 w 51"/>
                <a:gd name="T16" fmla="*/ 0 h 55"/>
                <a:gd name="T17" fmla="*/ 51 w 51"/>
                <a:gd name="T18" fmla="*/ 55 h 55"/>
              </a:gdLst>
              <a:ahLst/>
              <a:cxnLst>
                <a:cxn ang="T10">
                  <a:pos x="T0" y="T1"/>
                </a:cxn>
                <a:cxn ang="T11">
                  <a:pos x="T2" y="T3"/>
                </a:cxn>
                <a:cxn ang="T12">
                  <a:pos x="T4" y="T5"/>
                </a:cxn>
                <a:cxn ang="T13">
                  <a:pos x="T6" y="T7"/>
                </a:cxn>
                <a:cxn ang="T14">
                  <a:pos x="T8" y="T9"/>
                </a:cxn>
              </a:cxnLst>
              <a:rect l="T15" t="T16" r="T17" b="T18"/>
              <a:pathLst>
                <a:path w="51" h="55">
                  <a:moveTo>
                    <a:pt x="0" y="54"/>
                  </a:moveTo>
                  <a:lnTo>
                    <a:pt x="0" y="54"/>
                  </a:lnTo>
                  <a:lnTo>
                    <a:pt x="28" y="0"/>
                  </a:lnTo>
                  <a:lnTo>
                    <a:pt x="50" y="5"/>
                  </a:lnTo>
                  <a:lnTo>
                    <a:pt x="0" y="54"/>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68" name="Freeform 260"/>
            <p:cNvSpPr>
              <a:spLocks/>
            </p:cNvSpPr>
            <p:nvPr/>
          </p:nvSpPr>
          <p:spPr bwMode="auto">
            <a:xfrm>
              <a:off x="3530" y="2215"/>
              <a:ext cx="242" cy="207"/>
            </a:xfrm>
            <a:custGeom>
              <a:avLst/>
              <a:gdLst>
                <a:gd name="T0" fmla="*/ 25 w 242"/>
                <a:gd name="T1" fmla="*/ 206 h 207"/>
                <a:gd name="T2" fmla="*/ 0 w 242"/>
                <a:gd name="T3" fmla="*/ 200 h 207"/>
                <a:gd name="T4" fmla="*/ 89 w 242"/>
                <a:gd name="T5" fmla="*/ 25 h 207"/>
                <a:gd name="T6" fmla="*/ 241 w 242"/>
                <a:gd name="T7" fmla="*/ 0 h 207"/>
                <a:gd name="T8" fmla="*/ 25 w 242"/>
                <a:gd name="T9" fmla="*/ 206 h 207"/>
                <a:gd name="T10" fmla="*/ 0 60000 65536"/>
                <a:gd name="T11" fmla="*/ 0 60000 65536"/>
                <a:gd name="T12" fmla="*/ 0 60000 65536"/>
                <a:gd name="T13" fmla="*/ 0 60000 65536"/>
                <a:gd name="T14" fmla="*/ 0 60000 65536"/>
                <a:gd name="T15" fmla="*/ 0 w 242"/>
                <a:gd name="T16" fmla="*/ 0 h 207"/>
                <a:gd name="T17" fmla="*/ 242 w 242"/>
                <a:gd name="T18" fmla="*/ 207 h 207"/>
              </a:gdLst>
              <a:ahLst/>
              <a:cxnLst>
                <a:cxn ang="T10">
                  <a:pos x="T0" y="T1"/>
                </a:cxn>
                <a:cxn ang="T11">
                  <a:pos x="T2" y="T3"/>
                </a:cxn>
                <a:cxn ang="T12">
                  <a:pos x="T4" y="T5"/>
                </a:cxn>
                <a:cxn ang="T13">
                  <a:pos x="T6" y="T7"/>
                </a:cxn>
                <a:cxn ang="T14">
                  <a:pos x="T8" y="T9"/>
                </a:cxn>
              </a:cxnLst>
              <a:rect l="T15" t="T16" r="T17" b="T18"/>
              <a:pathLst>
                <a:path w="242" h="207">
                  <a:moveTo>
                    <a:pt x="25" y="206"/>
                  </a:moveTo>
                  <a:lnTo>
                    <a:pt x="0" y="200"/>
                  </a:lnTo>
                  <a:lnTo>
                    <a:pt x="89" y="25"/>
                  </a:lnTo>
                  <a:lnTo>
                    <a:pt x="241" y="0"/>
                  </a:lnTo>
                  <a:lnTo>
                    <a:pt x="25" y="206"/>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69" name="Line 261"/>
            <p:cNvSpPr>
              <a:spLocks noChangeShapeType="1"/>
            </p:cNvSpPr>
            <p:nvPr/>
          </p:nvSpPr>
          <p:spPr bwMode="auto">
            <a:xfrm flipH="1" flipV="1">
              <a:off x="3530" y="2423"/>
              <a:ext cx="26"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70" name="Line 262"/>
            <p:cNvSpPr>
              <a:spLocks noChangeShapeType="1"/>
            </p:cNvSpPr>
            <p:nvPr/>
          </p:nvSpPr>
          <p:spPr bwMode="auto">
            <a:xfrm>
              <a:off x="3779" y="2215"/>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71" name="Freeform 263"/>
            <p:cNvSpPr>
              <a:spLocks/>
            </p:cNvSpPr>
            <p:nvPr/>
          </p:nvSpPr>
          <p:spPr bwMode="auto">
            <a:xfrm>
              <a:off x="3498" y="2215"/>
              <a:ext cx="282" cy="271"/>
            </a:xfrm>
            <a:custGeom>
              <a:avLst/>
              <a:gdLst>
                <a:gd name="T0" fmla="*/ 281 w 282"/>
                <a:gd name="T1" fmla="*/ 0 h 271"/>
                <a:gd name="T2" fmla="*/ 124 w 282"/>
                <a:gd name="T3" fmla="*/ 26 h 271"/>
                <a:gd name="T4" fmla="*/ 0 w 282"/>
                <a:gd name="T5" fmla="*/ 270 h 271"/>
                <a:gd name="T6" fmla="*/ 0 60000 65536"/>
                <a:gd name="T7" fmla="*/ 0 60000 65536"/>
                <a:gd name="T8" fmla="*/ 0 60000 65536"/>
                <a:gd name="T9" fmla="*/ 0 w 282"/>
                <a:gd name="T10" fmla="*/ 0 h 271"/>
                <a:gd name="T11" fmla="*/ 282 w 282"/>
                <a:gd name="T12" fmla="*/ 271 h 271"/>
              </a:gdLst>
              <a:ahLst/>
              <a:cxnLst>
                <a:cxn ang="T6">
                  <a:pos x="T0" y="T1"/>
                </a:cxn>
                <a:cxn ang="T7">
                  <a:pos x="T2" y="T3"/>
                </a:cxn>
                <a:cxn ang="T8">
                  <a:pos x="T4" y="T5"/>
                </a:cxn>
              </a:cxnLst>
              <a:rect l="T9" t="T10" r="T11" b="T12"/>
              <a:pathLst>
                <a:path w="282" h="271">
                  <a:moveTo>
                    <a:pt x="281" y="0"/>
                  </a:moveTo>
                  <a:lnTo>
                    <a:pt x="124" y="26"/>
                  </a:lnTo>
                  <a:lnTo>
                    <a:pt x="0" y="27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72" name="Freeform 264"/>
            <p:cNvSpPr>
              <a:spLocks/>
            </p:cNvSpPr>
            <p:nvPr/>
          </p:nvSpPr>
          <p:spPr bwMode="auto">
            <a:xfrm>
              <a:off x="3498" y="2429"/>
              <a:ext cx="180" cy="67"/>
            </a:xfrm>
            <a:custGeom>
              <a:avLst/>
              <a:gdLst>
                <a:gd name="T0" fmla="*/ 0 w 180"/>
                <a:gd name="T1" fmla="*/ 50 h 67"/>
                <a:gd name="T2" fmla="*/ 157 w 180"/>
                <a:gd name="T3" fmla="*/ 66 h 67"/>
                <a:gd name="T4" fmla="*/ 179 w 180"/>
                <a:gd name="T5" fmla="*/ 12 h 67"/>
                <a:gd name="T6" fmla="*/ 56 w 180"/>
                <a:gd name="T7" fmla="*/ 0 h 67"/>
                <a:gd name="T8" fmla="*/ 0 w 180"/>
                <a:gd name="T9" fmla="*/ 50 h 67"/>
                <a:gd name="T10" fmla="*/ 0 60000 65536"/>
                <a:gd name="T11" fmla="*/ 0 60000 65536"/>
                <a:gd name="T12" fmla="*/ 0 60000 65536"/>
                <a:gd name="T13" fmla="*/ 0 60000 65536"/>
                <a:gd name="T14" fmla="*/ 0 60000 65536"/>
                <a:gd name="T15" fmla="*/ 0 w 180"/>
                <a:gd name="T16" fmla="*/ 0 h 67"/>
                <a:gd name="T17" fmla="*/ 180 w 180"/>
                <a:gd name="T18" fmla="*/ 67 h 67"/>
              </a:gdLst>
              <a:ahLst/>
              <a:cxnLst>
                <a:cxn ang="T10">
                  <a:pos x="T0" y="T1"/>
                </a:cxn>
                <a:cxn ang="T11">
                  <a:pos x="T2" y="T3"/>
                </a:cxn>
                <a:cxn ang="T12">
                  <a:pos x="T4" y="T5"/>
                </a:cxn>
                <a:cxn ang="T13">
                  <a:pos x="T6" y="T7"/>
                </a:cxn>
                <a:cxn ang="T14">
                  <a:pos x="T8" y="T9"/>
                </a:cxn>
              </a:cxnLst>
              <a:rect l="T15" t="T16" r="T17" b="T18"/>
              <a:pathLst>
                <a:path w="180" h="67">
                  <a:moveTo>
                    <a:pt x="0" y="50"/>
                  </a:moveTo>
                  <a:lnTo>
                    <a:pt x="157" y="66"/>
                  </a:lnTo>
                  <a:lnTo>
                    <a:pt x="179" y="12"/>
                  </a:lnTo>
                  <a:lnTo>
                    <a:pt x="56" y="0"/>
                  </a:lnTo>
                  <a:lnTo>
                    <a:pt x="0" y="50"/>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73" name="Freeform 265"/>
            <p:cNvSpPr>
              <a:spLocks/>
            </p:cNvSpPr>
            <p:nvPr/>
          </p:nvSpPr>
          <p:spPr bwMode="auto">
            <a:xfrm>
              <a:off x="3556" y="2215"/>
              <a:ext cx="216" cy="221"/>
            </a:xfrm>
            <a:custGeom>
              <a:avLst/>
              <a:gdLst>
                <a:gd name="T0" fmla="*/ 0 w 216"/>
                <a:gd name="T1" fmla="*/ 206 h 221"/>
                <a:gd name="T2" fmla="*/ 124 w 216"/>
                <a:gd name="T3" fmla="*/ 220 h 221"/>
                <a:gd name="T4" fmla="*/ 215 w 216"/>
                <a:gd name="T5" fmla="*/ 0 h 221"/>
                <a:gd name="T6" fmla="*/ 0 w 216"/>
                <a:gd name="T7" fmla="*/ 206 h 221"/>
                <a:gd name="T8" fmla="*/ 0 60000 65536"/>
                <a:gd name="T9" fmla="*/ 0 60000 65536"/>
                <a:gd name="T10" fmla="*/ 0 60000 65536"/>
                <a:gd name="T11" fmla="*/ 0 60000 65536"/>
                <a:gd name="T12" fmla="*/ 0 w 216"/>
                <a:gd name="T13" fmla="*/ 0 h 221"/>
                <a:gd name="T14" fmla="*/ 216 w 216"/>
                <a:gd name="T15" fmla="*/ 221 h 221"/>
              </a:gdLst>
              <a:ahLst/>
              <a:cxnLst>
                <a:cxn ang="T8">
                  <a:pos x="T0" y="T1"/>
                </a:cxn>
                <a:cxn ang="T9">
                  <a:pos x="T2" y="T3"/>
                </a:cxn>
                <a:cxn ang="T10">
                  <a:pos x="T4" y="T5"/>
                </a:cxn>
                <a:cxn ang="T11">
                  <a:pos x="T6" y="T7"/>
                </a:cxn>
              </a:cxnLst>
              <a:rect l="T12" t="T13" r="T14" b="T15"/>
              <a:pathLst>
                <a:path w="216" h="221">
                  <a:moveTo>
                    <a:pt x="0" y="206"/>
                  </a:moveTo>
                  <a:lnTo>
                    <a:pt x="124" y="220"/>
                  </a:lnTo>
                  <a:lnTo>
                    <a:pt x="215" y="0"/>
                  </a:lnTo>
                  <a:lnTo>
                    <a:pt x="0" y="206"/>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74" name="Line 266"/>
            <p:cNvSpPr>
              <a:spLocks noChangeShapeType="1"/>
            </p:cNvSpPr>
            <p:nvPr/>
          </p:nvSpPr>
          <p:spPr bwMode="auto">
            <a:xfrm>
              <a:off x="3556" y="2429"/>
              <a:ext cx="129"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75" name="Line 267"/>
            <p:cNvSpPr>
              <a:spLocks noChangeShapeType="1"/>
            </p:cNvSpPr>
            <p:nvPr/>
          </p:nvSpPr>
          <p:spPr bwMode="auto">
            <a:xfrm>
              <a:off x="3779" y="2215"/>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76" name="Freeform 268"/>
            <p:cNvSpPr>
              <a:spLocks/>
            </p:cNvSpPr>
            <p:nvPr/>
          </p:nvSpPr>
          <p:spPr bwMode="auto">
            <a:xfrm>
              <a:off x="3498" y="2215"/>
              <a:ext cx="282" cy="289"/>
            </a:xfrm>
            <a:custGeom>
              <a:avLst/>
              <a:gdLst>
                <a:gd name="T0" fmla="*/ 0 w 282"/>
                <a:gd name="T1" fmla="*/ 270 h 289"/>
                <a:gd name="T2" fmla="*/ 164 w 282"/>
                <a:gd name="T3" fmla="*/ 288 h 289"/>
                <a:gd name="T4" fmla="*/ 281 w 282"/>
                <a:gd name="T5" fmla="*/ 0 h 289"/>
                <a:gd name="T6" fmla="*/ 0 60000 65536"/>
                <a:gd name="T7" fmla="*/ 0 60000 65536"/>
                <a:gd name="T8" fmla="*/ 0 60000 65536"/>
                <a:gd name="T9" fmla="*/ 0 w 282"/>
                <a:gd name="T10" fmla="*/ 0 h 289"/>
                <a:gd name="T11" fmla="*/ 282 w 282"/>
                <a:gd name="T12" fmla="*/ 289 h 289"/>
              </a:gdLst>
              <a:ahLst/>
              <a:cxnLst>
                <a:cxn ang="T6">
                  <a:pos x="T0" y="T1"/>
                </a:cxn>
                <a:cxn ang="T7">
                  <a:pos x="T2" y="T3"/>
                </a:cxn>
                <a:cxn ang="T8">
                  <a:pos x="T4" y="T5"/>
                </a:cxn>
              </a:cxnLst>
              <a:rect l="T9" t="T10" r="T11" b="T12"/>
              <a:pathLst>
                <a:path w="282" h="289">
                  <a:moveTo>
                    <a:pt x="0" y="270"/>
                  </a:moveTo>
                  <a:lnTo>
                    <a:pt x="164" y="288"/>
                  </a:lnTo>
                  <a:lnTo>
                    <a:pt x="28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77" name="Freeform 269"/>
            <p:cNvSpPr>
              <a:spLocks/>
            </p:cNvSpPr>
            <p:nvPr/>
          </p:nvSpPr>
          <p:spPr bwMode="auto">
            <a:xfrm>
              <a:off x="3662" y="2443"/>
              <a:ext cx="50" cy="53"/>
            </a:xfrm>
            <a:custGeom>
              <a:avLst/>
              <a:gdLst>
                <a:gd name="T0" fmla="*/ 0 w 50"/>
                <a:gd name="T1" fmla="*/ 52 h 53"/>
                <a:gd name="T2" fmla="*/ 0 w 50"/>
                <a:gd name="T3" fmla="*/ 52 h 53"/>
                <a:gd name="T4" fmla="*/ 49 w 50"/>
                <a:gd name="T5" fmla="*/ 3 h 53"/>
                <a:gd name="T6" fmla="*/ 20 w 50"/>
                <a:gd name="T7" fmla="*/ 0 h 53"/>
                <a:gd name="T8" fmla="*/ 0 w 50"/>
                <a:gd name="T9" fmla="*/ 52 h 53"/>
                <a:gd name="T10" fmla="*/ 0 60000 65536"/>
                <a:gd name="T11" fmla="*/ 0 60000 65536"/>
                <a:gd name="T12" fmla="*/ 0 60000 65536"/>
                <a:gd name="T13" fmla="*/ 0 60000 65536"/>
                <a:gd name="T14" fmla="*/ 0 60000 65536"/>
                <a:gd name="T15" fmla="*/ 0 w 50"/>
                <a:gd name="T16" fmla="*/ 0 h 53"/>
                <a:gd name="T17" fmla="*/ 50 w 50"/>
                <a:gd name="T18" fmla="*/ 53 h 53"/>
              </a:gdLst>
              <a:ahLst/>
              <a:cxnLst>
                <a:cxn ang="T10">
                  <a:pos x="T0" y="T1"/>
                </a:cxn>
                <a:cxn ang="T11">
                  <a:pos x="T2" y="T3"/>
                </a:cxn>
                <a:cxn ang="T12">
                  <a:pos x="T4" y="T5"/>
                </a:cxn>
                <a:cxn ang="T13">
                  <a:pos x="T6" y="T7"/>
                </a:cxn>
                <a:cxn ang="T14">
                  <a:pos x="T8" y="T9"/>
                </a:cxn>
              </a:cxnLst>
              <a:rect l="T15" t="T16" r="T17" b="T18"/>
              <a:pathLst>
                <a:path w="50" h="53">
                  <a:moveTo>
                    <a:pt x="0" y="52"/>
                  </a:moveTo>
                  <a:lnTo>
                    <a:pt x="0" y="52"/>
                  </a:lnTo>
                  <a:lnTo>
                    <a:pt x="49" y="3"/>
                  </a:lnTo>
                  <a:lnTo>
                    <a:pt x="20" y="0"/>
                  </a:lnTo>
                  <a:lnTo>
                    <a:pt x="0" y="52"/>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78" name="Freeform 270"/>
            <p:cNvSpPr>
              <a:spLocks/>
            </p:cNvSpPr>
            <p:nvPr/>
          </p:nvSpPr>
          <p:spPr bwMode="auto">
            <a:xfrm>
              <a:off x="3685" y="2215"/>
              <a:ext cx="247" cy="224"/>
            </a:xfrm>
            <a:custGeom>
              <a:avLst/>
              <a:gdLst>
                <a:gd name="T0" fmla="*/ 0 w 247"/>
                <a:gd name="T1" fmla="*/ 220 h 224"/>
                <a:gd name="T2" fmla="*/ 33 w 247"/>
                <a:gd name="T3" fmla="*/ 223 h 224"/>
                <a:gd name="T4" fmla="*/ 246 w 247"/>
                <a:gd name="T5" fmla="*/ 15 h 224"/>
                <a:gd name="T6" fmla="*/ 91 w 247"/>
                <a:gd name="T7" fmla="*/ 0 h 224"/>
                <a:gd name="T8" fmla="*/ 0 w 247"/>
                <a:gd name="T9" fmla="*/ 220 h 224"/>
                <a:gd name="T10" fmla="*/ 0 60000 65536"/>
                <a:gd name="T11" fmla="*/ 0 60000 65536"/>
                <a:gd name="T12" fmla="*/ 0 60000 65536"/>
                <a:gd name="T13" fmla="*/ 0 60000 65536"/>
                <a:gd name="T14" fmla="*/ 0 60000 65536"/>
                <a:gd name="T15" fmla="*/ 0 w 247"/>
                <a:gd name="T16" fmla="*/ 0 h 224"/>
                <a:gd name="T17" fmla="*/ 247 w 247"/>
                <a:gd name="T18" fmla="*/ 224 h 224"/>
              </a:gdLst>
              <a:ahLst/>
              <a:cxnLst>
                <a:cxn ang="T10">
                  <a:pos x="T0" y="T1"/>
                </a:cxn>
                <a:cxn ang="T11">
                  <a:pos x="T2" y="T3"/>
                </a:cxn>
                <a:cxn ang="T12">
                  <a:pos x="T4" y="T5"/>
                </a:cxn>
                <a:cxn ang="T13">
                  <a:pos x="T6" y="T7"/>
                </a:cxn>
                <a:cxn ang="T14">
                  <a:pos x="T8" y="T9"/>
                </a:cxn>
              </a:cxnLst>
              <a:rect l="T15" t="T16" r="T17" b="T18"/>
              <a:pathLst>
                <a:path w="247" h="224">
                  <a:moveTo>
                    <a:pt x="0" y="220"/>
                  </a:moveTo>
                  <a:lnTo>
                    <a:pt x="33" y="223"/>
                  </a:lnTo>
                  <a:lnTo>
                    <a:pt x="246" y="15"/>
                  </a:lnTo>
                  <a:lnTo>
                    <a:pt x="91" y="0"/>
                  </a:lnTo>
                  <a:lnTo>
                    <a:pt x="0" y="220"/>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79" name="Line 271"/>
            <p:cNvSpPr>
              <a:spLocks noChangeShapeType="1"/>
            </p:cNvSpPr>
            <p:nvPr/>
          </p:nvSpPr>
          <p:spPr bwMode="auto">
            <a:xfrm>
              <a:off x="3685" y="2443"/>
              <a:ext cx="34"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80" name="Line 272"/>
            <p:cNvSpPr>
              <a:spLocks noChangeShapeType="1"/>
            </p:cNvSpPr>
            <p:nvPr/>
          </p:nvSpPr>
          <p:spPr bwMode="auto">
            <a:xfrm flipH="1" flipV="1">
              <a:off x="3779" y="2215"/>
              <a:ext cx="160" cy="1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81" name="Freeform 273"/>
            <p:cNvSpPr>
              <a:spLocks/>
            </p:cNvSpPr>
            <p:nvPr/>
          </p:nvSpPr>
          <p:spPr bwMode="auto">
            <a:xfrm>
              <a:off x="3662" y="2215"/>
              <a:ext cx="278" cy="289"/>
            </a:xfrm>
            <a:custGeom>
              <a:avLst/>
              <a:gdLst>
                <a:gd name="T0" fmla="*/ 277 w 278"/>
                <a:gd name="T1" fmla="*/ 16 h 289"/>
                <a:gd name="T2" fmla="*/ 117 w 278"/>
                <a:gd name="T3" fmla="*/ 0 h 289"/>
                <a:gd name="T4" fmla="*/ 0 w 278"/>
                <a:gd name="T5" fmla="*/ 288 h 289"/>
                <a:gd name="T6" fmla="*/ 0 60000 65536"/>
                <a:gd name="T7" fmla="*/ 0 60000 65536"/>
                <a:gd name="T8" fmla="*/ 0 60000 65536"/>
                <a:gd name="T9" fmla="*/ 0 w 278"/>
                <a:gd name="T10" fmla="*/ 0 h 289"/>
                <a:gd name="T11" fmla="*/ 278 w 278"/>
                <a:gd name="T12" fmla="*/ 289 h 289"/>
              </a:gdLst>
              <a:ahLst/>
              <a:cxnLst>
                <a:cxn ang="T6">
                  <a:pos x="T0" y="T1"/>
                </a:cxn>
                <a:cxn ang="T7">
                  <a:pos x="T2" y="T3"/>
                </a:cxn>
                <a:cxn ang="T8">
                  <a:pos x="T4" y="T5"/>
                </a:cxn>
              </a:cxnLst>
              <a:rect l="T9" t="T10" r="T11" b="T12"/>
              <a:pathLst>
                <a:path w="278" h="289">
                  <a:moveTo>
                    <a:pt x="277" y="16"/>
                  </a:moveTo>
                  <a:lnTo>
                    <a:pt x="117" y="0"/>
                  </a:lnTo>
                  <a:lnTo>
                    <a:pt x="0" y="28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82" name="Freeform 274"/>
            <p:cNvSpPr>
              <a:spLocks/>
            </p:cNvSpPr>
            <p:nvPr/>
          </p:nvSpPr>
          <p:spPr bwMode="auto">
            <a:xfrm>
              <a:off x="3662" y="2440"/>
              <a:ext cx="207" cy="154"/>
            </a:xfrm>
            <a:custGeom>
              <a:avLst/>
              <a:gdLst>
                <a:gd name="T0" fmla="*/ 159 w 207"/>
                <a:gd name="T1" fmla="*/ 153 h 154"/>
                <a:gd name="T2" fmla="*/ 159 w 207"/>
                <a:gd name="T3" fmla="*/ 153 h 154"/>
                <a:gd name="T4" fmla="*/ 0 w 207"/>
                <a:gd name="T5" fmla="*/ 60 h 154"/>
                <a:gd name="T6" fmla="*/ 55 w 207"/>
                <a:gd name="T7" fmla="*/ 6 h 154"/>
                <a:gd name="T8" fmla="*/ 206 w 207"/>
                <a:gd name="T9" fmla="*/ 0 h 154"/>
                <a:gd name="T10" fmla="*/ 159 w 207"/>
                <a:gd name="T11" fmla="*/ 153 h 154"/>
                <a:gd name="T12" fmla="*/ 0 60000 65536"/>
                <a:gd name="T13" fmla="*/ 0 60000 65536"/>
                <a:gd name="T14" fmla="*/ 0 60000 65536"/>
                <a:gd name="T15" fmla="*/ 0 60000 65536"/>
                <a:gd name="T16" fmla="*/ 0 60000 65536"/>
                <a:gd name="T17" fmla="*/ 0 60000 65536"/>
                <a:gd name="T18" fmla="*/ 0 w 207"/>
                <a:gd name="T19" fmla="*/ 0 h 154"/>
                <a:gd name="T20" fmla="*/ 207 w 207"/>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207" h="154">
                  <a:moveTo>
                    <a:pt x="159" y="153"/>
                  </a:moveTo>
                  <a:lnTo>
                    <a:pt x="159" y="153"/>
                  </a:lnTo>
                  <a:lnTo>
                    <a:pt x="0" y="60"/>
                  </a:lnTo>
                  <a:lnTo>
                    <a:pt x="55" y="6"/>
                  </a:lnTo>
                  <a:lnTo>
                    <a:pt x="206" y="0"/>
                  </a:lnTo>
                  <a:lnTo>
                    <a:pt x="159" y="153"/>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83" name="Freeform 275"/>
            <p:cNvSpPr>
              <a:spLocks/>
            </p:cNvSpPr>
            <p:nvPr/>
          </p:nvSpPr>
          <p:spPr bwMode="auto">
            <a:xfrm>
              <a:off x="3719" y="2231"/>
              <a:ext cx="213" cy="208"/>
            </a:xfrm>
            <a:custGeom>
              <a:avLst/>
              <a:gdLst>
                <a:gd name="T0" fmla="*/ 151 w 213"/>
                <a:gd name="T1" fmla="*/ 201 h 208"/>
                <a:gd name="T2" fmla="*/ 0 w 213"/>
                <a:gd name="T3" fmla="*/ 207 h 208"/>
                <a:gd name="T4" fmla="*/ 212 w 213"/>
                <a:gd name="T5" fmla="*/ 0 h 208"/>
                <a:gd name="T6" fmla="*/ 151 w 213"/>
                <a:gd name="T7" fmla="*/ 201 h 208"/>
                <a:gd name="T8" fmla="*/ 0 60000 65536"/>
                <a:gd name="T9" fmla="*/ 0 60000 65536"/>
                <a:gd name="T10" fmla="*/ 0 60000 65536"/>
                <a:gd name="T11" fmla="*/ 0 60000 65536"/>
                <a:gd name="T12" fmla="*/ 0 w 213"/>
                <a:gd name="T13" fmla="*/ 0 h 208"/>
                <a:gd name="T14" fmla="*/ 213 w 213"/>
                <a:gd name="T15" fmla="*/ 208 h 208"/>
              </a:gdLst>
              <a:ahLst/>
              <a:cxnLst>
                <a:cxn ang="T8">
                  <a:pos x="T0" y="T1"/>
                </a:cxn>
                <a:cxn ang="T9">
                  <a:pos x="T2" y="T3"/>
                </a:cxn>
                <a:cxn ang="T10">
                  <a:pos x="T4" y="T5"/>
                </a:cxn>
                <a:cxn ang="T11">
                  <a:pos x="T6" y="T7"/>
                </a:cxn>
              </a:cxnLst>
              <a:rect l="T12" t="T13" r="T14" b="T15"/>
              <a:pathLst>
                <a:path w="213" h="208">
                  <a:moveTo>
                    <a:pt x="151" y="201"/>
                  </a:moveTo>
                  <a:lnTo>
                    <a:pt x="0" y="207"/>
                  </a:lnTo>
                  <a:lnTo>
                    <a:pt x="212" y="0"/>
                  </a:lnTo>
                  <a:lnTo>
                    <a:pt x="151" y="201"/>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84" name="Line 276"/>
            <p:cNvSpPr>
              <a:spLocks noChangeShapeType="1"/>
            </p:cNvSpPr>
            <p:nvPr/>
          </p:nvSpPr>
          <p:spPr bwMode="auto">
            <a:xfrm flipH="1">
              <a:off x="3719" y="2440"/>
              <a:ext cx="157"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85" name="Line 277"/>
            <p:cNvSpPr>
              <a:spLocks noChangeShapeType="1"/>
            </p:cNvSpPr>
            <p:nvPr/>
          </p:nvSpPr>
          <p:spPr bwMode="auto">
            <a:xfrm>
              <a:off x="3939" y="223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86" name="Freeform 278"/>
            <p:cNvSpPr>
              <a:spLocks/>
            </p:cNvSpPr>
            <p:nvPr/>
          </p:nvSpPr>
          <p:spPr bwMode="auto">
            <a:xfrm>
              <a:off x="3662" y="2231"/>
              <a:ext cx="278" cy="371"/>
            </a:xfrm>
            <a:custGeom>
              <a:avLst/>
              <a:gdLst>
                <a:gd name="T0" fmla="*/ 0 w 278"/>
                <a:gd name="T1" fmla="*/ 272 h 371"/>
                <a:gd name="T2" fmla="*/ 165 w 278"/>
                <a:gd name="T3" fmla="*/ 370 h 371"/>
                <a:gd name="T4" fmla="*/ 277 w 278"/>
                <a:gd name="T5" fmla="*/ 0 h 371"/>
                <a:gd name="T6" fmla="*/ 0 60000 65536"/>
                <a:gd name="T7" fmla="*/ 0 60000 65536"/>
                <a:gd name="T8" fmla="*/ 0 60000 65536"/>
                <a:gd name="T9" fmla="*/ 0 w 278"/>
                <a:gd name="T10" fmla="*/ 0 h 371"/>
                <a:gd name="T11" fmla="*/ 278 w 278"/>
                <a:gd name="T12" fmla="*/ 371 h 371"/>
              </a:gdLst>
              <a:ahLst/>
              <a:cxnLst>
                <a:cxn ang="T6">
                  <a:pos x="T0" y="T1"/>
                </a:cxn>
                <a:cxn ang="T7">
                  <a:pos x="T2" y="T3"/>
                </a:cxn>
                <a:cxn ang="T8">
                  <a:pos x="T4" y="T5"/>
                </a:cxn>
              </a:cxnLst>
              <a:rect l="T9" t="T10" r="T11" b="T12"/>
              <a:pathLst>
                <a:path w="278" h="371">
                  <a:moveTo>
                    <a:pt x="0" y="272"/>
                  </a:moveTo>
                  <a:lnTo>
                    <a:pt x="165" y="370"/>
                  </a:lnTo>
                  <a:lnTo>
                    <a:pt x="27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87" name="Freeform 279"/>
            <p:cNvSpPr>
              <a:spLocks/>
            </p:cNvSpPr>
            <p:nvPr/>
          </p:nvSpPr>
          <p:spPr bwMode="auto">
            <a:xfrm>
              <a:off x="3827" y="2440"/>
              <a:ext cx="134" cy="154"/>
            </a:xfrm>
            <a:custGeom>
              <a:avLst/>
              <a:gdLst>
                <a:gd name="T0" fmla="*/ 0 w 134"/>
                <a:gd name="T1" fmla="*/ 153 h 154"/>
                <a:gd name="T2" fmla="*/ 0 w 134"/>
                <a:gd name="T3" fmla="*/ 153 h 154"/>
                <a:gd name="T4" fmla="*/ 133 w 134"/>
                <a:gd name="T5" fmla="*/ 1 h 154"/>
                <a:gd name="T6" fmla="*/ 46 w 134"/>
                <a:gd name="T7" fmla="*/ 0 h 154"/>
                <a:gd name="T8" fmla="*/ 0 w 134"/>
                <a:gd name="T9" fmla="*/ 153 h 154"/>
                <a:gd name="T10" fmla="*/ 0 60000 65536"/>
                <a:gd name="T11" fmla="*/ 0 60000 65536"/>
                <a:gd name="T12" fmla="*/ 0 60000 65536"/>
                <a:gd name="T13" fmla="*/ 0 60000 65536"/>
                <a:gd name="T14" fmla="*/ 0 60000 65536"/>
                <a:gd name="T15" fmla="*/ 0 w 134"/>
                <a:gd name="T16" fmla="*/ 0 h 154"/>
                <a:gd name="T17" fmla="*/ 134 w 134"/>
                <a:gd name="T18" fmla="*/ 154 h 154"/>
              </a:gdLst>
              <a:ahLst/>
              <a:cxnLst>
                <a:cxn ang="T10">
                  <a:pos x="T0" y="T1"/>
                </a:cxn>
                <a:cxn ang="T11">
                  <a:pos x="T2" y="T3"/>
                </a:cxn>
                <a:cxn ang="T12">
                  <a:pos x="T4" y="T5"/>
                </a:cxn>
                <a:cxn ang="T13">
                  <a:pos x="T6" y="T7"/>
                </a:cxn>
                <a:cxn ang="T14">
                  <a:pos x="T8" y="T9"/>
                </a:cxn>
              </a:cxnLst>
              <a:rect l="T15" t="T16" r="T17" b="T18"/>
              <a:pathLst>
                <a:path w="134" h="154">
                  <a:moveTo>
                    <a:pt x="0" y="153"/>
                  </a:moveTo>
                  <a:lnTo>
                    <a:pt x="0" y="153"/>
                  </a:lnTo>
                  <a:lnTo>
                    <a:pt x="133" y="1"/>
                  </a:lnTo>
                  <a:lnTo>
                    <a:pt x="46" y="0"/>
                  </a:lnTo>
                  <a:lnTo>
                    <a:pt x="0" y="153"/>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88" name="Freeform 280"/>
            <p:cNvSpPr>
              <a:spLocks/>
            </p:cNvSpPr>
            <p:nvPr/>
          </p:nvSpPr>
          <p:spPr bwMode="auto">
            <a:xfrm>
              <a:off x="3876" y="2231"/>
              <a:ext cx="219" cy="203"/>
            </a:xfrm>
            <a:custGeom>
              <a:avLst/>
              <a:gdLst>
                <a:gd name="T0" fmla="*/ 0 w 219"/>
                <a:gd name="T1" fmla="*/ 201 h 203"/>
                <a:gd name="T2" fmla="*/ 89 w 219"/>
                <a:gd name="T3" fmla="*/ 202 h 203"/>
                <a:gd name="T4" fmla="*/ 218 w 219"/>
                <a:gd name="T5" fmla="*/ 52 h 203"/>
                <a:gd name="T6" fmla="*/ 61 w 219"/>
                <a:gd name="T7" fmla="*/ 0 h 203"/>
                <a:gd name="T8" fmla="*/ 0 w 219"/>
                <a:gd name="T9" fmla="*/ 201 h 203"/>
                <a:gd name="T10" fmla="*/ 0 60000 65536"/>
                <a:gd name="T11" fmla="*/ 0 60000 65536"/>
                <a:gd name="T12" fmla="*/ 0 60000 65536"/>
                <a:gd name="T13" fmla="*/ 0 60000 65536"/>
                <a:gd name="T14" fmla="*/ 0 60000 65536"/>
                <a:gd name="T15" fmla="*/ 0 w 219"/>
                <a:gd name="T16" fmla="*/ 0 h 203"/>
                <a:gd name="T17" fmla="*/ 219 w 219"/>
                <a:gd name="T18" fmla="*/ 203 h 203"/>
              </a:gdLst>
              <a:ahLst/>
              <a:cxnLst>
                <a:cxn ang="T10">
                  <a:pos x="T0" y="T1"/>
                </a:cxn>
                <a:cxn ang="T11">
                  <a:pos x="T2" y="T3"/>
                </a:cxn>
                <a:cxn ang="T12">
                  <a:pos x="T4" y="T5"/>
                </a:cxn>
                <a:cxn ang="T13">
                  <a:pos x="T6" y="T7"/>
                </a:cxn>
                <a:cxn ang="T14">
                  <a:pos x="T8" y="T9"/>
                </a:cxn>
              </a:cxnLst>
              <a:rect l="T15" t="T16" r="T17" b="T18"/>
              <a:pathLst>
                <a:path w="219" h="203">
                  <a:moveTo>
                    <a:pt x="0" y="201"/>
                  </a:moveTo>
                  <a:lnTo>
                    <a:pt x="89" y="202"/>
                  </a:lnTo>
                  <a:lnTo>
                    <a:pt x="218" y="52"/>
                  </a:lnTo>
                  <a:lnTo>
                    <a:pt x="61" y="0"/>
                  </a:lnTo>
                  <a:lnTo>
                    <a:pt x="0" y="201"/>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89" name="Line 281"/>
            <p:cNvSpPr>
              <a:spLocks noChangeShapeType="1"/>
            </p:cNvSpPr>
            <p:nvPr/>
          </p:nvSpPr>
          <p:spPr bwMode="auto">
            <a:xfrm>
              <a:off x="3876" y="2440"/>
              <a:ext cx="92"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90" name="Line 282"/>
            <p:cNvSpPr>
              <a:spLocks noChangeShapeType="1"/>
            </p:cNvSpPr>
            <p:nvPr/>
          </p:nvSpPr>
          <p:spPr bwMode="auto">
            <a:xfrm>
              <a:off x="3939" y="223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91" name="Freeform 283"/>
            <p:cNvSpPr>
              <a:spLocks/>
            </p:cNvSpPr>
            <p:nvPr/>
          </p:nvSpPr>
          <p:spPr bwMode="auto">
            <a:xfrm>
              <a:off x="3827" y="2231"/>
              <a:ext cx="276" cy="371"/>
            </a:xfrm>
            <a:custGeom>
              <a:avLst/>
              <a:gdLst>
                <a:gd name="T0" fmla="*/ 275 w 276"/>
                <a:gd name="T1" fmla="*/ 54 h 371"/>
                <a:gd name="T2" fmla="*/ 112 w 276"/>
                <a:gd name="T3" fmla="*/ 0 h 371"/>
                <a:gd name="T4" fmla="*/ 0 w 276"/>
                <a:gd name="T5" fmla="*/ 370 h 371"/>
                <a:gd name="T6" fmla="*/ 0 60000 65536"/>
                <a:gd name="T7" fmla="*/ 0 60000 65536"/>
                <a:gd name="T8" fmla="*/ 0 60000 65536"/>
                <a:gd name="T9" fmla="*/ 0 w 276"/>
                <a:gd name="T10" fmla="*/ 0 h 371"/>
                <a:gd name="T11" fmla="*/ 276 w 276"/>
                <a:gd name="T12" fmla="*/ 371 h 371"/>
              </a:gdLst>
              <a:ahLst/>
              <a:cxnLst>
                <a:cxn ang="T6">
                  <a:pos x="T0" y="T1"/>
                </a:cxn>
                <a:cxn ang="T7">
                  <a:pos x="T2" y="T3"/>
                </a:cxn>
                <a:cxn ang="T8">
                  <a:pos x="T4" y="T5"/>
                </a:cxn>
              </a:cxnLst>
              <a:rect l="T9" t="T10" r="T11" b="T12"/>
              <a:pathLst>
                <a:path w="276" h="371">
                  <a:moveTo>
                    <a:pt x="275" y="54"/>
                  </a:moveTo>
                  <a:lnTo>
                    <a:pt x="112" y="0"/>
                  </a:lnTo>
                  <a:lnTo>
                    <a:pt x="0" y="37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92" name="Line 284"/>
            <p:cNvSpPr>
              <a:spLocks noChangeShapeType="1"/>
            </p:cNvSpPr>
            <p:nvPr/>
          </p:nvSpPr>
          <p:spPr bwMode="auto">
            <a:xfrm>
              <a:off x="3995" y="2702"/>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893" name="Freeform 285"/>
            <p:cNvSpPr>
              <a:spLocks/>
            </p:cNvSpPr>
            <p:nvPr/>
          </p:nvSpPr>
          <p:spPr bwMode="auto">
            <a:xfrm>
              <a:off x="3827" y="2438"/>
              <a:ext cx="229" cy="257"/>
            </a:xfrm>
            <a:custGeom>
              <a:avLst/>
              <a:gdLst>
                <a:gd name="T0" fmla="*/ 162 w 229"/>
                <a:gd name="T1" fmla="*/ 256 h 257"/>
                <a:gd name="T2" fmla="*/ 162 w 229"/>
                <a:gd name="T3" fmla="*/ 256 h 257"/>
                <a:gd name="T4" fmla="*/ 0 w 229"/>
                <a:gd name="T5" fmla="*/ 158 h 257"/>
                <a:gd name="T6" fmla="*/ 136 w 229"/>
                <a:gd name="T7" fmla="*/ 3 h 257"/>
                <a:gd name="T8" fmla="*/ 228 w 229"/>
                <a:gd name="T9" fmla="*/ 0 h 257"/>
                <a:gd name="T10" fmla="*/ 162 w 229"/>
                <a:gd name="T11" fmla="*/ 256 h 257"/>
                <a:gd name="T12" fmla="*/ 0 60000 65536"/>
                <a:gd name="T13" fmla="*/ 0 60000 65536"/>
                <a:gd name="T14" fmla="*/ 0 60000 65536"/>
                <a:gd name="T15" fmla="*/ 0 60000 65536"/>
                <a:gd name="T16" fmla="*/ 0 60000 65536"/>
                <a:gd name="T17" fmla="*/ 0 60000 65536"/>
                <a:gd name="T18" fmla="*/ 0 w 229"/>
                <a:gd name="T19" fmla="*/ 0 h 257"/>
                <a:gd name="T20" fmla="*/ 229 w 229"/>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229" h="257">
                  <a:moveTo>
                    <a:pt x="162" y="256"/>
                  </a:moveTo>
                  <a:lnTo>
                    <a:pt x="162" y="256"/>
                  </a:lnTo>
                  <a:lnTo>
                    <a:pt x="0" y="158"/>
                  </a:lnTo>
                  <a:lnTo>
                    <a:pt x="136" y="3"/>
                  </a:lnTo>
                  <a:lnTo>
                    <a:pt x="228" y="0"/>
                  </a:lnTo>
                  <a:lnTo>
                    <a:pt x="162" y="256"/>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94" name="Line 286"/>
            <p:cNvSpPr>
              <a:spLocks noChangeShapeType="1"/>
            </p:cNvSpPr>
            <p:nvPr/>
          </p:nvSpPr>
          <p:spPr bwMode="auto">
            <a:xfrm>
              <a:off x="3995" y="2702"/>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95" name="Line 287"/>
            <p:cNvSpPr>
              <a:spLocks noChangeShapeType="1"/>
            </p:cNvSpPr>
            <p:nvPr/>
          </p:nvSpPr>
          <p:spPr bwMode="auto">
            <a:xfrm flipV="1">
              <a:off x="3968" y="2438"/>
              <a:ext cx="95"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96" name="Freeform 288"/>
            <p:cNvSpPr>
              <a:spLocks/>
            </p:cNvSpPr>
            <p:nvPr/>
          </p:nvSpPr>
          <p:spPr bwMode="auto">
            <a:xfrm>
              <a:off x="3968" y="2285"/>
              <a:ext cx="127" cy="149"/>
            </a:xfrm>
            <a:custGeom>
              <a:avLst/>
              <a:gdLst>
                <a:gd name="T0" fmla="*/ 89 w 127"/>
                <a:gd name="T1" fmla="*/ 145 h 149"/>
                <a:gd name="T2" fmla="*/ 0 w 127"/>
                <a:gd name="T3" fmla="*/ 148 h 149"/>
                <a:gd name="T4" fmla="*/ 126 w 127"/>
                <a:gd name="T5" fmla="*/ 0 h 149"/>
                <a:gd name="T6" fmla="*/ 89 w 127"/>
                <a:gd name="T7" fmla="*/ 145 h 149"/>
                <a:gd name="T8" fmla="*/ 0 60000 65536"/>
                <a:gd name="T9" fmla="*/ 0 60000 65536"/>
                <a:gd name="T10" fmla="*/ 0 60000 65536"/>
                <a:gd name="T11" fmla="*/ 0 60000 65536"/>
                <a:gd name="T12" fmla="*/ 0 w 127"/>
                <a:gd name="T13" fmla="*/ 0 h 149"/>
                <a:gd name="T14" fmla="*/ 127 w 127"/>
                <a:gd name="T15" fmla="*/ 149 h 149"/>
              </a:gdLst>
              <a:ahLst/>
              <a:cxnLst>
                <a:cxn ang="T8">
                  <a:pos x="T0" y="T1"/>
                </a:cxn>
                <a:cxn ang="T9">
                  <a:pos x="T2" y="T3"/>
                </a:cxn>
                <a:cxn ang="T10">
                  <a:pos x="T4" y="T5"/>
                </a:cxn>
                <a:cxn ang="T11">
                  <a:pos x="T6" y="T7"/>
                </a:cxn>
              </a:cxnLst>
              <a:rect l="T12" t="T13" r="T14" b="T15"/>
              <a:pathLst>
                <a:path w="127" h="149">
                  <a:moveTo>
                    <a:pt x="89" y="145"/>
                  </a:moveTo>
                  <a:lnTo>
                    <a:pt x="0" y="148"/>
                  </a:lnTo>
                  <a:lnTo>
                    <a:pt x="126" y="0"/>
                  </a:lnTo>
                  <a:lnTo>
                    <a:pt x="89" y="145"/>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97" name="Line 289"/>
            <p:cNvSpPr>
              <a:spLocks noChangeShapeType="1"/>
            </p:cNvSpPr>
            <p:nvPr/>
          </p:nvSpPr>
          <p:spPr bwMode="auto">
            <a:xfrm flipH="1">
              <a:off x="3968" y="2438"/>
              <a:ext cx="95" cy="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98" name="Line 290"/>
            <p:cNvSpPr>
              <a:spLocks noChangeShapeType="1"/>
            </p:cNvSpPr>
            <p:nvPr/>
          </p:nvSpPr>
          <p:spPr bwMode="auto">
            <a:xfrm>
              <a:off x="4102" y="2285"/>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899" name="Freeform 291"/>
            <p:cNvSpPr>
              <a:spLocks/>
            </p:cNvSpPr>
            <p:nvPr/>
          </p:nvSpPr>
          <p:spPr bwMode="auto">
            <a:xfrm>
              <a:off x="3827" y="2285"/>
              <a:ext cx="276" cy="418"/>
            </a:xfrm>
            <a:custGeom>
              <a:avLst/>
              <a:gdLst>
                <a:gd name="T0" fmla="*/ 0 w 276"/>
                <a:gd name="T1" fmla="*/ 316 h 418"/>
                <a:gd name="T2" fmla="*/ 168 w 276"/>
                <a:gd name="T3" fmla="*/ 417 h 418"/>
                <a:gd name="T4" fmla="*/ 275 w 276"/>
                <a:gd name="T5" fmla="*/ 0 h 418"/>
                <a:gd name="T6" fmla="*/ 0 60000 65536"/>
                <a:gd name="T7" fmla="*/ 0 60000 65536"/>
                <a:gd name="T8" fmla="*/ 0 60000 65536"/>
                <a:gd name="T9" fmla="*/ 0 w 276"/>
                <a:gd name="T10" fmla="*/ 0 h 418"/>
                <a:gd name="T11" fmla="*/ 276 w 276"/>
                <a:gd name="T12" fmla="*/ 418 h 418"/>
              </a:gdLst>
              <a:ahLst/>
              <a:cxnLst>
                <a:cxn ang="T6">
                  <a:pos x="T0" y="T1"/>
                </a:cxn>
                <a:cxn ang="T7">
                  <a:pos x="T2" y="T3"/>
                </a:cxn>
                <a:cxn ang="T8">
                  <a:pos x="T4" y="T5"/>
                </a:cxn>
              </a:cxnLst>
              <a:rect l="T9" t="T10" r="T11" b="T12"/>
              <a:pathLst>
                <a:path w="276" h="418">
                  <a:moveTo>
                    <a:pt x="0" y="316"/>
                  </a:moveTo>
                  <a:lnTo>
                    <a:pt x="168" y="417"/>
                  </a:lnTo>
                  <a:lnTo>
                    <a:pt x="27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00" name="Line 292"/>
            <p:cNvSpPr>
              <a:spLocks noChangeShapeType="1"/>
            </p:cNvSpPr>
            <p:nvPr/>
          </p:nvSpPr>
          <p:spPr bwMode="auto">
            <a:xfrm>
              <a:off x="3995" y="2702"/>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01" name="Freeform 293"/>
            <p:cNvSpPr>
              <a:spLocks/>
            </p:cNvSpPr>
            <p:nvPr/>
          </p:nvSpPr>
          <p:spPr bwMode="auto">
            <a:xfrm>
              <a:off x="3995" y="2416"/>
              <a:ext cx="263" cy="279"/>
            </a:xfrm>
            <a:custGeom>
              <a:avLst/>
              <a:gdLst>
                <a:gd name="T0" fmla="*/ 0 w 263"/>
                <a:gd name="T1" fmla="*/ 278 h 279"/>
                <a:gd name="T2" fmla="*/ 0 w 263"/>
                <a:gd name="T3" fmla="*/ 278 h 279"/>
                <a:gd name="T4" fmla="*/ 262 w 263"/>
                <a:gd name="T5" fmla="*/ 43 h 279"/>
                <a:gd name="T6" fmla="*/ 221 w 263"/>
                <a:gd name="T7" fmla="*/ 0 h 279"/>
                <a:gd name="T8" fmla="*/ 66 w 263"/>
                <a:gd name="T9" fmla="*/ 21 h 279"/>
                <a:gd name="T10" fmla="*/ 0 w 263"/>
                <a:gd name="T11" fmla="*/ 278 h 279"/>
                <a:gd name="T12" fmla="*/ 0 60000 65536"/>
                <a:gd name="T13" fmla="*/ 0 60000 65536"/>
                <a:gd name="T14" fmla="*/ 0 60000 65536"/>
                <a:gd name="T15" fmla="*/ 0 60000 65536"/>
                <a:gd name="T16" fmla="*/ 0 60000 65536"/>
                <a:gd name="T17" fmla="*/ 0 60000 65536"/>
                <a:gd name="T18" fmla="*/ 0 w 263"/>
                <a:gd name="T19" fmla="*/ 0 h 279"/>
                <a:gd name="T20" fmla="*/ 263 w 263"/>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263" h="279">
                  <a:moveTo>
                    <a:pt x="0" y="278"/>
                  </a:moveTo>
                  <a:lnTo>
                    <a:pt x="0" y="278"/>
                  </a:lnTo>
                  <a:lnTo>
                    <a:pt x="262" y="43"/>
                  </a:lnTo>
                  <a:lnTo>
                    <a:pt x="221" y="0"/>
                  </a:lnTo>
                  <a:lnTo>
                    <a:pt x="66" y="21"/>
                  </a:lnTo>
                  <a:lnTo>
                    <a:pt x="0" y="278"/>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02" name="Line 294"/>
            <p:cNvSpPr>
              <a:spLocks noChangeShapeType="1"/>
            </p:cNvSpPr>
            <p:nvPr/>
          </p:nvSpPr>
          <p:spPr bwMode="auto">
            <a:xfrm>
              <a:off x="3995" y="2702"/>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03" name="Line 295"/>
            <p:cNvSpPr>
              <a:spLocks noChangeShapeType="1"/>
            </p:cNvSpPr>
            <p:nvPr/>
          </p:nvSpPr>
          <p:spPr bwMode="auto">
            <a:xfrm flipH="1">
              <a:off x="4063" y="2416"/>
              <a:ext cx="16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04" name="Freeform 296"/>
            <p:cNvSpPr>
              <a:spLocks/>
            </p:cNvSpPr>
            <p:nvPr/>
          </p:nvSpPr>
          <p:spPr bwMode="auto">
            <a:xfrm>
              <a:off x="4063" y="2285"/>
              <a:ext cx="153" cy="146"/>
            </a:xfrm>
            <a:custGeom>
              <a:avLst/>
              <a:gdLst>
                <a:gd name="T0" fmla="*/ 0 w 153"/>
                <a:gd name="T1" fmla="*/ 145 h 146"/>
                <a:gd name="T2" fmla="*/ 152 w 153"/>
                <a:gd name="T3" fmla="*/ 124 h 146"/>
                <a:gd name="T4" fmla="*/ 37 w 153"/>
                <a:gd name="T5" fmla="*/ 0 h 146"/>
                <a:gd name="T6" fmla="*/ 0 w 153"/>
                <a:gd name="T7" fmla="*/ 145 h 146"/>
                <a:gd name="T8" fmla="*/ 0 60000 65536"/>
                <a:gd name="T9" fmla="*/ 0 60000 65536"/>
                <a:gd name="T10" fmla="*/ 0 60000 65536"/>
                <a:gd name="T11" fmla="*/ 0 60000 65536"/>
                <a:gd name="T12" fmla="*/ 0 w 153"/>
                <a:gd name="T13" fmla="*/ 0 h 146"/>
                <a:gd name="T14" fmla="*/ 153 w 153"/>
                <a:gd name="T15" fmla="*/ 146 h 146"/>
              </a:gdLst>
              <a:ahLst/>
              <a:cxnLst>
                <a:cxn ang="T8">
                  <a:pos x="T0" y="T1"/>
                </a:cxn>
                <a:cxn ang="T9">
                  <a:pos x="T2" y="T3"/>
                </a:cxn>
                <a:cxn ang="T10">
                  <a:pos x="T4" y="T5"/>
                </a:cxn>
                <a:cxn ang="T11">
                  <a:pos x="T6" y="T7"/>
                </a:cxn>
              </a:cxnLst>
              <a:rect l="T12" t="T13" r="T14" b="T15"/>
              <a:pathLst>
                <a:path w="153" h="146">
                  <a:moveTo>
                    <a:pt x="0" y="145"/>
                  </a:moveTo>
                  <a:lnTo>
                    <a:pt x="152" y="124"/>
                  </a:lnTo>
                  <a:lnTo>
                    <a:pt x="37" y="0"/>
                  </a:lnTo>
                  <a:lnTo>
                    <a:pt x="0" y="145"/>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05" name="Line 297"/>
            <p:cNvSpPr>
              <a:spLocks noChangeShapeType="1"/>
            </p:cNvSpPr>
            <p:nvPr/>
          </p:nvSpPr>
          <p:spPr bwMode="auto">
            <a:xfrm flipV="1">
              <a:off x="4063" y="2416"/>
              <a:ext cx="160" cy="2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06" name="Line 298"/>
            <p:cNvSpPr>
              <a:spLocks noChangeShapeType="1"/>
            </p:cNvSpPr>
            <p:nvPr/>
          </p:nvSpPr>
          <p:spPr bwMode="auto">
            <a:xfrm>
              <a:off x="4102" y="2285"/>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07" name="Freeform 299"/>
            <p:cNvSpPr>
              <a:spLocks/>
            </p:cNvSpPr>
            <p:nvPr/>
          </p:nvSpPr>
          <p:spPr bwMode="auto">
            <a:xfrm>
              <a:off x="3995" y="2285"/>
              <a:ext cx="271" cy="418"/>
            </a:xfrm>
            <a:custGeom>
              <a:avLst/>
              <a:gdLst>
                <a:gd name="T0" fmla="*/ 270 w 271"/>
                <a:gd name="T1" fmla="*/ 175 h 418"/>
                <a:gd name="T2" fmla="*/ 107 w 271"/>
                <a:gd name="T3" fmla="*/ 0 h 418"/>
                <a:gd name="T4" fmla="*/ 0 w 271"/>
                <a:gd name="T5" fmla="*/ 417 h 418"/>
                <a:gd name="T6" fmla="*/ 0 60000 65536"/>
                <a:gd name="T7" fmla="*/ 0 60000 65536"/>
                <a:gd name="T8" fmla="*/ 0 60000 65536"/>
                <a:gd name="T9" fmla="*/ 0 w 271"/>
                <a:gd name="T10" fmla="*/ 0 h 418"/>
                <a:gd name="T11" fmla="*/ 271 w 271"/>
                <a:gd name="T12" fmla="*/ 418 h 418"/>
              </a:gdLst>
              <a:ahLst/>
              <a:cxnLst>
                <a:cxn ang="T6">
                  <a:pos x="T0" y="T1"/>
                </a:cxn>
                <a:cxn ang="T7">
                  <a:pos x="T2" y="T3"/>
                </a:cxn>
                <a:cxn ang="T8">
                  <a:pos x="T4" y="T5"/>
                </a:cxn>
              </a:cxnLst>
              <a:rect l="T9" t="T10" r="T11" b="T12"/>
              <a:pathLst>
                <a:path w="271" h="418">
                  <a:moveTo>
                    <a:pt x="270" y="175"/>
                  </a:moveTo>
                  <a:lnTo>
                    <a:pt x="107" y="0"/>
                  </a:lnTo>
                  <a:lnTo>
                    <a:pt x="0" y="41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08" name="Line 300"/>
            <p:cNvSpPr>
              <a:spLocks noChangeShapeType="1"/>
            </p:cNvSpPr>
            <p:nvPr/>
          </p:nvSpPr>
          <p:spPr bwMode="auto">
            <a:xfrm>
              <a:off x="3995" y="2702"/>
              <a:ext cx="171"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09" name="Freeform 301"/>
            <p:cNvSpPr>
              <a:spLocks/>
            </p:cNvSpPr>
            <p:nvPr/>
          </p:nvSpPr>
          <p:spPr bwMode="auto">
            <a:xfrm>
              <a:off x="3995" y="2460"/>
              <a:ext cx="263" cy="255"/>
            </a:xfrm>
            <a:custGeom>
              <a:avLst/>
              <a:gdLst>
                <a:gd name="T0" fmla="*/ 0 w 263"/>
                <a:gd name="T1" fmla="*/ 235 h 255"/>
                <a:gd name="T2" fmla="*/ 166 w 263"/>
                <a:gd name="T3" fmla="*/ 254 h 255"/>
                <a:gd name="T4" fmla="*/ 262 w 263"/>
                <a:gd name="T5" fmla="*/ 0 h 255"/>
                <a:gd name="T6" fmla="*/ 0 w 263"/>
                <a:gd name="T7" fmla="*/ 235 h 255"/>
                <a:gd name="T8" fmla="*/ 0 60000 65536"/>
                <a:gd name="T9" fmla="*/ 0 60000 65536"/>
                <a:gd name="T10" fmla="*/ 0 60000 65536"/>
                <a:gd name="T11" fmla="*/ 0 60000 65536"/>
                <a:gd name="T12" fmla="*/ 0 w 263"/>
                <a:gd name="T13" fmla="*/ 0 h 255"/>
                <a:gd name="T14" fmla="*/ 263 w 263"/>
                <a:gd name="T15" fmla="*/ 255 h 255"/>
              </a:gdLst>
              <a:ahLst/>
              <a:cxnLst>
                <a:cxn ang="T8">
                  <a:pos x="T0" y="T1"/>
                </a:cxn>
                <a:cxn ang="T9">
                  <a:pos x="T2" y="T3"/>
                </a:cxn>
                <a:cxn ang="T10">
                  <a:pos x="T4" y="T5"/>
                </a:cxn>
                <a:cxn ang="T11">
                  <a:pos x="T6" y="T7"/>
                </a:cxn>
              </a:cxnLst>
              <a:rect l="T12" t="T13" r="T14" b="T15"/>
              <a:pathLst>
                <a:path w="263" h="255">
                  <a:moveTo>
                    <a:pt x="0" y="235"/>
                  </a:moveTo>
                  <a:lnTo>
                    <a:pt x="166" y="254"/>
                  </a:lnTo>
                  <a:lnTo>
                    <a:pt x="262" y="0"/>
                  </a:lnTo>
                  <a:lnTo>
                    <a:pt x="0" y="235"/>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10" name="Line 302"/>
            <p:cNvSpPr>
              <a:spLocks noChangeShapeType="1"/>
            </p:cNvSpPr>
            <p:nvPr/>
          </p:nvSpPr>
          <p:spPr bwMode="auto">
            <a:xfrm>
              <a:off x="3995" y="2702"/>
              <a:ext cx="171" cy="2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11" name="Line 303"/>
            <p:cNvSpPr>
              <a:spLocks noChangeShapeType="1"/>
            </p:cNvSpPr>
            <p:nvPr/>
          </p:nvSpPr>
          <p:spPr bwMode="auto">
            <a:xfrm>
              <a:off x="4265" y="246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12" name="Freeform 304"/>
            <p:cNvSpPr>
              <a:spLocks/>
            </p:cNvSpPr>
            <p:nvPr/>
          </p:nvSpPr>
          <p:spPr bwMode="auto">
            <a:xfrm>
              <a:off x="3995" y="2460"/>
              <a:ext cx="271" cy="263"/>
            </a:xfrm>
            <a:custGeom>
              <a:avLst/>
              <a:gdLst>
                <a:gd name="T0" fmla="*/ 0 w 271"/>
                <a:gd name="T1" fmla="*/ 242 h 263"/>
                <a:gd name="T2" fmla="*/ 171 w 271"/>
                <a:gd name="T3" fmla="*/ 262 h 263"/>
                <a:gd name="T4" fmla="*/ 270 w 271"/>
                <a:gd name="T5" fmla="*/ 0 h 263"/>
                <a:gd name="T6" fmla="*/ 0 60000 65536"/>
                <a:gd name="T7" fmla="*/ 0 60000 65536"/>
                <a:gd name="T8" fmla="*/ 0 60000 65536"/>
                <a:gd name="T9" fmla="*/ 0 w 271"/>
                <a:gd name="T10" fmla="*/ 0 h 263"/>
                <a:gd name="T11" fmla="*/ 271 w 271"/>
                <a:gd name="T12" fmla="*/ 263 h 263"/>
              </a:gdLst>
              <a:ahLst/>
              <a:cxnLst>
                <a:cxn ang="T6">
                  <a:pos x="T0" y="T1"/>
                </a:cxn>
                <a:cxn ang="T7">
                  <a:pos x="T2" y="T3"/>
                </a:cxn>
                <a:cxn ang="T8">
                  <a:pos x="T4" y="T5"/>
                </a:cxn>
              </a:cxnLst>
              <a:rect l="T9" t="T10" r="T11" b="T12"/>
              <a:pathLst>
                <a:path w="271" h="263">
                  <a:moveTo>
                    <a:pt x="0" y="242"/>
                  </a:moveTo>
                  <a:lnTo>
                    <a:pt x="171" y="262"/>
                  </a:lnTo>
                  <a:lnTo>
                    <a:pt x="27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13" name="Line 305"/>
            <p:cNvSpPr>
              <a:spLocks noChangeShapeType="1"/>
            </p:cNvSpPr>
            <p:nvPr/>
          </p:nvSpPr>
          <p:spPr bwMode="auto">
            <a:xfrm flipH="1">
              <a:off x="4166" y="2635"/>
              <a:ext cx="261" cy="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14" name="Freeform 306"/>
            <p:cNvSpPr>
              <a:spLocks/>
            </p:cNvSpPr>
            <p:nvPr/>
          </p:nvSpPr>
          <p:spPr bwMode="auto">
            <a:xfrm>
              <a:off x="4166" y="2460"/>
              <a:ext cx="254" cy="255"/>
            </a:xfrm>
            <a:custGeom>
              <a:avLst/>
              <a:gdLst>
                <a:gd name="T0" fmla="*/ 253 w 254"/>
                <a:gd name="T1" fmla="*/ 170 h 255"/>
                <a:gd name="T2" fmla="*/ 0 w 254"/>
                <a:gd name="T3" fmla="*/ 254 h 255"/>
                <a:gd name="T4" fmla="*/ 96 w 254"/>
                <a:gd name="T5" fmla="*/ 0 h 255"/>
                <a:gd name="T6" fmla="*/ 253 w 254"/>
                <a:gd name="T7" fmla="*/ 170 h 255"/>
                <a:gd name="T8" fmla="*/ 0 60000 65536"/>
                <a:gd name="T9" fmla="*/ 0 60000 65536"/>
                <a:gd name="T10" fmla="*/ 0 60000 65536"/>
                <a:gd name="T11" fmla="*/ 0 60000 65536"/>
                <a:gd name="T12" fmla="*/ 0 w 254"/>
                <a:gd name="T13" fmla="*/ 0 h 255"/>
                <a:gd name="T14" fmla="*/ 254 w 254"/>
                <a:gd name="T15" fmla="*/ 255 h 255"/>
              </a:gdLst>
              <a:ahLst/>
              <a:cxnLst>
                <a:cxn ang="T8">
                  <a:pos x="T0" y="T1"/>
                </a:cxn>
                <a:cxn ang="T9">
                  <a:pos x="T2" y="T3"/>
                </a:cxn>
                <a:cxn ang="T10">
                  <a:pos x="T4" y="T5"/>
                </a:cxn>
                <a:cxn ang="T11">
                  <a:pos x="T6" y="T7"/>
                </a:cxn>
              </a:cxnLst>
              <a:rect l="T12" t="T13" r="T14" b="T15"/>
              <a:pathLst>
                <a:path w="254" h="255">
                  <a:moveTo>
                    <a:pt x="253" y="170"/>
                  </a:moveTo>
                  <a:lnTo>
                    <a:pt x="0" y="254"/>
                  </a:lnTo>
                  <a:lnTo>
                    <a:pt x="96" y="0"/>
                  </a:lnTo>
                  <a:lnTo>
                    <a:pt x="253" y="170"/>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15" name="Line 307"/>
            <p:cNvSpPr>
              <a:spLocks noChangeShapeType="1"/>
            </p:cNvSpPr>
            <p:nvPr/>
          </p:nvSpPr>
          <p:spPr bwMode="auto">
            <a:xfrm flipH="1">
              <a:off x="4166" y="2635"/>
              <a:ext cx="261" cy="8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16" name="Line 308"/>
            <p:cNvSpPr>
              <a:spLocks noChangeShapeType="1"/>
            </p:cNvSpPr>
            <p:nvPr/>
          </p:nvSpPr>
          <p:spPr bwMode="auto">
            <a:xfrm>
              <a:off x="4265" y="2460"/>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17" name="Freeform 309"/>
            <p:cNvSpPr>
              <a:spLocks/>
            </p:cNvSpPr>
            <p:nvPr/>
          </p:nvSpPr>
          <p:spPr bwMode="auto">
            <a:xfrm>
              <a:off x="4166" y="2460"/>
              <a:ext cx="262" cy="263"/>
            </a:xfrm>
            <a:custGeom>
              <a:avLst/>
              <a:gdLst>
                <a:gd name="T0" fmla="*/ 261 w 262"/>
                <a:gd name="T1" fmla="*/ 175 h 263"/>
                <a:gd name="T2" fmla="*/ 99 w 262"/>
                <a:gd name="T3" fmla="*/ 0 h 263"/>
                <a:gd name="T4" fmla="*/ 0 w 262"/>
                <a:gd name="T5" fmla="*/ 262 h 263"/>
                <a:gd name="T6" fmla="*/ 0 60000 65536"/>
                <a:gd name="T7" fmla="*/ 0 60000 65536"/>
                <a:gd name="T8" fmla="*/ 0 60000 65536"/>
                <a:gd name="T9" fmla="*/ 0 w 262"/>
                <a:gd name="T10" fmla="*/ 0 h 263"/>
                <a:gd name="T11" fmla="*/ 262 w 262"/>
                <a:gd name="T12" fmla="*/ 263 h 263"/>
              </a:gdLst>
              <a:ahLst/>
              <a:cxnLst>
                <a:cxn ang="T6">
                  <a:pos x="T0" y="T1"/>
                </a:cxn>
                <a:cxn ang="T7">
                  <a:pos x="T2" y="T3"/>
                </a:cxn>
                <a:cxn ang="T8">
                  <a:pos x="T4" y="T5"/>
                </a:cxn>
              </a:cxnLst>
              <a:rect l="T9" t="T10" r="T11" b="T12"/>
              <a:pathLst>
                <a:path w="262" h="263">
                  <a:moveTo>
                    <a:pt x="261" y="175"/>
                  </a:moveTo>
                  <a:lnTo>
                    <a:pt x="99" y="0"/>
                  </a:lnTo>
                  <a:lnTo>
                    <a:pt x="0" y="26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18" name="Freeform 310"/>
            <p:cNvSpPr>
              <a:spLocks/>
            </p:cNvSpPr>
            <p:nvPr/>
          </p:nvSpPr>
          <p:spPr bwMode="auto">
            <a:xfrm>
              <a:off x="4166" y="2635"/>
              <a:ext cx="254" cy="140"/>
            </a:xfrm>
            <a:custGeom>
              <a:avLst/>
              <a:gdLst>
                <a:gd name="T0" fmla="*/ 169 w 254"/>
                <a:gd name="T1" fmla="*/ 139 h 140"/>
                <a:gd name="T2" fmla="*/ 0 w 254"/>
                <a:gd name="T3" fmla="*/ 82 h 140"/>
                <a:gd name="T4" fmla="*/ 253 w 254"/>
                <a:gd name="T5" fmla="*/ 0 h 140"/>
                <a:gd name="T6" fmla="*/ 169 w 254"/>
                <a:gd name="T7" fmla="*/ 139 h 140"/>
                <a:gd name="T8" fmla="*/ 0 60000 65536"/>
                <a:gd name="T9" fmla="*/ 0 60000 65536"/>
                <a:gd name="T10" fmla="*/ 0 60000 65536"/>
                <a:gd name="T11" fmla="*/ 0 60000 65536"/>
                <a:gd name="T12" fmla="*/ 0 w 254"/>
                <a:gd name="T13" fmla="*/ 0 h 140"/>
                <a:gd name="T14" fmla="*/ 254 w 254"/>
                <a:gd name="T15" fmla="*/ 140 h 140"/>
              </a:gdLst>
              <a:ahLst/>
              <a:cxnLst>
                <a:cxn ang="T8">
                  <a:pos x="T0" y="T1"/>
                </a:cxn>
                <a:cxn ang="T9">
                  <a:pos x="T2" y="T3"/>
                </a:cxn>
                <a:cxn ang="T10">
                  <a:pos x="T4" y="T5"/>
                </a:cxn>
                <a:cxn ang="T11">
                  <a:pos x="T6" y="T7"/>
                </a:cxn>
              </a:cxnLst>
              <a:rect l="T12" t="T13" r="T14" b="T15"/>
              <a:pathLst>
                <a:path w="254" h="140">
                  <a:moveTo>
                    <a:pt x="169" y="139"/>
                  </a:moveTo>
                  <a:lnTo>
                    <a:pt x="0" y="82"/>
                  </a:lnTo>
                  <a:lnTo>
                    <a:pt x="253" y="0"/>
                  </a:lnTo>
                  <a:lnTo>
                    <a:pt x="169" y="139"/>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19" name="Freeform 311"/>
            <p:cNvSpPr>
              <a:spLocks/>
            </p:cNvSpPr>
            <p:nvPr/>
          </p:nvSpPr>
          <p:spPr bwMode="auto">
            <a:xfrm>
              <a:off x="4166" y="2635"/>
              <a:ext cx="262" cy="148"/>
            </a:xfrm>
            <a:custGeom>
              <a:avLst/>
              <a:gdLst>
                <a:gd name="T0" fmla="*/ 0 w 262"/>
                <a:gd name="T1" fmla="*/ 87 h 148"/>
                <a:gd name="T2" fmla="*/ 174 w 262"/>
                <a:gd name="T3" fmla="*/ 147 h 148"/>
                <a:gd name="T4" fmla="*/ 261 w 262"/>
                <a:gd name="T5" fmla="*/ 0 h 148"/>
                <a:gd name="T6" fmla="*/ 0 60000 65536"/>
                <a:gd name="T7" fmla="*/ 0 60000 65536"/>
                <a:gd name="T8" fmla="*/ 0 60000 65536"/>
                <a:gd name="T9" fmla="*/ 0 w 262"/>
                <a:gd name="T10" fmla="*/ 0 h 148"/>
                <a:gd name="T11" fmla="*/ 262 w 262"/>
                <a:gd name="T12" fmla="*/ 148 h 148"/>
              </a:gdLst>
              <a:ahLst/>
              <a:cxnLst>
                <a:cxn ang="T6">
                  <a:pos x="T0" y="T1"/>
                </a:cxn>
                <a:cxn ang="T7">
                  <a:pos x="T2" y="T3"/>
                </a:cxn>
                <a:cxn ang="T8">
                  <a:pos x="T4" y="T5"/>
                </a:cxn>
              </a:cxnLst>
              <a:rect l="T9" t="T10" r="T11" b="T12"/>
              <a:pathLst>
                <a:path w="262" h="148">
                  <a:moveTo>
                    <a:pt x="0" y="87"/>
                  </a:moveTo>
                  <a:lnTo>
                    <a:pt x="174" y="147"/>
                  </a:lnTo>
                  <a:lnTo>
                    <a:pt x="26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20" name="Freeform 312"/>
            <p:cNvSpPr>
              <a:spLocks/>
            </p:cNvSpPr>
            <p:nvPr/>
          </p:nvSpPr>
          <p:spPr bwMode="auto">
            <a:xfrm>
              <a:off x="2724" y="2589"/>
              <a:ext cx="307" cy="204"/>
            </a:xfrm>
            <a:custGeom>
              <a:avLst/>
              <a:gdLst>
                <a:gd name="T0" fmla="*/ 0 w 307"/>
                <a:gd name="T1" fmla="*/ 203 h 204"/>
                <a:gd name="T2" fmla="*/ 152 w 307"/>
                <a:gd name="T3" fmla="*/ 143 h 204"/>
                <a:gd name="T4" fmla="*/ 306 w 307"/>
                <a:gd name="T5" fmla="*/ 0 h 204"/>
                <a:gd name="T6" fmla="*/ 158 w 307"/>
                <a:gd name="T7" fmla="*/ 59 h 204"/>
                <a:gd name="T8" fmla="*/ 0 w 307"/>
                <a:gd name="T9" fmla="*/ 203 h 204"/>
                <a:gd name="T10" fmla="*/ 0 60000 65536"/>
                <a:gd name="T11" fmla="*/ 0 60000 65536"/>
                <a:gd name="T12" fmla="*/ 0 60000 65536"/>
                <a:gd name="T13" fmla="*/ 0 60000 65536"/>
                <a:gd name="T14" fmla="*/ 0 60000 65536"/>
                <a:gd name="T15" fmla="*/ 0 w 307"/>
                <a:gd name="T16" fmla="*/ 0 h 204"/>
                <a:gd name="T17" fmla="*/ 307 w 307"/>
                <a:gd name="T18" fmla="*/ 204 h 204"/>
              </a:gdLst>
              <a:ahLst/>
              <a:cxnLst>
                <a:cxn ang="T10">
                  <a:pos x="T0" y="T1"/>
                </a:cxn>
                <a:cxn ang="T11">
                  <a:pos x="T2" y="T3"/>
                </a:cxn>
                <a:cxn ang="T12">
                  <a:pos x="T4" y="T5"/>
                </a:cxn>
                <a:cxn ang="T13">
                  <a:pos x="T6" y="T7"/>
                </a:cxn>
                <a:cxn ang="T14">
                  <a:pos x="T8" y="T9"/>
                </a:cxn>
              </a:cxnLst>
              <a:rect l="T15" t="T16" r="T17" b="T18"/>
              <a:pathLst>
                <a:path w="307" h="204">
                  <a:moveTo>
                    <a:pt x="0" y="203"/>
                  </a:moveTo>
                  <a:lnTo>
                    <a:pt x="152" y="143"/>
                  </a:lnTo>
                  <a:lnTo>
                    <a:pt x="306" y="0"/>
                  </a:lnTo>
                  <a:lnTo>
                    <a:pt x="158" y="59"/>
                  </a:lnTo>
                  <a:lnTo>
                    <a:pt x="0" y="203"/>
                  </a:lnTo>
                </a:path>
              </a:pathLst>
            </a:custGeom>
            <a:solidFill>
              <a:srgbClr val="618FFD"/>
            </a:solidFill>
            <a:ln w="12700" cap="rnd">
              <a:solidFill>
                <a:srgbClr val="000000"/>
              </a:solidFill>
              <a:round/>
              <a:headEnd/>
              <a:tailEnd/>
            </a:ln>
          </p:spPr>
          <p:txBody>
            <a:bodyPr/>
            <a:lstStyle/>
            <a:p>
              <a:endParaRPr lang="en-US"/>
            </a:p>
          </p:txBody>
        </p:sp>
        <p:sp>
          <p:nvSpPr>
            <p:cNvPr id="24921" name="Freeform 313"/>
            <p:cNvSpPr>
              <a:spLocks/>
            </p:cNvSpPr>
            <p:nvPr/>
          </p:nvSpPr>
          <p:spPr bwMode="auto">
            <a:xfrm>
              <a:off x="2876" y="2589"/>
              <a:ext cx="301" cy="136"/>
            </a:xfrm>
            <a:custGeom>
              <a:avLst/>
              <a:gdLst>
                <a:gd name="T0" fmla="*/ 0 w 301"/>
                <a:gd name="T1" fmla="*/ 135 h 136"/>
                <a:gd name="T2" fmla="*/ 300 w 301"/>
                <a:gd name="T3" fmla="*/ 17 h 136"/>
                <a:gd name="T4" fmla="*/ 150 w 301"/>
                <a:gd name="T5" fmla="*/ 0 h 136"/>
                <a:gd name="T6" fmla="*/ 0 w 301"/>
                <a:gd name="T7" fmla="*/ 135 h 136"/>
                <a:gd name="T8" fmla="*/ 0 60000 65536"/>
                <a:gd name="T9" fmla="*/ 0 60000 65536"/>
                <a:gd name="T10" fmla="*/ 0 60000 65536"/>
                <a:gd name="T11" fmla="*/ 0 60000 65536"/>
                <a:gd name="T12" fmla="*/ 0 w 301"/>
                <a:gd name="T13" fmla="*/ 0 h 136"/>
                <a:gd name="T14" fmla="*/ 301 w 301"/>
                <a:gd name="T15" fmla="*/ 136 h 136"/>
              </a:gdLst>
              <a:ahLst/>
              <a:cxnLst>
                <a:cxn ang="T8">
                  <a:pos x="T0" y="T1"/>
                </a:cxn>
                <a:cxn ang="T9">
                  <a:pos x="T2" y="T3"/>
                </a:cxn>
                <a:cxn ang="T10">
                  <a:pos x="T4" y="T5"/>
                </a:cxn>
                <a:cxn ang="T11">
                  <a:pos x="T6" y="T7"/>
                </a:cxn>
              </a:cxnLst>
              <a:rect l="T12" t="T13" r="T14" b="T15"/>
              <a:pathLst>
                <a:path w="301" h="136">
                  <a:moveTo>
                    <a:pt x="0" y="135"/>
                  </a:moveTo>
                  <a:lnTo>
                    <a:pt x="300" y="17"/>
                  </a:lnTo>
                  <a:lnTo>
                    <a:pt x="150" y="0"/>
                  </a:lnTo>
                  <a:lnTo>
                    <a:pt x="0" y="135"/>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22" name="Freeform 314"/>
            <p:cNvSpPr>
              <a:spLocks/>
            </p:cNvSpPr>
            <p:nvPr/>
          </p:nvSpPr>
          <p:spPr bwMode="auto">
            <a:xfrm>
              <a:off x="2876" y="2589"/>
              <a:ext cx="309" cy="144"/>
            </a:xfrm>
            <a:custGeom>
              <a:avLst/>
              <a:gdLst>
                <a:gd name="T0" fmla="*/ 308 w 309"/>
                <a:gd name="T1" fmla="*/ 18 h 144"/>
                <a:gd name="T2" fmla="*/ 154 w 309"/>
                <a:gd name="T3" fmla="*/ 0 h 144"/>
                <a:gd name="T4" fmla="*/ 0 w 309"/>
                <a:gd name="T5" fmla="*/ 143 h 144"/>
                <a:gd name="T6" fmla="*/ 0 60000 65536"/>
                <a:gd name="T7" fmla="*/ 0 60000 65536"/>
                <a:gd name="T8" fmla="*/ 0 60000 65536"/>
                <a:gd name="T9" fmla="*/ 0 w 309"/>
                <a:gd name="T10" fmla="*/ 0 h 144"/>
                <a:gd name="T11" fmla="*/ 309 w 309"/>
                <a:gd name="T12" fmla="*/ 144 h 144"/>
              </a:gdLst>
              <a:ahLst/>
              <a:cxnLst>
                <a:cxn ang="T6">
                  <a:pos x="T0" y="T1"/>
                </a:cxn>
                <a:cxn ang="T7">
                  <a:pos x="T2" y="T3"/>
                </a:cxn>
                <a:cxn ang="T8">
                  <a:pos x="T4" y="T5"/>
                </a:cxn>
              </a:cxnLst>
              <a:rect l="T9" t="T10" r="T11" b="T12"/>
              <a:pathLst>
                <a:path w="309" h="144">
                  <a:moveTo>
                    <a:pt x="308" y="18"/>
                  </a:moveTo>
                  <a:lnTo>
                    <a:pt x="154" y="0"/>
                  </a:lnTo>
                  <a:lnTo>
                    <a:pt x="0" y="14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23" name="Freeform 315"/>
            <p:cNvSpPr>
              <a:spLocks/>
            </p:cNvSpPr>
            <p:nvPr/>
          </p:nvSpPr>
          <p:spPr bwMode="auto">
            <a:xfrm>
              <a:off x="2876" y="2607"/>
              <a:ext cx="301" cy="118"/>
            </a:xfrm>
            <a:custGeom>
              <a:avLst/>
              <a:gdLst>
                <a:gd name="T0" fmla="*/ 0 w 301"/>
                <a:gd name="T1" fmla="*/ 117 h 118"/>
                <a:gd name="T2" fmla="*/ 0 w 301"/>
                <a:gd name="T3" fmla="*/ 117 h 118"/>
                <a:gd name="T4" fmla="*/ 300 w 301"/>
                <a:gd name="T5" fmla="*/ 0 h 118"/>
                <a:gd name="T6" fmla="*/ 78 w 301"/>
                <a:gd name="T7" fmla="*/ 89 h 118"/>
                <a:gd name="T8" fmla="*/ 0 w 301"/>
                <a:gd name="T9" fmla="*/ 117 h 118"/>
                <a:gd name="T10" fmla="*/ 0 60000 65536"/>
                <a:gd name="T11" fmla="*/ 0 60000 65536"/>
                <a:gd name="T12" fmla="*/ 0 60000 65536"/>
                <a:gd name="T13" fmla="*/ 0 60000 65536"/>
                <a:gd name="T14" fmla="*/ 0 60000 65536"/>
                <a:gd name="T15" fmla="*/ 0 w 301"/>
                <a:gd name="T16" fmla="*/ 0 h 118"/>
                <a:gd name="T17" fmla="*/ 301 w 301"/>
                <a:gd name="T18" fmla="*/ 118 h 118"/>
              </a:gdLst>
              <a:ahLst/>
              <a:cxnLst>
                <a:cxn ang="T10">
                  <a:pos x="T0" y="T1"/>
                </a:cxn>
                <a:cxn ang="T11">
                  <a:pos x="T2" y="T3"/>
                </a:cxn>
                <a:cxn ang="T12">
                  <a:pos x="T4" y="T5"/>
                </a:cxn>
                <a:cxn ang="T13">
                  <a:pos x="T6" y="T7"/>
                </a:cxn>
                <a:cxn ang="T14">
                  <a:pos x="T8" y="T9"/>
                </a:cxn>
              </a:cxnLst>
              <a:rect l="T15" t="T16" r="T17" b="T18"/>
              <a:pathLst>
                <a:path w="301" h="118">
                  <a:moveTo>
                    <a:pt x="0" y="117"/>
                  </a:moveTo>
                  <a:lnTo>
                    <a:pt x="0" y="117"/>
                  </a:lnTo>
                  <a:lnTo>
                    <a:pt x="300" y="0"/>
                  </a:lnTo>
                  <a:lnTo>
                    <a:pt x="78" y="89"/>
                  </a:lnTo>
                  <a:lnTo>
                    <a:pt x="0" y="117"/>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24" name="Freeform 316"/>
            <p:cNvSpPr>
              <a:spLocks/>
            </p:cNvSpPr>
            <p:nvPr/>
          </p:nvSpPr>
          <p:spPr bwMode="auto">
            <a:xfrm>
              <a:off x="2956" y="2607"/>
              <a:ext cx="221" cy="88"/>
            </a:xfrm>
            <a:custGeom>
              <a:avLst/>
              <a:gdLst>
                <a:gd name="T0" fmla="*/ 0 w 221"/>
                <a:gd name="T1" fmla="*/ 87 h 88"/>
                <a:gd name="T2" fmla="*/ 220 w 221"/>
                <a:gd name="T3" fmla="*/ 0 h 88"/>
                <a:gd name="T4" fmla="*/ 76 w 221"/>
                <a:gd name="T5" fmla="*/ 59 h 88"/>
                <a:gd name="T6" fmla="*/ 0 w 221"/>
                <a:gd name="T7" fmla="*/ 87 h 88"/>
                <a:gd name="T8" fmla="*/ 0 60000 65536"/>
                <a:gd name="T9" fmla="*/ 0 60000 65536"/>
                <a:gd name="T10" fmla="*/ 0 60000 65536"/>
                <a:gd name="T11" fmla="*/ 0 60000 65536"/>
                <a:gd name="T12" fmla="*/ 0 w 221"/>
                <a:gd name="T13" fmla="*/ 0 h 88"/>
                <a:gd name="T14" fmla="*/ 221 w 221"/>
                <a:gd name="T15" fmla="*/ 88 h 88"/>
              </a:gdLst>
              <a:ahLst/>
              <a:cxnLst>
                <a:cxn ang="T8">
                  <a:pos x="T0" y="T1"/>
                </a:cxn>
                <a:cxn ang="T9">
                  <a:pos x="T2" y="T3"/>
                </a:cxn>
                <a:cxn ang="T10">
                  <a:pos x="T4" y="T5"/>
                </a:cxn>
                <a:cxn ang="T11">
                  <a:pos x="T6" y="T7"/>
                </a:cxn>
              </a:cxnLst>
              <a:rect l="T12" t="T13" r="T14" b="T15"/>
              <a:pathLst>
                <a:path w="221" h="88">
                  <a:moveTo>
                    <a:pt x="0" y="87"/>
                  </a:moveTo>
                  <a:lnTo>
                    <a:pt x="220" y="0"/>
                  </a:lnTo>
                  <a:lnTo>
                    <a:pt x="76" y="59"/>
                  </a:lnTo>
                  <a:lnTo>
                    <a:pt x="0" y="87"/>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25" name="Line 317"/>
            <p:cNvSpPr>
              <a:spLocks noChangeShapeType="1"/>
            </p:cNvSpPr>
            <p:nvPr/>
          </p:nvSpPr>
          <p:spPr bwMode="auto">
            <a:xfrm flipV="1">
              <a:off x="2956" y="2607"/>
              <a:ext cx="228" cy="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26" name="Line 318"/>
            <p:cNvSpPr>
              <a:spLocks noChangeShapeType="1"/>
            </p:cNvSpPr>
            <p:nvPr/>
          </p:nvSpPr>
          <p:spPr bwMode="auto">
            <a:xfrm>
              <a:off x="3035" y="267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27" name="Freeform 319"/>
            <p:cNvSpPr>
              <a:spLocks/>
            </p:cNvSpPr>
            <p:nvPr/>
          </p:nvSpPr>
          <p:spPr bwMode="auto">
            <a:xfrm>
              <a:off x="2876" y="2607"/>
              <a:ext cx="309" cy="126"/>
            </a:xfrm>
            <a:custGeom>
              <a:avLst/>
              <a:gdLst>
                <a:gd name="T0" fmla="*/ 0 w 309"/>
                <a:gd name="T1" fmla="*/ 125 h 126"/>
                <a:gd name="T2" fmla="*/ 159 w 309"/>
                <a:gd name="T3" fmla="*/ 64 h 126"/>
                <a:gd name="T4" fmla="*/ 308 w 309"/>
                <a:gd name="T5" fmla="*/ 0 h 126"/>
                <a:gd name="T6" fmla="*/ 0 60000 65536"/>
                <a:gd name="T7" fmla="*/ 0 60000 65536"/>
                <a:gd name="T8" fmla="*/ 0 60000 65536"/>
                <a:gd name="T9" fmla="*/ 0 w 309"/>
                <a:gd name="T10" fmla="*/ 0 h 126"/>
                <a:gd name="T11" fmla="*/ 309 w 309"/>
                <a:gd name="T12" fmla="*/ 126 h 126"/>
              </a:gdLst>
              <a:ahLst/>
              <a:cxnLst>
                <a:cxn ang="T6">
                  <a:pos x="T0" y="T1"/>
                </a:cxn>
                <a:cxn ang="T7">
                  <a:pos x="T2" y="T3"/>
                </a:cxn>
                <a:cxn ang="T8">
                  <a:pos x="T4" y="T5"/>
                </a:cxn>
              </a:cxnLst>
              <a:rect l="T9" t="T10" r="T11" b="T12"/>
              <a:pathLst>
                <a:path w="309" h="126">
                  <a:moveTo>
                    <a:pt x="0" y="125"/>
                  </a:moveTo>
                  <a:lnTo>
                    <a:pt x="159" y="64"/>
                  </a:lnTo>
                  <a:lnTo>
                    <a:pt x="30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28" name="Line 320"/>
            <p:cNvSpPr>
              <a:spLocks noChangeShapeType="1"/>
            </p:cNvSpPr>
            <p:nvPr/>
          </p:nvSpPr>
          <p:spPr bwMode="auto">
            <a:xfrm>
              <a:off x="3184" y="2607"/>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29" name="Freeform 321"/>
            <p:cNvSpPr>
              <a:spLocks/>
            </p:cNvSpPr>
            <p:nvPr/>
          </p:nvSpPr>
          <p:spPr bwMode="auto">
            <a:xfrm>
              <a:off x="3035" y="2586"/>
              <a:ext cx="297" cy="78"/>
            </a:xfrm>
            <a:custGeom>
              <a:avLst/>
              <a:gdLst>
                <a:gd name="T0" fmla="*/ 145 w 297"/>
                <a:gd name="T1" fmla="*/ 19 h 78"/>
                <a:gd name="T2" fmla="*/ 145 w 297"/>
                <a:gd name="T3" fmla="*/ 19 h 78"/>
                <a:gd name="T4" fmla="*/ 296 w 297"/>
                <a:gd name="T5" fmla="*/ 0 h 78"/>
                <a:gd name="T6" fmla="*/ 0 w 297"/>
                <a:gd name="T7" fmla="*/ 77 h 78"/>
                <a:gd name="T8" fmla="*/ 145 w 297"/>
                <a:gd name="T9" fmla="*/ 19 h 78"/>
                <a:gd name="T10" fmla="*/ 0 60000 65536"/>
                <a:gd name="T11" fmla="*/ 0 60000 65536"/>
                <a:gd name="T12" fmla="*/ 0 60000 65536"/>
                <a:gd name="T13" fmla="*/ 0 60000 65536"/>
                <a:gd name="T14" fmla="*/ 0 60000 65536"/>
                <a:gd name="T15" fmla="*/ 0 w 297"/>
                <a:gd name="T16" fmla="*/ 0 h 78"/>
                <a:gd name="T17" fmla="*/ 297 w 297"/>
                <a:gd name="T18" fmla="*/ 78 h 78"/>
              </a:gdLst>
              <a:ahLst/>
              <a:cxnLst>
                <a:cxn ang="T10">
                  <a:pos x="T0" y="T1"/>
                </a:cxn>
                <a:cxn ang="T11">
                  <a:pos x="T2" y="T3"/>
                </a:cxn>
                <a:cxn ang="T12">
                  <a:pos x="T4" y="T5"/>
                </a:cxn>
                <a:cxn ang="T13">
                  <a:pos x="T6" y="T7"/>
                </a:cxn>
                <a:cxn ang="T14">
                  <a:pos x="T8" y="T9"/>
                </a:cxn>
              </a:cxnLst>
              <a:rect l="T15" t="T16" r="T17" b="T18"/>
              <a:pathLst>
                <a:path w="297" h="78">
                  <a:moveTo>
                    <a:pt x="145" y="19"/>
                  </a:moveTo>
                  <a:lnTo>
                    <a:pt x="145" y="19"/>
                  </a:lnTo>
                  <a:lnTo>
                    <a:pt x="296" y="0"/>
                  </a:lnTo>
                  <a:lnTo>
                    <a:pt x="0" y="77"/>
                  </a:lnTo>
                  <a:lnTo>
                    <a:pt x="145" y="19"/>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30" name="Line 322"/>
            <p:cNvSpPr>
              <a:spLocks noChangeShapeType="1"/>
            </p:cNvSpPr>
            <p:nvPr/>
          </p:nvSpPr>
          <p:spPr bwMode="auto">
            <a:xfrm>
              <a:off x="3184" y="2607"/>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31" name="Line 323"/>
            <p:cNvSpPr>
              <a:spLocks noChangeShapeType="1"/>
            </p:cNvSpPr>
            <p:nvPr/>
          </p:nvSpPr>
          <p:spPr bwMode="auto">
            <a:xfrm flipH="1">
              <a:off x="3035" y="2586"/>
              <a:ext cx="304" cy="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32" name="Freeform 324"/>
            <p:cNvSpPr>
              <a:spLocks/>
            </p:cNvSpPr>
            <p:nvPr/>
          </p:nvSpPr>
          <p:spPr bwMode="auto">
            <a:xfrm>
              <a:off x="3035" y="2586"/>
              <a:ext cx="305" cy="86"/>
            </a:xfrm>
            <a:custGeom>
              <a:avLst/>
              <a:gdLst>
                <a:gd name="T0" fmla="*/ 304 w 305"/>
                <a:gd name="T1" fmla="*/ 0 h 86"/>
                <a:gd name="T2" fmla="*/ 149 w 305"/>
                <a:gd name="T3" fmla="*/ 21 h 86"/>
                <a:gd name="T4" fmla="*/ 0 w 305"/>
                <a:gd name="T5" fmla="*/ 85 h 86"/>
                <a:gd name="T6" fmla="*/ 0 60000 65536"/>
                <a:gd name="T7" fmla="*/ 0 60000 65536"/>
                <a:gd name="T8" fmla="*/ 0 60000 65536"/>
                <a:gd name="T9" fmla="*/ 0 w 305"/>
                <a:gd name="T10" fmla="*/ 0 h 86"/>
                <a:gd name="T11" fmla="*/ 305 w 305"/>
                <a:gd name="T12" fmla="*/ 86 h 86"/>
              </a:gdLst>
              <a:ahLst/>
              <a:cxnLst>
                <a:cxn ang="T6">
                  <a:pos x="T0" y="T1"/>
                </a:cxn>
                <a:cxn ang="T7">
                  <a:pos x="T2" y="T3"/>
                </a:cxn>
                <a:cxn ang="T8">
                  <a:pos x="T4" y="T5"/>
                </a:cxn>
              </a:cxnLst>
              <a:rect l="T9" t="T10" r="T11" b="T12"/>
              <a:pathLst>
                <a:path w="305" h="86">
                  <a:moveTo>
                    <a:pt x="304" y="0"/>
                  </a:moveTo>
                  <a:lnTo>
                    <a:pt x="149" y="21"/>
                  </a:lnTo>
                  <a:lnTo>
                    <a:pt x="0" y="8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33" name="Freeform 325"/>
            <p:cNvSpPr>
              <a:spLocks/>
            </p:cNvSpPr>
            <p:nvPr/>
          </p:nvSpPr>
          <p:spPr bwMode="auto">
            <a:xfrm>
              <a:off x="3035" y="2586"/>
              <a:ext cx="297" cy="78"/>
            </a:xfrm>
            <a:custGeom>
              <a:avLst/>
              <a:gdLst>
                <a:gd name="T0" fmla="*/ 0 w 297"/>
                <a:gd name="T1" fmla="*/ 77 h 78"/>
                <a:gd name="T2" fmla="*/ 296 w 297"/>
                <a:gd name="T3" fmla="*/ 0 h 78"/>
                <a:gd name="T4" fmla="*/ 159 w 297"/>
                <a:gd name="T5" fmla="*/ 57 h 78"/>
                <a:gd name="T6" fmla="*/ 0 w 297"/>
                <a:gd name="T7" fmla="*/ 77 h 78"/>
                <a:gd name="T8" fmla="*/ 0 60000 65536"/>
                <a:gd name="T9" fmla="*/ 0 60000 65536"/>
                <a:gd name="T10" fmla="*/ 0 60000 65536"/>
                <a:gd name="T11" fmla="*/ 0 60000 65536"/>
                <a:gd name="T12" fmla="*/ 0 w 297"/>
                <a:gd name="T13" fmla="*/ 0 h 78"/>
                <a:gd name="T14" fmla="*/ 297 w 297"/>
                <a:gd name="T15" fmla="*/ 78 h 78"/>
              </a:gdLst>
              <a:ahLst/>
              <a:cxnLst>
                <a:cxn ang="T8">
                  <a:pos x="T0" y="T1"/>
                </a:cxn>
                <a:cxn ang="T9">
                  <a:pos x="T2" y="T3"/>
                </a:cxn>
                <a:cxn ang="T10">
                  <a:pos x="T4" y="T5"/>
                </a:cxn>
                <a:cxn ang="T11">
                  <a:pos x="T6" y="T7"/>
                </a:cxn>
              </a:cxnLst>
              <a:rect l="T12" t="T13" r="T14" b="T15"/>
              <a:pathLst>
                <a:path w="297" h="78">
                  <a:moveTo>
                    <a:pt x="0" y="77"/>
                  </a:moveTo>
                  <a:lnTo>
                    <a:pt x="296" y="0"/>
                  </a:lnTo>
                  <a:lnTo>
                    <a:pt x="159" y="57"/>
                  </a:lnTo>
                  <a:lnTo>
                    <a:pt x="0" y="77"/>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34" name="Freeform 326"/>
            <p:cNvSpPr>
              <a:spLocks/>
            </p:cNvSpPr>
            <p:nvPr/>
          </p:nvSpPr>
          <p:spPr bwMode="auto">
            <a:xfrm>
              <a:off x="3035" y="2586"/>
              <a:ext cx="305" cy="86"/>
            </a:xfrm>
            <a:custGeom>
              <a:avLst/>
              <a:gdLst>
                <a:gd name="T0" fmla="*/ 0 w 305"/>
                <a:gd name="T1" fmla="*/ 85 h 86"/>
                <a:gd name="T2" fmla="*/ 163 w 305"/>
                <a:gd name="T3" fmla="*/ 63 h 86"/>
                <a:gd name="T4" fmla="*/ 304 w 305"/>
                <a:gd name="T5" fmla="*/ 0 h 86"/>
                <a:gd name="T6" fmla="*/ 0 60000 65536"/>
                <a:gd name="T7" fmla="*/ 0 60000 65536"/>
                <a:gd name="T8" fmla="*/ 0 60000 65536"/>
                <a:gd name="T9" fmla="*/ 0 w 305"/>
                <a:gd name="T10" fmla="*/ 0 h 86"/>
                <a:gd name="T11" fmla="*/ 305 w 305"/>
                <a:gd name="T12" fmla="*/ 86 h 86"/>
              </a:gdLst>
              <a:ahLst/>
              <a:cxnLst>
                <a:cxn ang="T6">
                  <a:pos x="T0" y="T1"/>
                </a:cxn>
                <a:cxn ang="T7">
                  <a:pos x="T2" y="T3"/>
                </a:cxn>
                <a:cxn ang="T8">
                  <a:pos x="T4" y="T5"/>
                </a:cxn>
              </a:cxnLst>
              <a:rect l="T9" t="T10" r="T11" b="T12"/>
              <a:pathLst>
                <a:path w="305" h="86">
                  <a:moveTo>
                    <a:pt x="0" y="85"/>
                  </a:moveTo>
                  <a:lnTo>
                    <a:pt x="163" y="63"/>
                  </a:lnTo>
                  <a:lnTo>
                    <a:pt x="30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35" name="Freeform 327"/>
            <p:cNvSpPr>
              <a:spLocks/>
            </p:cNvSpPr>
            <p:nvPr/>
          </p:nvSpPr>
          <p:spPr bwMode="auto">
            <a:xfrm>
              <a:off x="3198" y="2485"/>
              <a:ext cx="301" cy="185"/>
            </a:xfrm>
            <a:custGeom>
              <a:avLst/>
              <a:gdLst>
                <a:gd name="T0" fmla="*/ 0 w 301"/>
                <a:gd name="T1" fmla="*/ 164 h 185"/>
                <a:gd name="T2" fmla="*/ 166 w 301"/>
                <a:gd name="T3" fmla="*/ 184 h 185"/>
                <a:gd name="T4" fmla="*/ 300 w 301"/>
                <a:gd name="T5" fmla="*/ 0 h 185"/>
                <a:gd name="T6" fmla="*/ 141 w 301"/>
                <a:gd name="T7" fmla="*/ 101 h 185"/>
                <a:gd name="T8" fmla="*/ 0 w 301"/>
                <a:gd name="T9" fmla="*/ 164 h 185"/>
                <a:gd name="T10" fmla="*/ 0 60000 65536"/>
                <a:gd name="T11" fmla="*/ 0 60000 65536"/>
                <a:gd name="T12" fmla="*/ 0 60000 65536"/>
                <a:gd name="T13" fmla="*/ 0 60000 65536"/>
                <a:gd name="T14" fmla="*/ 0 60000 65536"/>
                <a:gd name="T15" fmla="*/ 0 w 301"/>
                <a:gd name="T16" fmla="*/ 0 h 185"/>
                <a:gd name="T17" fmla="*/ 301 w 301"/>
                <a:gd name="T18" fmla="*/ 185 h 185"/>
              </a:gdLst>
              <a:ahLst/>
              <a:cxnLst>
                <a:cxn ang="T10">
                  <a:pos x="T0" y="T1"/>
                </a:cxn>
                <a:cxn ang="T11">
                  <a:pos x="T2" y="T3"/>
                </a:cxn>
                <a:cxn ang="T12">
                  <a:pos x="T4" y="T5"/>
                </a:cxn>
                <a:cxn ang="T13">
                  <a:pos x="T6" y="T7"/>
                </a:cxn>
                <a:cxn ang="T14">
                  <a:pos x="T8" y="T9"/>
                </a:cxn>
              </a:cxnLst>
              <a:rect l="T15" t="T16" r="T17" b="T18"/>
              <a:pathLst>
                <a:path w="301" h="185">
                  <a:moveTo>
                    <a:pt x="0" y="164"/>
                  </a:moveTo>
                  <a:lnTo>
                    <a:pt x="166" y="184"/>
                  </a:lnTo>
                  <a:lnTo>
                    <a:pt x="300" y="0"/>
                  </a:lnTo>
                  <a:lnTo>
                    <a:pt x="141" y="101"/>
                  </a:lnTo>
                  <a:lnTo>
                    <a:pt x="0" y="164"/>
                  </a:lnTo>
                </a:path>
              </a:pathLst>
            </a:custGeom>
            <a:solidFill>
              <a:srgbClr val="00AE00"/>
            </a:solidFill>
            <a:ln w="12700" cap="rnd">
              <a:solidFill>
                <a:srgbClr val="000000"/>
              </a:solidFill>
              <a:round/>
              <a:headEnd/>
              <a:tailEnd/>
            </a:ln>
          </p:spPr>
          <p:txBody>
            <a:bodyPr/>
            <a:lstStyle/>
            <a:p>
              <a:endParaRPr lang="en-US"/>
            </a:p>
          </p:txBody>
        </p:sp>
        <p:sp>
          <p:nvSpPr>
            <p:cNvPr id="24936" name="Freeform 328"/>
            <p:cNvSpPr>
              <a:spLocks/>
            </p:cNvSpPr>
            <p:nvPr/>
          </p:nvSpPr>
          <p:spPr bwMode="auto">
            <a:xfrm>
              <a:off x="3364" y="2485"/>
              <a:ext cx="291" cy="177"/>
            </a:xfrm>
            <a:custGeom>
              <a:avLst/>
              <a:gdLst>
                <a:gd name="T0" fmla="*/ 0 w 291"/>
                <a:gd name="T1" fmla="*/ 176 h 177"/>
                <a:gd name="T2" fmla="*/ 290 w 291"/>
                <a:gd name="T3" fmla="*/ 17 h 177"/>
                <a:gd name="T4" fmla="*/ 130 w 291"/>
                <a:gd name="T5" fmla="*/ 0 h 177"/>
                <a:gd name="T6" fmla="*/ 0 w 291"/>
                <a:gd name="T7" fmla="*/ 176 h 177"/>
                <a:gd name="T8" fmla="*/ 0 60000 65536"/>
                <a:gd name="T9" fmla="*/ 0 60000 65536"/>
                <a:gd name="T10" fmla="*/ 0 60000 65536"/>
                <a:gd name="T11" fmla="*/ 0 60000 65536"/>
                <a:gd name="T12" fmla="*/ 0 w 291"/>
                <a:gd name="T13" fmla="*/ 0 h 177"/>
                <a:gd name="T14" fmla="*/ 291 w 291"/>
                <a:gd name="T15" fmla="*/ 177 h 177"/>
              </a:gdLst>
              <a:ahLst/>
              <a:cxnLst>
                <a:cxn ang="T8">
                  <a:pos x="T0" y="T1"/>
                </a:cxn>
                <a:cxn ang="T9">
                  <a:pos x="T2" y="T3"/>
                </a:cxn>
                <a:cxn ang="T10">
                  <a:pos x="T4" y="T5"/>
                </a:cxn>
                <a:cxn ang="T11">
                  <a:pos x="T6" y="T7"/>
                </a:cxn>
              </a:cxnLst>
              <a:rect l="T12" t="T13" r="T14" b="T15"/>
              <a:pathLst>
                <a:path w="291" h="177">
                  <a:moveTo>
                    <a:pt x="0" y="176"/>
                  </a:moveTo>
                  <a:lnTo>
                    <a:pt x="290" y="17"/>
                  </a:lnTo>
                  <a:lnTo>
                    <a:pt x="130" y="0"/>
                  </a:lnTo>
                  <a:lnTo>
                    <a:pt x="0" y="176"/>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37" name="Freeform 329"/>
            <p:cNvSpPr>
              <a:spLocks/>
            </p:cNvSpPr>
            <p:nvPr/>
          </p:nvSpPr>
          <p:spPr bwMode="auto">
            <a:xfrm>
              <a:off x="3364" y="2485"/>
              <a:ext cx="299" cy="185"/>
            </a:xfrm>
            <a:custGeom>
              <a:avLst/>
              <a:gdLst>
                <a:gd name="T0" fmla="*/ 298 w 299"/>
                <a:gd name="T1" fmla="*/ 18 h 185"/>
                <a:gd name="T2" fmla="*/ 134 w 299"/>
                <a:gd name="T3" fmla="*/ 0 h 185"/>
                <a:gd name="T4" fmla="*/ 0 w 299"/>
                <a:gd name="T5" fmla="*/ 184 h 185"/>
                <a:gd name="T6" fmla="*/ 0 60000 65536"/>
                <a:gd name="T7" fmla="*/ 0 60000 65536"/>
                <a:gd name="T8" fmla="*/ 0 60000 65536"/>
                <a:gd name="T9" fmla="*/ 0 w 299"/>
                <a:gd name="T10" fmla="*/ 0 h 185"/>
                <a:gd name="T11" fmla="*/ 299 w 299"/>
                <a:gd name="T12" fmla="*/ 185 h 185"/>
              </a:gdLst>
              <a:ahLst/>
              <a:cxnLst>
                <a:cxn ang="T6">
                  <a:pos x="T0" y="T1"/>
                </a:cxn>
                <a:cxn ang="T7">
                  <a:pos x="T2" y="T3"/>
                </a:cxn>
                <a:cxn ang="T8">
                  <a:pos x="T4" y="T5"/>
                </a:cxn>
              </a:cxnLst>
              <a:rect l="T9" t="T10" r="T11" b="T12"/>
              <a:pathLst>
                <a:path w="299" h="185">
                  <a:moveTo>
                    <a:pt x="298" y="18"/>
                  </a:moveTo>
                  <a:lnTo>
                    <a:pt x="134" y="0"/>
                  </a:lnTo>
                  <a:lnTo>
                    <a:pt x="0" y="1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38" name="Line 330"/>
            <p:cNvSpPr>
              <a:spLocks noChangeShapeType="1"/>
            </p:cNvSpPr>
            <p:nvPr/>
          </p:nvSpPr>
          <p:spPr bwMode="auto">
            <a:xfrm>
              <a:off x="3534" y="2773"/>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39" name="Freeform 331"/>
            <p:cNvSpPr>
              <a:spLocks/>
            </p:cNvSpPr>
            <p:nvPr/>
          </p:nvSpPr>
          <p:spPr bwMode="auto">
            <a:xfrm>
              <a:off x="3364" y="2503"/>
              <a:ext cx="291" cy="263"/>
            </a:xfrm>
            <a:custGeom>
              <a:avLst/>
              <a:gdLst>
                <a:gd name="T0" fmla="*/ 165 w 291"/>
                <a:gd name="T1" fmla="*/ 262 h 263"/>
                <a:gd name="T2" fmla="*/ 165 w 291"/>
                <a:gd name="T3" fmla="*/ 262 h 263"/>
                <a:gd name="T4" fmla="*/ 0 w 291"/>
                <a:gd name="T5" fmla="*/ 161 h 263"/>
                <a:gd name="T6" fmla="*/ 290 w 291"/>
                <a:gd name="T7" fmla="*/ 0 h 263"/>
                <a:gd name="T8" fmla="*/ 165 w 291"/>
                <a:gd name="T9" fmla="*/ 262 h 263"/>
                <a:gd name="T10" fmla="*/ 0 60000 65536"/>
                <a:gd name="T11" fmla="*/ 0 60000 65536"/>
                <a:gd name="T12" fmla="*/ 0 60000 65536"/>
                <a:gd name="T13" fmla="*/ 0 60000 65536"/>
                <a:gd name="T14" fmla="*/ 0 60000 65536"/>
                <a:gd name="T15" fmla="*/ 0 w 291"/>
                <a:gd name="T16" fmla="*/ 0 h 263"/>
                <a:gd name="T17" fmla="*/ 291 w 291"/>
                <a:gd name="T18" fmla="*/ 263 h 263"/>
              </a:gdLst>
              <a:ahLst/>
              <a:cxnLst>
                <a:cxn ang="T10">
                  <a:pos x="T0" y="T1"/>
                </a:cxn>
                <a:cxn ang="T11">
                  <a:pos x="T2" y="T3"/>
                </a:cxn>
                <a:cxn ang="T12">
                  <a:pos x="T4" y="T5"/>
                </a:cxn>
                <a:cxn ang="T13">
                  <a:pos x="T6" y="T7"/>
                </a:cxn>
                <a:cxn ang="T14">
                  <a:pos x="T8" y="T9"/>
                </a:cxn>
              </a:cxnLst>
              <a:rect l="T15" t="T16" r="T17" b="T18"/>
              <a:pathLst>
                <a:path w="291" h="263">
                  <a:moveTo>
                    <a:pt x="165" y="262"/>
                  </a:moveTo>
                  <a:lnTo>
                    <a:pt x="165" y="262"/>
                  </a:lnTo>
                  <a:lnTo>
                    <a:pt x="0" y="161"/>
                  </a:lnTo>
                  <a:lnTo>
                    <a:pt x="290" y="0"/>
                  </a:lnTo>
                  <a:lnTo>
                    <a:pt x="165" y="262"/>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40" name="Line 332"/>
            <p:cNvSpPr>
              <a:spLocks noChangeShapeType="1"/>
            </p:cNvSpPr>
            <p:nvPr/>
          </p:nvSpPr>
          <p:spPr bwMode="auto">
            <a:xfrm>
              <a:off x="3534" y="277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41" name="Line 333"/>
            <p:cNvSpPr>
              <a:spLocks noChangeShapeType="1"/>
            </p:cNvSpPr>
            <p:nvPr/>
          </p:nvSpPr>
          <p:spPr bwMode="auto">
            <a:xfrm>
              <a:off x="3662" y="250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42" name="Freeform 334"/>
            <p:cNvSpPr>
              <a:spLocks/>
            </p:cNvSpPr>
            <p:nvPr/>
          </p:nvSpPr>
          <p:spPr bwMode="auto">
            <a:xfrm>
              <a:off x="3364" y="2503"/>
              <a:ext cx="299" cy="271"/>
            </a:xfrm>
            <a:custGeom>
              <a:avLst/>
              <a:gdLst>
                <a:gd name="T0" fmla="*/ 0 w 299"/>
                <a:gd name="T1" fmla="*/ 166 h 271"/>
                <a:gd name="T2" fmla="*/ 170 w 299"/>
                <a:gd name="T3" fmla="*/ 270 h 271"/>
                <a:gd name="T4" fmla="*/ 298 w 299"/>
                <a:gd name="T5" fmla="*/ 0 h 271"/>
                <a:gd name="T6" fmla="*/ 0 60000 65536"/>
                <a:gd name="T7" fmla="*/ 0 60000 65536"/>
                <a:gd name="T8" fmla="*/ 0 60000 65536"/>
                <a:gd name="T9" fmla="*/ 0 w 299"/>
                <a:gd name="T10" fmla="*/ 0 h 271"/>
                <a:gd name="T11" fmla="*/ 299 w 299"/>
                <a:gd name="T12" fmla="*/ 271 h 271"/>
              </a:gdLst>
              <a:ahLst/>
              <a:cxnLst>
                <a:cxn ang="T6">
                  <a:pos x="T0" y="T1"/>
                </a:cxn>
                <a:cxn ang="T7">
                  <a:pos x="T2" y="T3"/>
                </a:cxn>
                <a:cxn ang="T8">
                  <a:pos x="T4" y="T5"/>
                </a:cxn>
              </a:cxnLst>
              <a:rect l="T9" t="T10" r="T11" b="T12"/>
              <a:pathLst>
                <a:path w="299" h="271">
                  <a:moveTo>
                    <a:pt x="0" y="166"/>
                  </a:moveTo>
                  <a:lnTo>
                    <a:pt x="170" y="270"/>
                  </a:lnTo>
                  <a:lnTo>
                    <a:pt x="29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43" name="Line 335"/>
            <p:cNvSpPr>
              <a:spLocks noChangeShapeType="1"/>
            </p:cNvSpPr>
            <p:nvPr/>
          </p:nvSpPr>
          <p:spPr bwMode="auto">
            <a:xfrm>
              <a:off x="3534" y="2773"/>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44" name="Freeform 336"/>
            <p:cNvSpPr>
              <a:spLocks/>
            </p:cNvSpPr>
            <p:nvPr/>
          </p:nvSpPr>
          <p:spPr bwMode="auto">
            <a:xfrm>
              <a:off x="3534" y="2503"/>
              <a:ext cx="286" cy="263"/>
            </a:xfrm>
            <a:custGeom>
              <a:avLst/>
              <a:gdLst>
                <a:gd name="T0" fmla="*/ 0 w 286"/>
                <a:gd name="T1" fmla="*/ 262 h 263"/>
                <a:gd name="T2" fmla="*/ 0 w 286"/>
                <a:gd name="T3" fmla="*/ 262 h 263"/>
                <a:gd name="T4" fmla="*/ 285 w 286"/>
                <a:gd name="T5" fmla="*/ 95 h 263"/>
                <a:gd name="T6" fmla="*/ 125 w 286"/>
                <a:gd name="T7" fmla="*/ 0 h 263"/>
                <a:gd name="T8" fmla="*/ 0 w 286"/>
                <a:gd name="T9" fmla="*/ 262 h 263"/>
                <a:gd name="T10" fmla="*/ 0 60000 65536"/>
                <a:gd name="T11" fmla="*/ 0 60000 65536"/>
                <a:gd name="T12" fmla="*/ 0 60000 65536"/>
                <a:gd name="T13" fmla="*/ 0 60000 65536"/>
                <a:gd name="T14" fmla="*/ 0 60000 65536"/>
                <a:gd name="T15" fmla="*/ 0 w 286"/>
                <a:gd name="T16" fmla="*/ 0 h 263"/>
                <a:gd name="T17" fmla="*/ 286 w 286"/>
                <a:gd name="T18" fmla="*/ 263 h 263"/>
              </a:gdLst>
              <a:ahLst/>
              <a:cxnLst>
                <a:cxn ang="T10">
                  <a:pos x="T0" y="T1"/>
                </a:cxn>
                <a:cxn ang="T11">
                  <a:pos x="T2" y="T3"/>
                </a:cxn>
                <a:cxn ang="T12">
                  <a:pos x="T4" y="T5"/>
                </a:cxn>
                <a:cxn ang="T13">
                  <a:pos x="T6" y="T7"/>
                </a:cxn>
                <a:cxn ang="T14">
                  <a:pos x="T8" y="T9"/>
                </a:cxn>
              </a:cxnLst>
              <a:rect l="T15" t="T16" r="T17" b="T18"/>
              <a:pathLst>
                <a:path w="286" h="263">
                  <a:moveTo>
                    <a:pt x="0" y="262"/>
                  </a:moveTo>
                  <a:lnTo>
                    <a:pt x="0" y="262"/>
                  </a:lnTo>
                  <a:lnTo>
                    <a:pt x="285" y="95"/>
                  </a:lnTo>
                  <a:lnTo>
                    <a:pt x="125" y="0"/>
                  </a:lnTo>
                  <a:lnTo>
                    <a:pt x="0" y="262"/>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45" name="Line 337"/>
            <p:cNvSpPr>
              <a:spLocks noChangeShapeType="1"/>
            </p:cNvSpPr>
            <p:nvPr/>
          </p:nvSpPr>
          <p:spPr bwMode="auto">
            <a:xfrm>
              <a:off x="3534" y="277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46" name="Line 338"/>
            <p:cNvSpPr>
              <a:spLocks noChangeShapeType="1"/>
            </p:cNvSpPr>
            <p:nvPr/>
          </p:nvSpPr>
          <p:spPr bwMode="auto">
            <a:xfrm>
              <a:off x="3662" y="2503"/>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47" name="Freeform 339"/>
            <p:cNvSpPr>
              <a:spLocks/>
            </p:cNvSpPr>
            <p:nvPr/>
          </p:nvSpPr>
          <p:spPr bwMode="auto">
            <a:xfrm>
              <a:off x="3534" y="2503"/>
              <a:ext cx="294" cy="271"/>
            </a:xfrm>
            <a:custGeom>
              <a:avLst/>
              <a:gdLst>
                <a:gd name="T0" fmla="*/ 293 w 294"/>
                <a:gd name="T1" fmla="*/ 98 h 271"/>
                <a:gd name="T2" fmla="*/ 128 w 294"/>
                <a:gd name="T3" fmla="*/ 0 h 271"/>
                <a:gd name="T4" fmla="*/ 0 w 294"/>
                <a:gd name="T5" fmla="*/ 270 h 271"/>
                <a:gd name="T6" fmla="*/ 0 60000 65536"/>
                <a:gd name="T7" fmla="*/ 0 60000 65536"/>
                <a:gd name="T8" fmla="*/ 0 60000 65536"/>
                <a:gd name="T9" fmla="*/ 0 w 294"/>
                <a:gd name="T10" fmla="*/ 0 h 271"/>
                <a:gd name="T11" fmla="*/ 294 w 294"/>
                <a:gd name="T12" fmla="*/ 271 h 271"/>
              </a:gdLst>
              <a:ahLst/>
              <a:cxnLst>
                <a:cxn ang="T6">
                  <a:pos x="T0" y="T1"/>
                </a:cxn>
                <a:cxn ang="T7">
                  <a:pos x="T2" y="T3"/>
                </a:cxn>
                <a:cxn ang="T8">
                  <a:pos x="T4" y="T5"/>
                </a:cxn>
              </a:cxnLst>
              <a:rect l="T9" t="T10" r="T11" b="T12"/>
              <a:pathLst>
                <a:path w="294" h="271">
                  <a:moveTo>
                    <a:pt x="293" y="98"/>
                  </a:moveTo>
                  <a:lnTo>
                    <a:pt x="128" y="0"/>
                  </a:lnTo>
                  <a:lnTo>
                    <a:pt x="0" y="27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48" name="Line 340"/>
            <p:cNvSpPr>
              <a:spLocks noChangeShapeType="1"/>
            </p:cNvSpPr>
            <p:nvPr/>
          </p:nvSpPr>
          <p:spPr bwMode="auto">
            <a:xfrm>
              <a:off x="3534" y="2773"/>
              <a:ext cx="174"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49" name="Freeform 341"/>
            <p:cNvSpPr>
              <a:spLocks/>
            </p:cNvSpPr>
            <p:nvPr/>
          </p:nvSpPr>
          <p:spPr bwMode="auto">
            <a:xfrm>
              <a:off x="3534" y="2601"/>
              <a:ext cx="286" cy="186"/>
            </a:xfrm>
            <a:custGeom>
              <a:avLst/>
              <a:gdLst>
                <a:gd name="T0" fmla="*/ 0 w 286"/>
                <a:gd name="T1" fmla="*/ 165 h 186"/>
                <a:gd name="T2" fmla="*/ 169 w 286"/>
                <a:gd name="T3" fmla="*/ 185 h 186"/>
                <a:gd name="T4" fmla="*/ 285 w 286"/>
                <a:gd name="T5" fmla="*/ 0 h 186"/>
                <a:gd name="T6" fmla="*/ 0 w 286"/>
                <a:gd name="T7" fmla="*/ 165 h 186"/>
                <a:gd name="T8" fmla="*/ 0 60000 65536"/>
                <a:gd name="T9" fmla="*/ 0 60000 65536"/>
                <a:gd name="T10" fmla="*/ 0 60000 65536"/>
                <a:gd name="T11" fmla="*/ 0 60000 65536"/>
                <a:gd name="T12" fmla="*/ 0 w 286"/>
                <a:gd name="T13" fmla="*/ 0 h 186"/>
                <a:gd name="T14" fmla="*/ 286 w 286"/>
                <a:gd name="T15" fmla="*/ 186 h 186"/>
              </a:gdLst>
              <a:ahLst/>
              <a:cxnLst>
                <a:cxn ang="T8">
                  <a:pos x="T0" y="T1"/>
                </a:cxn>
                <a:cxn ang="T9">
                  <a:pos x="T2" y="T3"/>
                </a:cxn>
                <a:cxn ang="T10">
                  <a:pos x="T4" y="T5"/>
                </a:cxn>
                <a:cxn ang="T11">
                  <a:pos x="T6" y="T7"/>
                </a:cxn>
              </a:cxnLst>
              <a:rect l="T12" t="T13" r="T14" b="T15"/>
              <a:pathLst>
                <a:path w="286" h="186">
                  <a:moveTo>
                    <a:pt x="0" y="165"/>
                  </a:moveTo>
                  <a:lnTo>
                    <a:pt x="169" y="185"/>
                  </a:lnTo>
                  <a:lnTo>
                    <a:pt x="285" y="0"/>
                  </a:lnTo>
                  <a:lnTo>
                    <a:pt x="0" y="165"/>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50" name="Line 342"/>
            <p:cNvSpPr>
              <a:spLocks noChangeShapeType="1"/>
            </p:cNvSpPr>
            <p:nvPr/>
          </p:nvSpPr>
          <p:spPr bwMode="auto">
            <a:xfrm>
              <a:off x="3534" y="2773"/>
              <a:ext cx="174" cy="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51" name="Line 343"/>
            <p:cNvSpPr>
              <a:spLocks noChangeShapeType="1"/>
            </p:cNvSpPr>
            <p:nvPr/>
          </p:nvSpPr>
          <p:spPr bwMode="auto">
            <a:xfrm>
              <a:off x="3827" y="260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52" name="Freeform 344"/>
            <p:cNvSpPr>
              <a:spLocks/>
            </p:cNvSpPr>
            <p:nvPr/>
          </p:nvSpPr>
          <p:spPr bwMode="auto">
            <a:xfrm>
              <a:off x="3534" y="2601"/>
              <a:ext cx="294" cy="194"/>
            </a:xfrm>
            <a:custGeom>
              <a:avLst/>
              <a:gdLst>
                <a:gd name="T0" fmla="*/ 0 w 294"/>
                <a:gd name="T1" fmla="*/ 172 h 194"/>
                <a:gd name="T2" fmla="*/ 174 w 294"/>
                <a:gd name="T3" fmla="*/ 193 h 194"/>
                <a:gd name="T4" fmla="*/ 293 w 294"/>
                <a:gd name="T5" fmla="*/ 0 h 194"/>
                <a:gd name="T6" fmla="*/ 0 60000 65536"/>
                <a:gd name="T7" fmla="*/ 0 60000 65536"/>
                <a:gd name="T8" fmla="*/ 0 60000 65536"/>
                <a:gd name="T9" fmla="*/ 0 w 294"/>
                <a:gd name="T10" fmla="*/ 0 h 194"/>
                <a:gd name="T11" fmla="*/ 294 w 294"/>
                <a:gd name="T12" fmla="*/ 194 h 194"/>
              </a:gdLst>
              <a:ahLst/>
              <a:cxnLst>
                <a:cxn ang="T6">
                  <a:pos x="T0" y="T1"/>
                </a:cxn>
                <a:cxn ang="T7">
                  <a:pos x="T2" y="T3"/>
                </a:cxn>
                <a:cxn ang="T8">
                  <a:pos x="T4" y="T5"/>
                </a:cxn>
              </a:cxnLst>
              <a:rect l="T9" t="T10" r="T11" b="T12"/>
              <a:pathLst>
                <a:path w="294" h="194">
                  <a:moveTo>
                    <a:pt x="0" y="172"/>
                  </a:moveTo>
                  <a:lnTo>
                    <a:pt x="174" y="193"/>
                  </a:lnTo>
                  <a:lnTo>
                    <a:pt x="29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53" name="Line 345"/>
            <p:cNvSpPr>
              <a:spLocks noChangeShapeType="1"/>
            </p:cNvSpPr>
            <p:nvPr/>
          </p:nvSpPr>
          <p:spPr bwMode="auto">
            <a:xfrm flipH="1">
              <a:off x="3708" y="2702"/>
              <a:ext cx="287" cy="9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24954" name="Freeform 346"/>
            <p:cNvSpPr>
              <a:spLocks/>
            </p:cNvSpPr>
            <p:nvPr/>
          </p:nvSpPr>
          <p:spPr bwMode="auto">
            <a:xfrm>
              <a:off x="3708" y="2601"/>
              <a:ext cx="280" cy="186"/>
            </a:xfrm>
            <a:custGeom>
              <a:avLst/>
              <a:gdLst>
                <a:gd name="T0" fmla="*/ 279 w 280"/>
                <a:gd name="T1" fmla="*/ 97 h 186"/>
                <a:gd name="T2" fmla="*/ 0 w 280"/>
                <a:gd name="T3" fmla="*/ 185 h 186"/>
                <a:gd name="T4" fmla="*/ 116 w 280"/>
                <a:gd name="T5" fmla="*/ 0 h 186"/>
                <a:gd name="T6" fmla="*/ 279 w 280"/>
                <a:gd name="T7" fmla="*/ 97 h 186"/>
                <a:gd name="T8" fmla="*/ 0 60000 65536"/>
                <a:gd name="T9" fmla="*/ 0 60000 65536"/>
                <a:gd name="T10" fmla="*/ 0 60000 65536"/>
                <a:gd name="T11" fmla="*/ 0 60000 65536"/>
                <a:gd name="T12" fmla="*/ 0 w 280"/>
                <a:gd name="T13" fmla="*/ 0 h 186"/>
                <a:gd name="T14" fmla="*/ 280 w 280"/>
                <a:gd name="T15" fmla="*/ 186 h 186"/>
              </a:gdLst>
              <a:ahLst/>
              <a:cxnLst>
                <a:cxn ang="T8">
                  <a:pos x="T0" y="T1"/>
                </a:cxn>
                <a:cxn ang="T9">
                  <a:pos x="T2" y="T3"/>
                </a:cxn>
                <a:cxn ang="T10">
                  <a:pos x="T4" y="T5"/>
                </a:cxn>
                <a:cxn ang="T11">
                  <a:pos x="T6" y="T7"/>
                </a:cxn>
              </a:cxnLst>
              <a:rect l="T12" t="T13" r="T14" b="T15"/>
              <a:pathLst>
                <a:path w="280" h="186">
                  <a:moveTo>
                    <a:pt x="279" y="97"/>
                  </a:moveTo>
                  <a:lnTo>
                    <a:pt x="0" y="185"/>
                  </a:lnTo>
                  <a:lnTo>
                    <a:pt x="116" y="0"/>
                  </a:lnTo>
                  <a:lnTo>
                    <a:pt x="279" y="97"/>
                  </a:lnTo>
                </a:path>
              </a:pathLst>
            </a:custGeom>
            <a:solidFill>
              <a:srgbClr val="00AE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55" name="Line 347"/>
            <p:cNvSpPr>
              <a:spLocks noChangeShapeType="1"/>
            </p:cNvSpPr>
            <p:nvPr/>
          </p:nvSpPr>
          <p:spPr bwMode="auto">
            <a:xfrm flipH="1">
              <a:off x="3708" y="2702"/>
              <a:ext cx="287"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56" name="Line 348"/>
            <p:cNvSpPr>
              <a:spLocks noChangeShapeType="1"/>
            </p:cNvSpPr>
            <p:nvPr/>
          </p:nvSpPr>
          <p:spPr bwMode="auto">
            <a:xfrm>
              <a:off x="3827" y="2601"/>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57" name="Freeform 349"/>
            <p:cNvSpPr>
              <a:spLocks/>
            </p:cNvSpPr>
            <p:nvPr/>
          </p:nvSpPr>
          <p:spPr bwMode="auto">
            <a:xfrm>
              <a:off x="3708" y="2601"/>
              <a:ext cx="288" cy="194"/>
            </a:xfrm>
            <a:custGeom>
              <a:avLst/>
              <a:gdLst>
                <a:gd name="T0" fmla="*/ 287 w 288"/>
                <a:gd name="T1" fmla="*/ 101 h 194"/>
                <a:gd name="T2" fmla="*/ 119 w 288"/>
                <a:gd name="T3" fmla="*/ 0 h 194"/>
                <a:gd name="T4" fmla="*/ 0 w 288"/>
                <a:gd name="T5" fmla="*/ 193 h 194"/>
                <a:gd name="T6" fmla="*/ 0 60000 65536"/>
                <a:gd name="T7" fmla="*/ 0 60000 65536"/>
                <a:gd name="T8" fmla="*/ 0 60000 65536"/>
                <a:gd name="T9" fmla="*/ 0 w 288"/>
                <a:gd name="T10" fmla="*/ 0 h 194"/>
                <a:gd name="T11" fmla="*/ 288 w 288"/>
                <a:gd name="T12" fmla="*/ 194 h 194"/>
              </a:gdLst>
              <a:ahLst/>
              <a:cxnLst>
                <a:cxn ang="T6">
                  <a:pos x="T0" y="T1"/>
                </a:cxn>
                <a:cxn ang="T7">
                  <a:pos x="T2" y="T3"/>
                </a:cxn>
                <a:cxn ang="T8">
                  <a:pos x="T4" y="T5"/>
                </a:cxn>
              </a:cxnLst>
              <a:rect l="T9" t="T10" r="T11" b="T12"/>
              <a:pathLst>
                <a:path w="288" h="194">
                  <a:moveTo>
                    <a:pt x="287" y="101"/>
                  </a:moveTo>
                  <a:lnTo>
                    <a:pt x="119" y="0"/>
                  </a:lnTo>
                  <a:lnTo>
                    <a:pt x="0" y="19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58" name="Freeform 350"/>
            <p:cNvSpPr>
              <a:spLocks/>
            </p:cNvSpPr>
            <p:nvPr/>
          </p:nvSpPr>
          <p:spPr bwMode="auto">
            <a:xfrm>
              <a:off x="3708" y="2702"/>
              <a:ext cx="280" cy="191"/>
            </a:xfrm>
            <a:custGeom>
              <a:avLst/>
              <a:gdLst>
                <a:gd name="T0" fmla="*/ 170 w 280"/>
                <a:gd name="T1" fmla="*/ 190 h 191"/>
                <a:gd name="T2" fmla="*/ 0 w 280"/>
                <a:gd name="T3" fmla="*/ 88 h 191"/>
                <a:gd name="T4" fmla="*/ 279 w 280"/>
                <a:gd name="T5" fmla="*/ 0 h 191"/>
                <a:gd name="T6" fmla="*/ 170 w 280"/>
                <a:gd name="T7" fmla="*/ 190 h 191"/>
                <a:gd name="T8" fmla="*/ 0 60000 65536"/>
                <a:gd name="T9" fmla="*/ 0 60000 65536"/>
                <a:gd name="T10" fmla="*/ 0 60000 65536"/>
                <a:gd name="T11" fmla="*/ 0 60000 65536"/>
                <a:gd name="T12" fmla="*/ 0 w 280"/>
                <a:gd name="T13" fmla="*/ 0 h 191"/>
                <a:gd name="T14" fmla="*/ 280 w 280"/>
                <a:gd name="T15" fmla="*/ 191 h 191"/>
              </a:gdLst>
              <a:ahLst/>
              <a:cxnLst>
                <a:cxn ang="T8">
                  <a:pos x="T0" y="T1"/>
                </a:cxn>
                <a:cxn ang="T9">
                  <a:pos x="T2" y="T3"/>
                </a:cxn>
                <a:cxn ang="T10">
                  <a:pos x="T4" y="T5"/>
                </a:cxn>
                <a:cxn ang="T11">
                  <a:pos x="T6" y="T7"/>
                </a:cxn>
              </a:cxnLst>
              <a:rect l="T12" t="T13" r="T14" b="T15"/>
              <a:pathLst>
                <a:path w="280" h="191">
                  <a:moveTo>
                    <a:pt x="170" y="190"/>
                  </a:moveTo>
                  <a:lnTo>
                    <a:pt x="0" y="88"/>
                  </a:lnTo>
                  <a:lnTo>
                    <a:pt x="279" y="0"/>
                  </a:lnTo>
                  <a:lnTo>
                    <a:pt x="170" y="190"/>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59" name="Freeform 351"/>
            <p:cNvSpPr>
              <a:spLocks/>
            </p:cNvSpPr>
            <p:nvPr/>
          </p:nvSpPr>
          <p:spPr bwMode="auto">
            <a:xfrm>
              <a:off x="3708" y="2702"/>
              <a:ext cx="288" cy="199"/>
            </a:xfrm>
            <a:custGeom>
              <a:avLst/>
              <a:gdLst>
                <a:gd name="T0" fmla="*/ 0 w 288"/>
                <a:gd name="T1" fmla="*/ 92 h 199"/>
                <a:gd name="T2" fmla="*/ 175 w 288"/>
                <a:gd name="T3" fmla="*/ 198 h 199"/>
                <a:gd name="T4" fmla="*/ 287 w 288"/>
                <a:gd name="T5" fmla="*/ 0 h 199"/>
                <a:gd name="T6" fmla="*/ 0 60000 65536"/>
                <a:gd name="T7" fmla="*/ 0 60000 65536"/>
                <a:gd name="T8" fmla="*/ 0 60000 65536"/>
                <a:gd name="T9" fmla="*/ 0 w 288"/>
                <a:gd name="T10" fmla="*/ 0 h 199"/>
                <a:gd name="T11" fmla="*/ 288 w 288"/>
                <a:gd name="T12" fmla="*/ 199 h 199"/>
              </a:gdLst>
              <a:ahLst/>
              <a:cxnLst>
                <a:cxn ang="T6">
                  <a:pos x="T0" y="T1"/>
                </a:cxn>
                <a:cxn ang="T7">
                  <a:pos x="T2" y="T3"/>
                </a:cxn>
                <a:cxn ang="T8">
                  <a:pos x="T4" y="T5"/>
                </a:cxn>
              </a:cxnLst>
              <a:rect l="T9" t="T10" r="T11" b="T12"/>
              <a:pathLst>
                <a:path w="288" h="199">
                  <a:moveTo>
                    <a:pt x="0" y="92"/>
                  </a:moveTo>
                  <a:lnTo>
                    <a:pt x="175" y="198"/>
                  </a:lnTo>
                  <a:lnTo>
                    <a:pt x="28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60" name="Freeform 352"/>
            <p:cNvSpPr>
              <a:spLocks/>
            </p:cNvSpPr>
            <p:nvPr/>
          </p:nvSpPr>
          <p:spPr bwMode="auto">
            <a:xfrm>
              <a:off x="3883" y="2702"/>
              <a:ext cx="284" cy="221"/>
            </a:xfrm>
            <a:custGeom>
              <a:avLst/>
              <a:gdLst>
                <a:gd name="T0" fmla="*/ 0 w 284"/>
                <a:gd name="T1" fmla="*/ 198 h 221"/>
                <a:gd name="T2" fmla="*/ 177 w 284"/>
                <a:gd name="T3" fmla="*/ 220 h 221"/>
                <a:gd name="T4" fmla="*/ 283 w 284"/>
                <a:gd name="T5" fmla="*/ 20 h 221"/>
                <a:gd name="T6" fmla="*/ 112 w 284"/>
                <a:gd name="T7" fmla="*/ 0 h 221"/>
                <a:gd name="T8" fmla="*/ 0 w 284"/>
                <a:gd name="T9" fmla="*/ 198 h 221"/>
                <a:gd name="T10" fmla="*/ 0 60000 65536"/>
                <a:gd name="T11" fmla="*/ 0 60000 65536"/>
                <a:gd name="T12" fmla="*/ 0 60000 65536"/>
                <a:gd name="T13" fmla="*/ 0 60000 65536"/>
                <a:gd name="T14" fmla="*/ 0 60000 65536"/>
                <a:gd name="T15" fmla="*/ 0 w 284"/>
                <a:gd name="T16" fmla="*/ 0 h 221"/>
                <a:gd name="T17" fmla="*/ 284 w 284"/>
                <a:gd name="T18" fmla="*/ 221 h 221"/>
              </a:gdLst>
              <a:ahLst/>
              <a:cxnLst>
                <a:cxn ang="T10">
                  <a:pos x="T0" y="T1"/>
                </a:cxn>
                <a:cxn ang="T11">
                  <a:pos x="T2" y="T3"/>
                </a:cxn>
                <a:cxn ang="T12">
                  <a:pos x="T4" y="T5"/>
                </a:cxn>
                <a:cxn ang="T13">
                  <a:pos x="T6" y="T7"/>
                </a:cxn>
                <a:cxn ang="T14">
                  <a:pos x="T8" y="T9"/>
                </a:cxn>
              </a:cxnLst>
              <a:rect l="T15" t="T16" r="T17" b="T18"/>
              <a:pathLst>
                <a:path w="284" h="221">
                  <a:moveTo>
                    <a:pt x="0" y="198"/>
                  </a:moveTo>
                  <a:lnTo>
                    <a:pt x="177" y="220"/>
                  </a:lnTo>
                  <a:lnTo>
                    <a:pt x="283" y="20"/>
                  </a:lnTo>
                  <a:lnTo>
                    <a:pt x="112" y="0"/>
                  </a:lnTo>
                  <a:lnTo>
                    <a:pt x="0" y="198"/>
                  </a:lnTo>
                </a:path>
              </a:pathLst>
            </a:custGeom>
            <a:solidFill>
              <a:srgbClr val="618FFD"/>
            </a:solidFill>
            <a:ln w="12700" cap="rnd">
              <a:solidFill>
                <a:srgbClr val="000000"/>
              </a:solidFill>
              <a:round/>
              <a:headEnd/>
              <a:tailEnd/>
            </a:ln>
          </p:spPr>
          <p:txBody>
            <a:bodyPr/>
            <a:lstStyle/>
            <a:p>
              <a:endParaRPr lang="en-US"/>
            </a:p>
          </p:txBody>
        </p:sp>
        <p:sp>
          <p:nvSpPr>
            <p:cNvPr id="24961" name="Freeform 353"/>
            <p:cNvSpPr>
              <a:spLocks/>
            </p:cNvSpPr>
            <p:nvPr/>
          </p:nvSpPr>
          <p:spPr bwMode="auto">
            <a:xfrm>
              <a:off x="4060" y="2722"/>
              <a:ext cx="281" cy="268"/>
            </a:xfrm>
            <a:custGeom>
              <a:avLst/>
              <a:gdLst>
                <a:gd name="T0" fmla="*/ 0 w 281"/>
                <a:gd name="T1" fmla="*/ 200 h 268"/>
                <a:gd name="T2" fmla="*/ 183 w 281"/>
                <a:gd name="T3" fmla="*/ 267 h 268"/>
                <a:gd name="T4" fmla="*/ 280 w 281"/>
                <a:gd name="T5" fmla="*/ 60 h 268"/>
                <a:gd name="T6" fmla="*/ 106 w 281"/>
                <a:gd name="T7" fmla="*/ 0 h 268"/>
                <a:gd name="T8" fmla="*/ 0 w 281"/>
                <a:gd name="T9" fmla="*/ 200 h 268"/>
                <a:gd name="T10" fmla="*/ 0 60000 65536"/>
                <a:gd name="T11" fmla="*/ 0 60000 65536"/>
                <a:gd name="T12" fmla="*/ 0 60000 65536"/>
                <a:gd name="T13" fmla="*/ 0 60000 65536"/>
                <a:gd name="T14" fmla="*/ 0 60000 65536"/>
                <a:gd name="T15" fmla="*/ 0 w 281"/>
                <a:gd name="T16" fmla="*/ 0 h 268"/>
                <a:gd name="T17" fmla="*/ 281 w 281"/>
                <a:gd name="T18" fmla="*/ 268 h 268"/>
              </a:gdLst>
              <a:ahLst/>
              <a:cxnLst>
                <a:cxn ang="T10">
                  <a:pos x="T0" y="T1"/>
                </a:cxn>
                <a:cxn ang="T11">
                  <a:pos x="T2" y="T3"/>
                </a:cxn>
                <a:cxn ang="T12">
                  <a:pos x="T4" y="T5"/>
                </a:cxn>
                <a:cxn ang="T13">
                  <a:pos x="T6" y="T7"/>
                </a:cxn>
                <a:cxn ang="T14">
                  <a:pos x="T8" y="T9"/>
                </a:cxn>
              </a:cxnLst>
              <a:rect l="T15" t="T16" r="T17" b="T18"/>
              <a:pathLst>
                <a:path w="281" h="268">
                  <a:moveTo>
                    <a:pt x="0" y="200"/>
                  </a:moveTo>
                  <a:lnTo>
                    <a:pt x="183" y="267"/>
                  </a:lnTo>
                  <a:lnTo>
                    <a:pt x="280" y="60"/>
                  </a:lnTo>
                  <a:lnTo>
                    <a:pt x="106" y="0"/>
                  </a:lnTo>
                  <a:lnTo>
                    <a:pt x="0" y="200"/>
                  </a:lnTo>
                </a:path>
              </a:pathLst>
            </a:custGeom>
            <a:solidFill>
              <a:srgbClr val="618FFD"/>
            </a:solidFill>
            <a:ln w="12700" cap="rnd">
              <a:solidFill>
                <a:srgbClr val="000000"/>
              </a:solidFill>
              <a:round/>
              <a:headEnd/>
              <a:tailEnd/>
            </a:ln>
          </p:spPr>
          <p:txBody>
            <a:bodyPr/>
            <a:lstStyle/>
            <a:p>
              <a:endParaRPr lang="en-US"/>
            </a:p>
          </p:txBody>
        </p:sp>
        <p:sp>
          <p:nvSpPr>
            <p:cNvPr id="24962" name="Line 354"/>
            <p:cNvSpPr>
              <a:spLocks noChangeShapeType="1"/>
            </p:cNvSpPr>
            <p:nvPr/>
          </p:nvSpPr>
          <p:spPr bwMode="auto">
            <a:xfrm flipH="1" flipV="1">
              <a:off x="2683" y="1846"/>
              <a:ext cx="43" cy="10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63" name="Line 355"/>
            <p:cNvSpPr>
              <a:spLocks noChangeShapeType="1"/>
            </p:cNvSpPr>
            <p:nvPr/>
          </p:nvSpPr>
          <p:spPr bwMode="auto">
            <a:xfrm flipH="1">
              <a:off x="2701" y="2870"/>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64" name="Line 356"/>
            <p:cNvSpPr>
              <a:spLocks noChangeShapeType="1"/>
            </p:cNvSpPr>
            <p:nvPr/>
          </p:nvSpPr>
          <p:spPr bwMode="auto">
            <a:xfrm flipH="1">
              <a:off x="2693" y="2672"/>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65" name="Line 357"/>
            <p:cNvSpPr>
              <a:spLocks noChangeShapeType="1"/>
            </p:cNvSpPr>
            <p:nvPr/>
          </p:nvSpPr>
          <p:spPr bwMode="auto">
            <a:xfrm flipH="1">
              <a:off x="2684" y="2471"/>
              <a:ext cx="2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66" name="Line 358"/>
            <p:cNvSpPr>
              <a:spLocks noChangeShapeType="1"/>
            </p:cNvSpPr>
            <p:nvPr/>
          </p:nvSpPr>
          <p:spPr bwMode="auto">
            <a:xfrm flipH="1">
              <a:off x="2676" y="2265"/>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67" name="Line 359"/>
            <p:cNvSpPr>
              <a:spLocks noChangeShapeType="1"/>
            </p:cNvSpPr>
            <p:nvPr/>
          </p:nvSpPr>
          <p:spPr bwMode="auto">
            <a:xfrm flipH="1">
              <a:off x="2668" y="2057"/>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68" name="Line 360"/>
            <p:cNvSpPr>
              <a:spLocks noChangeShapeType="1"/>
            </p:cNvSpPr>
            <p:nvPr/>
          </p:nvSpPr>
          <p:spPr bwMode="auto">
            <a:xfrm flipH="1">
              <a:off x="2658" y="1846"/>
              <a:ext cx="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69" name="Rectangle 361"/>
            <p:cNvSpPr>
              <a:spLocks noChangeArrowheads="1"/>
            </p:cNvSpPr>
            <p:nvPr/>
          </p:nvSpPr>
          <p:spPr bwMode="auto">
            <a:xfrm>
              <a:off x="2569" y="2781"/>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0</a:t>
              </a:r>
            </a:p>
          </p:txBody>
        </p:sp>
        <p:sp>
          <p:nvSpPr>
            <p:cNvPr id="24970" name="Rectangle 362"/>
            <p:cNvSpPr>
              <a:spLocks noChangeArrowheads="1"/>
            </p:cNvSpPr>
            <p:nvPr/>
          </p:nvSpPr>
          <p:spPr bwMode="auto">
            <a:xfrm>
              <a:off x="2561" y="2583"/>
              <a:ext cx="17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5</a:t>
              </a:r>
            </a:p>
          </p:txBody>
        </p:sp>
        <p:sp>
          <p:nvSpPr>
            <p:cNvPr id="24971" name="Rectangle 363"/>
            <p:cNvSpPr>
              <a:spLocks noChangeArrowheads="1"/>
            </p:cNvSpPr>
            <p:nvPr/>
          </p:nvSpPr>
          <p:spPr bwMode="auto">
            <a:xfrm>
              <a:off x="2495" y="2381"/>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10</a:t>
              </a:r>
            </a:p>
          </p:txBody>
        </p:sp>
        <p:sp>
          <p:nvSpPr>
            <p:cNvPr id="24972" name="Rectangle 364"/>
            <p:cNvSpPr>
              <a:spLocks noChangeArrowheads="1"/>
            </p:cNvSpPr>
            <p:nvPr/>
          </p:nvSpPr>
          <p:spPr bwMode="auto">
            <a:xfrm>
              <a:off x="2486" y="2176"/>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15</a:t>
              </a:r>
            </a:p>
          </p:txBody>
        </p:sp>
        <p:sp>
          <p:nvSpPr>
            <p:cNvPr id="24973" name="Rectangle 365"/>
            <p:cNvSpPr>
              <a:spLocks noChangeArrowheads="1"/>
            </p:cNvSpPr>
            <p:nvPr/>
          </p:nvSpPr>
          <p:spPr bwMode="auto">
            <a:xfrm>
              <a:off x="2478" y="1968"/>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20</a:t>
              </a:r>
            </a:p>
          </p:txBody>
        </p:sp>
        <p:sp>
          <p:nvSpPr>
            <p:cNvPr id="24974" name="Rectangle 366"/>
            <p:cNvSpPr>
              <a:spLocks noChangeArrowheads="1"/>
            </p:cNvSpPr>
            <p:nvPr/>
          </p:nvSpPr>
          <p:spPr bwMode="auto">
            <a:xfrm>
              <a:off x="2468" y="1757"/>
              <a:ext cx="2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25</a:t>
              </a:r>
            </a:p>
          </p:txBody>
        </p:sp>
        <p:sp>
          <p:nvSpPr>
            <p:cNvPr id="24975" name="Rectangle 367"/>
            <p:cNvSpPr>
              <a:spLocks noChangeArrowheads="1"/>
            </p:cNvSpPr>
            <p:nvPr/>
          </p:nvSpPr>
          <p:spPr bwMode="auto">
            <a:xfrm rot="-5400000">
              <a:off x="2069" y="2372"/>
              <a:ext cx="45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Output</a:t>
              </a:r>
            </a:p>
          </p:txBody>
        </p:sp>
        <p:sp>
          <p:nvSpPr>
            <p:cNvPr id="24976" name="Rectangle 368"/>
            <p:cNvSpPr>
              <a:spLocks noChangeArrowheads="1"/>
            </p:cNvSpPr>
            <p:nvPr/>
          </p:nvSpPr>
          <p:spPr bwMode="auto">
            <a:xfrm>
              <a:off x="2742" y="3190"/>
              <a:ext cx="72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b="1">
                  <a:solidFill>
                    <a:srgbClr val="000000"/>
                  </a:solidFill>
                </a:rPr>
                <a:t>Input Levels</a:t>
              </a:r>
            </a:p>
          </p:txBody>
        </p:sp>
      </p:grpSp>
      <p:grpSp>
        <p:nvGrpSpPr>
          <p:cNvPr id="24581" name="Group 372"/>
          <p:cNvGrpSpPr>
            <a:grpSpLocks/>
          </p:cNvGrpSpPr>
          <p:nvPr/>
        </p:nvGrpSpPr>
        <p:grpSpPr bwMode="auto">
          <a:xfrm>
            <a:off x="5602288" y="2913570"/>
            <a:ext cx="714375" cy="706437"/>
            <a:chOff x="3951" y="1607"/>
            <a:chExt cx="450" cy="445"/>
          </a:xfrm>
        </p:grpSpPr>
        <p:sp>
          <p:nvSpPr>
            <p:cNvPr id="24612" name="Line 370"/>
            <p:cNvSpPr>
              <a:spLocks noChangeShapeType="1"/>
            </p:cNvSpPr>
            <p:nvPr/>
          </p:nvSpPr>
          <p:spPr bwMode="auto">
            <a:xfrm flipH="1">
              <a:off x="4002" y="1607"/>
              <a:ext cx="399" cy="398"/>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13" name="Freeform 371"/>
            <p:cNvSpPr>
              <a:spLocks/>
            </p:cNvSpPr>
            <p:nvPr/>
          </p:nvSpPr>
          <p:spPr bwMode="auto">
            <a:xfrm>
              <a:off x="3951" y="1967"/>
              <a:ext cx="85" cy="85"/>
            </a:xfrm>
            <a:custGeom>
              <a:avLst/>
              <a:gdLst>
                <a:gd name="T0" fmla="*/ 0 w 85"/>
                <a:gd name="T1" fmla="*/ 84 h 85"/>
                <a:gd name="T2" fmla="*/ 84 w 85"/>
                <a:gd name="T3" fmla="*/ 38 h 85"/>
                <a:gd name="T4" fmla="*/ 44 w 85"/>
                <a:gd name="T5" fmla="*/ 0 h 85"/>
                <a:gd name="T6" fmla="*/ 0 w 85"/>
                <a:gd name="T7" fmla="*/ 84 h 85"/>
                <a:gd name="T8" fmla="*/ 0 60000 65536"/>
                <a:gd name="T9" fmla="*/ 0 60000 65536"/>
                <a:gd name="T10" fmla="*/ 0 60000 65536"/>
                <a:gd name="T11" fmla="*/ 0 60000 65536"/>
                <a:gd name="T12" fmla="*/ 0 w 85"/>
                <a:gd name="T13" fmla="*/ 0 h 85"/>
                <a:gd name="T14" fmla="*/ 85 w 85"/>
                <a:gd name="T15" fmla="*/ 85 h 85"/>
              </a:gdLst>
              <a:ahLst/>
              <a:cxnLst>
                <a:cxn ang="T8">
                  <a:pos x="T0" y="T1"/>
                </a:cxn>
                <a:cxn ang="T9">
                  <a:pos x="T2" y="T3"/>
                </a:cxn>
                <a:cxn ang="T10">
                  <a:pos x="T4" y="T5"/>
                </a:cxn>
                <a:cxn ang="T11">
                  <a:pos x="T6" y="T7"/>
                </a:cxn>
              </a:cxnLst>
              <a:rect l="T12" t="T13" r="T14" b="T15"/>
              <a:pathLst>
                <a:path w="85" h="85">
                  <a:moveTo>
                    <a:pt x="0" y="84"/>
                  </a:moveTo>
                  <a:lnTo>
                    <a:pt x="84" y="38"/>
                  </a:lnTo>
                  <a:lnTo>
                    <a:pt x="44" y="0"/>
                  </a:lnTo>
                  <a:lnTo>
                    <a:pt x="0" y="8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582" name="Group 375"/>
          <p:cNvGrpSpPr>
            <a:grpSpLocks/>
          </p:cNvGrpSpPr>
          <p:nvPr/>
        </p:nvGrpSpPr>
        <p:grpSpPr bwMode="auto">
          <a:xfrm>
            <a:off x="6226175" y="2565907"/>
            <a:ext cx="844550" cy="274638"/>
            <a:chOff x="4344" y="1388"/>
            <a:chExt cx="532" cy="173"/>
          </a:xfrm>
        </p:grpSpPr>
        <p:sp>
          <p:nvSpPr>
            <p:cNvPr id="24610" name="Rectangle 373"/>
            <p:cNvSpPr>
              <a:spLocks noChangeArrowheads="1"/>
            </p:cNvSpPr>
            <p:nvPr/>
          </p:nvSpPr>
          <p:spPr bwMode="auto">
            <a:xfrm>
              <a:off x="4360" y="1397"/>
              <a:ext cx="484" cy="1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1" name="Rectangle 374"/>
            <p:cNvSpPr>
              <a:spLocks noChangeArrowheads="1"/>
            </p:cNvSpPr>
            <p:nvPr/>
          </p:nvSpPr>
          <p:spPr bwMode="auto">
            <a:xfrm>
              <a:off x="4344" y="1388"/>
              <a:ext cx="5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rPr>
                <a:t>Maximum</a:t>
              </a:r>
            </a:p>
          </p:txBody>
        </p:sp>
      </p:grpSp>
      <p:grpSp>
        <p:nvGrpSpPr>
          <p:cNvPr id="24583" name="Group 378"/>
          <p:cNvGrpSpPr>
            <a:grpSpLocks/>
          </p:cNvGrpSpPr>
          <p:nvPr/>
        </p:nvGrpSpPr>
        <p:grpSpPr bwMode="auto">
          <a:xfrm>
            <a:off x="6208713" y="4232782"/>
            <a:ext cx="1001712" cy="85725"/>
            <a:chOff x="4333" y="2438"/>
            <a:chExt cx="631" cy="54"/>
          </a:xfrm>
        </p:grpSpPr>
        <p:sp>
          <p:nvSpPr>
            <p:cNvPr id="24608" name="Line 376"/>
            <p:cNvSpPr>
              <a:spLocks noChangeShapeType="1"/>
            </p:cNvSpPr>
            <p:nvPr/>
          </p:nvSpPr>
          <p:spPr bwMode="auto">
            <a:xfrm flipH="1">
              <a:off x="4385" y="2439"/>
              <a:ext cx="579" cy="3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9" name="Freeform 377"/>
            <p:cNvSpPr>
              <a:spLocks/>
            </p:cNvSpPr>
            <p:nvPr/>
          </p:nvSpPr>
          <p:spPr bwMode="auto">
            <a:xfrm>
              <a:off x="4333" y="2438"/>
              <a:ext cx="97" cy="54"/>
            </a:xfrm>
            <a:custGeom>
              <a:avLst/>
              <a:gdLst>
                <a:gd name="T0" fmla="*/ 0 w 97"/>
                <a:gd name="T1" fmla="*/ 31 h 54"/>
                <a:gd name="T2" fmla="*/ 96 w 97"/>
                <a:gd name="T3" fmla="*/ 53 h 54"/>
                <a:gd name="T4" fmla="*/ 93 w 97"/>
                <a:gd name="T5" fmla="*/ 0 h 54"/>
                <a:gd name="T6" fmla="*/ 0 w 97"/>
                <a:gd name="T7" fmla="*/ 31 h 54"/>
                <a:gd name="T8" fmla="*/ 0 60000 65536"/>
                <a:gd name="T9" fmla="*/ 0 60000 65536"/>
                <a:gd name="T10" fmla="*/ 0 60000 65536"/>
                <a:gd name="T11" fmla="*/ 0 60000 65536"/>
                <a:gd name="T12" fmla="*/ 0 w 97"/>
                <a:gd name="T13" fmla="*/ 0 h 54"/>
                <a:gd name="T14" fmla="*/ 97 w 97"/>
                <a:gd name="T15" fmla="*/ 54 h 54"/>
              </a:gdLst>
              <a:ahLst/>
              <a:cxnLst>
                <a:cxn ang="T8">
                  <a:pos x="T0" y="T1"/>
                </a:cxn>
                <a:cxn ang="T9">
                  <a:pos x="T2" y="T3"/>
                </a:cxn>
                <a:cxn ang="T10">
                  <a:pos x="T4" y="T5"/>
                </a:cxn>
                <a:cxn ang="T11">
                  <a:pos x="T6" y="T7"/>
                </a:cxn>
              </a:cxnLst>
              <a:rect l="T12" t="T13" r="T14" b="T15"/>
              <a:pathLst>
                <a:path w="97" h="54">
                  <a:moveTo>
                    <a:pt x="0" y="31"/>
                  </a:moveTo>
                  <a:lnTo>
                    <a:pt x="96" y="53"/>
                  </a:lnTo>
                  <a:lnTo>
                    <a:pt x="93" y="0"/>
                  </a:lnTo>
                  <a:lnTo>
                    <a:pt x="0" y="3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584" name="Group 383"/>
          <p:cNvGrpSpPr>
            <a:grpSpLocks/>
          </p:cNvGrpSpPr>
          <p:nvPr/>
        </p:nvGrpSpPr>
        <p:grpSpPr bwMode="auto">
          <a:xfrm>
            <a:off x="6789738" y="3558095"/>
            <a:ext cx="1387475" cy="628650"/>
            <a:chOff x="4699" y="2013"/>
            <a:chExt cx="874" cy="396"/>
          </a:xfrm>
        </p:grpSpPr>
        <p:sp>
          <p:nvSpPr>
            <p:cNvPr id="24604" name="Rectangle 379"/>
            <p:cNvSpPr>
              <a:spLocks noChangeArrowheads="1"/>
            </p:cNvSpPr>
            <p:nvPr/>
          </p:nvSpPr>
          <p:spPr bwMode="auto">
            <a:xfrm>
              <a:off x="4714" y="2023"/>
              <a:ext cx="832" cy="37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5" name="Rectangle 380"/>
            <p:cNvSpPr>
              <a:spLocks noChangeArrowheads="1"/>
            </p:cNvSpPr>
            <p:nvPr/>
          </p:nvSpPr>
          <p:spPr bwMode="auto">
            <a:xfrm>
              <a:off x="4699" y="2013"/>
              <a:ext cx="7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rPr>
                <a:t>Model:  defined</a:t>
              </a:r>
            </a:p>
          </p:txBody>
        </p:sp>
        <p:sp>
          <p:nvSpPr>
            <p:cNvPr id="24606" name="Rectangle 381"/>
            <p:cNvSpPr>
              <a:spLocks noChangeArrowheads="1"/>
            </p:cNvSpPr>
            <p:nvPr/>
          </p:nvSpPr>
          <p:spPr bwMode="auto">
            <a:xfrm>
              <a:off x="4699" y="2124"/>
              <a:ext cx="8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rPr>
                <a:t>by the data points</a:t>
              </a:r>
            </a:p>
          </p:txBody>
        </p:sp>
        <p:sp>
          <p:nvSpPr>
            <p:cNvPr id="24607" name="Rectangle 382"/>
            <p:cNvSpPr>
              <a:spLocks noChangeArrowheads="1"/>
            </p:cNvSpPr>
            <p:nvPr/>
          </p:nvSpPr>
          <p:spPr bwMode="auto">
            <a:xfrm>
              <a:off x="4699" y="2236"/>
              <a:ext cx="5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rPr>
                <a:t>or equation</a:t>
              </a:r>
            </a:p>
          </p:txBody>
        </p:sp>
      </p:grpSp>
      <p:grpSp>
        <p:nvGrpSpPr>
          <p:cNvPr id="24585" name="Group 386"/>
          <p:cNvGrpSpPr>
            <a:grpSpLocks/>
          </p:cNvGrpSpPr>
          <p:nvPr/>
        </p:nvGrpSpPr>
        <p:grpSpPr bwMode="auto">
          <a:xfrm>
            <a:off x="5160963" y="5556757"/>
            <a:ext cx="890587" cy="501650"/>
            <a:chOff x="3673" y="3272"/>
            <a:chExt cx="561" cy="316"/>
          </a:xfrm>
        </p:grpSpPr>
        <p:sp>
          <p:nvSpPr>
            <p:cNvPr id="24602" name="Line 384"/>
            <p:cNvSpPr>
              <a:spLocks noChangeShapeType="1"/>
            </p:cNvSpPr>
            <p:nvPr/>
          </p:nvSpPr>
          <p:spPr bwMode="auto">
            <a:xfrm flipH="1" flipV="1">
              <a:off x="3724" y="3302"/>
              <a:ext cx="510" cy="286"/>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3" name="Freeform 385"/>
            <p:cNvSpPr>
              <a:spLocks/>
            </p:cNvSpPr>
            <p:nvPr/>
          </p:nvSpPr>
          <p:spPr bwMode="auto">
            <a:xfrm>
              <a:off x="3673" y="3272"/>
              <a:ext cx="95" cy="68"/>
            </a:xfrm>
            <a:custGeom>
              <a:avLst/>
              <a:gdLst>
                <a:gd name="T0" fmla="*/ 0 w 95"/>
                <a:gd name="T1" fmla="*/ 0 h 68"/>
                <a:gd name="T2" fmla="*/ 66 w 95"/>
                <a:gd name="T3" fmla="*/ 67 h 68"/>
                <a:gd name="T4" fmla="*/ 94 w 95"/>
                <a:gd name="T5" fmla="*/ 21 h 68"/>
                <a:gd name="T6" fmla="*/ 0 w 95"/>
                <a:gd name="T7" fmla="*/ 0 h 68"/>
                <a:gd name="T8" fmla="*/ 0 60000 65536"/>
                <a:gd name="T9" fmla="*/ 0 60000 65536"/>
                <a:gd name="T10" fmla="*/ 0 60000 65536"/>
                <a:gd name="T11" fmla="*/ 0 60000 65536"/>
                <a:gd name="T12" fmla="*/ 0 w 95"/>
                <a:gd name="T13" fmla="*/ 0 h 68"/>
                <a:gd name="T14" fmla="*/ 95 w 95"/>
                <a:gd name="T15" fmla="*/ 68 h 68"/>
              </a:gdLst>
              <a:ahLst/>
              <a:cxnLst>
                <a:cxn ang="T8">
                  <a:pos x="T0" y="T1"/>
                </a:cxn>
                <a:cxn ang="T9">
                  <a:pos x="T2" y="T3"/>
                </a:cxn>
                <a:cxn ang="T10">
                  <a:pos x="T4" y="T5"/>
                </a:cxn>
                <a:cxn ang="T11">
                  <a:pos x="T6" y="T7"/>
                </a:cxn>
              </a:cxnLst>
              <a:rect l="T12" t="T13" r="T14" b="T15"/>
              <a:pathLst>
                <a:path w="95" h="68">
                  <a:moveTo>
                    <a:pt x="0" y="0"/>
                  </a:moveTo>
                  <a:lnTo>
                    <a:pt x="66" y="67"/>
                  </a:lnTo>
                  <a:lnTo>
                    <a:pt x="94" y="2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586" name="Group 389"/>
          <p:cNvGrpSpPr>
            <a:grpSpLocks/>
          </p:cNvGrpSpPr>
          <p:nvPr/>
        </p:nvGrpSpPr>
        <p:grpSpPr bwMode="auto">
          <a:xfrm>
            <a:off x="5894388" y="6129845"/>
            <a:ext cx="1406525" cy="274637"/>
            <a:chOff x="4135" y="3633"/>
            <a:chExt cx="886" cy="173"/>
          </a:xfrm>
        </p:grpSpPr>
        <p:sp>
          <p:nvSpPr>
            <p:cNvPr id="24600" name="Rectangle 387"/>
            <p:cNvSpPr>
              <a:spLocks noChangeArrowheads="1"/>
            </p:cNvSpPr>
            <p:nvPr/>
          </p:nvSpPr>
          <p:spPr bwMode="auto">
            <a:xfrm>
              <a:off x="4151" y="3643"/>
              <a:ext cx="870" cy="1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1" name="Rectangle 388"/>
            <p:cNvSpPr>
              <a:spLocks noChangeArrowheads="1"/>
            </p:cNvSpPr>
            <p:nvPr/>
          </p:nvSpPr>
          <p:spPr bwMode="auto">
            <a:xfrm>
              <a:off x="4135" y="3633"/>
              <a:ext cx="8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rPr>
                <a:t>Control variables</a:t>
              </a:r>
            </a:p>
          </p:txBody>
        </p:sp>
      </p:grpSp>
      <p:grpSp>
        <p:nvGrpSpPr>
          <p:cNvPr id="24587" name="Group 393"/>
          <p:cNvGrpSpPr>
            <a:grpSpLocks/>
          </p:cNvGrpSpPr>
          <p:nvPr/>
        </p:nvGrpSpPr>
        <p:grpSpPr bwMode="auto">
          <a:xfrm>
            <a:off x="1770063" y="2621470"/>
            <a:ext cx="1181100" cy="450850"/>
            <a:chOff x="1537" y="1423"/>
            <a:chExt cx="744" cy="284"/>
          </a:xfrm>
        </p:grpSpPr>
        <p:sp>
          <p:nvSpPr>
            <p:cNvPr id="24597" name="Rectangle 390"/>
            <p:cNvSpPr>
              <a:spLocks noChangeArrowheads="1"/>
            </p:cNvSpPr>
            <p:nvPr/>
          </p:nvSpPr>
          <p:spPr bwMode="auto">
            <a:xfrm>
              <a:off x="1553" y="1433"/>
              <a:ext cx="728" cy="2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8" name="Rectangle 391"/>
            <p:cNvSpPr>
              <a:spLocks noChangeArrowheads="1"/>
            </p:cNvSpPr>
            <p:nvPr/>
          </p:nvSpPr>
          <p:spPr bwMode="auto">
            <a:xfrm>
              <a:off x="1537" y="1423"/>
              <a:ext cx="7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rPr>
                <a:t>Goal or output</a:t>
              </a:r>
            </a:p>
          </p:txBody>
        </p:sp>
        <p:sp>
          <p:nvSpPr>
            <p:cNvPr id="24599" name="Rectangle 392"/>
            <p:cNvSpPr>
              <a:spLocks noChangeArrowheads="1"/>
            </p:cNvSpPr>
            <p:nvPr/>
          </p:nvSpPr>
          <p:spPr bwMode="auto">
            <a:xfrm>
              <a:off x="1537" y="1534"/>
              <a:ext cx="5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rgbClr val="000000"/>
                  </a:solidFill>
                </a:rPr>
                <a:t>variables</a:t>
              </a:r>
            </a:p>
          </p:txBody>
        </p:sp>
      </p:grpSp>
      <p:grpSp>
        <p:nvGrpSpPr>
          <p:cNvPr id="24588" name="Group 396"/>
          <p:cNvGrpSpPr>
            <a:grpSpLocks/>
          </p:cNvGrpSpPr>
          <p:nvPr/>
        </p:nvGrpSpPr>
        <p:grpSpPr bwMode="auto">
          <a:xfrm>
            <a:off x="2127250" y="3078670"/>
            <a:ext cx="595313" cy="650875"/>
            <a:chOff x="1762" y="1711"/>
            <a:chExt cx="375" cy="410"/>
          </a:xfrm>
        </p:grpSpPr>
        <p:sp>
          <p:nvSpPr>
            <p:cNvPr id="24595" name="Line 394"/>
            <p:cNvSpPr>
              <a:spLocks noChangeShapeType="1"/>
            </p:cNvSpPr>
            <p:nvPr/>
          </p:nvSpPr>
          <p:spPr bwMode="auto">
            <a:xfrm>
              <a:off x="1762" y="1711"/>
              <a:ext cx="333" cy="364"/>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96" name="Freeform 395"/>
            <p:cNvSpPr>
              <a:spLocks/>
            </p:cNvSpPr>
            <p:nvPr/>
          </p:nvSpPr>
          <p:spPr bwMode="auto">
            <a:xfrm>
              <a:off x="2053" y="2032"/>
              <a:ext cx="84" cy="89"/>
            </a:xfrm>
            <a:custGeom>
              <a:avLst/>
              <a:gdLst>
                <a:gd name="T0" fmla="*/ 83 w 84"/>
                <a:gd name="T1" fmla="*/ 88 h 89"/>
                <a:gd name="T2" fmla="*/ 40 w 84"/>
                <a:gd name="T3" fmla="*/ 0 h 89"/>
                <a:gd name="T4" fmla="*/ 0 w 84"/>
                <a:gd name="T5" fmla="*/ 38 h 89"/>
                <a:gd name="T6" fmla="*/ 83 w 84"/>
                <a:gd name="T7" fmla="*/ 88 h 89"/>
                <a:gd name="T8" fmla="*/ 0 60000 65536"/>
                <a:gd name="T9" fmla="*/ 0 60000 65536"/>
                <a:gd name="T10" fmla="*/ 0 60000 65536"/>
                <a:gd name="T11" fmla="*/ 0 60000 65536"/>
                <a:gd name="T12" fmla="*/ 0 w 84"/>
                <a:gd name="T13" fmla="*/ 0 h 89"/>
                <a:gd name="T14" fmla="*/ 84 w 84"/>
                <a:gd name="T15" fmla="*/ 89 h 89"/>
              </a:gdLst>
              <a:ahLst/>
              <a:cxnLst>
                <a:cxn ang="T8">
                  <a:pos x="T0" y="T1"/>
                </a:cxn>
                <a:cxn ang="T9">
                  <a:pos x="T2" y="T3"/>
                </a:cxn>
                <a:cxn ang="T10">
                  <a:pos x="T4" y="T5"/>
                </a:cxn>
                <a:cxn ang="T11">
                  <a:pos x="T6" y="T7"/>
                </a:cxn>
              </a:cxnLst>
              <a:rect l="T12" t="T13" r="T14" b="T15"/>
              <a:pathLst>
                <a:path w="84" h="89">
                  <a:moveTo>
                    <a:pt x="83" y="88"/>
                  </a:moveTo>
                  <a:lnTo>
                    <a:pt x="40" y="0"/>
                  </a:lnTo>
                  <a:lnTo>
                    <a:pt x="0" y="38"/>
                  </a:lnTo>
                  <a:lnTo>
                    <a:pt x="83" y="8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589" name="Group 399"/>
          <p:cNvGrpSpPr>
            <a:grpSpLocks/>
          </p:cNvGrpSpPr>
          <p:nvPr/>
        </p:nvGrpSpPr>
        <p:grpSpPr bwMode="auto">
          <a:xfrm>
            <a:off x="6315075" y="5224970"/>
            <a:ext cx="214313" cy="782637"/>
            <a:chOff x="4400" y="3063"/>
            <a:chExt cx="135" cy="493"/>
          </a:xfrm>
        </p:grpSpPr>
        <p:sp>
          <p:nvSpPr>
            <p:cNvPr id="24593" name="Line 397"/>
            <p:cNvSpPr>
              <a:spLocks noChangeShapeType="1"/>
            </p:cNvSpPr>
            <p:nvPr/>
          </p:nvSpPr>
          <p:spPr bwMode="auto">
            <a:xfrm flipV="1">
              <a:off x="4400" y="3116"/>
              <a:ext cx="125" cy="44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94" name="Freeform 398"/>
            <p:cNvSpPr>
              <a:spLocks/>
            </p:cNvSpPr>
            <p:nvPr/>
          </p:nvSpPr>
          <p:spPr bwMode="auto">
            <a:xfrm>
              <a:off x="4484" y="3063"/>
              <a:ext cx="51" cy="100"/>
            </a:xfrm>
            <a:custGeom>
              <a:avLst/>
              <a:gdLst>
                <a:gd name="T0" fmla="*/ 49 w 51"/>
                <a:gd name="T1" fmla="*/ 0 h 100"/>
                <a:gd name="T2" fmla="*/ 0 w 51"/>
                <a:gd name="T3" fmla="*/ 85 h 100"/>
                <a:gd name="T4" fmla="*/ 50 w 51"/>
                <a:gd name="T5" fmla="*/ 99 h 100"/>
                <a:gd name="T6" fmla="*/ 49 w 51"/>
                <a:gd name="T7" fmla="*/ 0 h 100"/>
                <a:gd name="T8" fmla="*/ 0 60000 65536"/>
                <a:gd name="T9" fmla="*/ 0 60000 65536"/>
                <a:gd name="T10" fmla="*/ 0 60000 65536"/>
                <a:gd name="T11" fmla="*/ 0 60000 65536"/>
                <a:gd name="T12" fmla="*/ 0 w 51"/>
                <a:gd name="T13" fmla="*/ 0 h 100"/>
                <a:gd name="T14" fmla="*/ 51 w 51"/>
                <a:gd name="T15" fmla="*/ 100 h 100"/>
              </a:gdLst>
              <a:ahLst/>
              <a:cxnLst>
                <a:cxn ang="T8">
                  <a:pos x="T0" y="T1"/>
                </a:cxn>
                <a:cxn ang="T9">
                  <a:pos x="T2" y="T3"/>
                </a:cxn>
                <a:cxn ang="T10">
                  <a:pos x="T4" y="T5"/>
                </a:cxn>
                <a:cxn ang="T11">
                  <a:pos x="T6" y="T7"/>
                </a:cxn>
              </a:cxnLst>
              <a:rect l="T12" t="T13" r="T14" b="T15"/>
              <a:pathLst>
                <a:path w="51" h="100">
                  <a:moveTo>
                    <a:pt x="49" y="0"/>
                  </a:moveTo>
                  <a:lnTo>
                    <a:pt x="0" y="85"/>
                  </a:lnTo>
                  <a:lnTo>
                    <a:pt x="50" y="99"/>
                  </a:lnTo>
                  <a:lnTo>
                    <a:pt x="49"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590" name="Rectangle 400"/>
          <p:cNvSpPr>
            <a:spLocks noChangeArrowheads="1"/>
          </p:cNvSpPr>
          <p:nvPr/>
        </p:nvSpPr>
        <p:spPr bwMode="auto">
          <a:xfrm>
            <a:off x="7010400" y="76200"/>
            <a:ext cx="1681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chemeClr val="accent1"/>
                </a:solidFill>
              </a:rPr>
              <a:t>File:  </a:t>
            </a:r>
            <a:r>
              <a:rPr lang="en-US" sz="1200">
                <a:solidFill>
                  <a:schemeClr val="accent1"/>
                </a:solidFill>
                <a:hlinkClick r:id="rId3" action="ppaction://hlinkfile"/>
              </a:rPr>
              <a:t>C10Optimum.xls</a:t>
            </a:r>
            <a:endParaRPr lang="en-US" sz="1200">
              <a:solidFill>
                <a:schemeClr val="accent1"/>
              </a:solidFill>
            </a:endParaRPr>
          </a:p>
        </p:txBody>
      </p:sp>
      <p:sp>
        <p:nvSpPr>
          <p:cNvPr id="24591" name="Rectangle 401"/>
          <p:cNvSpPr>
            <a:spLocks noGrp="1" noChangeArrowheads="1"/>
          </p:cNvSpPr>
          <p:nvPr>
            <p:ph type="title"/>
          </p:nvPr>
        </p:nvSpPr>
        <p:spPr/>
        <p:txBody>
          <a:bodyPr/>
          <a:lstStyle/>
          <a:p>
            <a:r>
              <a:rPr lang="en-US" smtClean="0"/>
              <a:t>Why Build Models?</a:t>
            </a:r>
          </a:p>
        </p:txBody>
      </p:sp>
      <p:sp>
        <p:nvSpPr>
          <p:cNvPr id="24592" name="Rectangle 402"/>
          <p:cNvSpPr>
            <a:spLocks noGrp="1" noChangeArrowheads="1"/>
          </p:cNvSpPr>
          <p:nvPr>
            <p:ph type="body" sz="half" idx="4294967295"/>
          </p:nvPr>
        </p:nvSpPr>
        <p:spPr>
          <a:xfrm>
            <a:off x="1147365" y="1144587"/>
            <a:ext cx="7058819" cy="1293813"/>
          </a:xfrm>
        </p:spPr>
        <p:txBody>
          <a:bodyPr>
            <a:normAutofit fontScale="92500" lnSpcReduction="20000"/>
          </a:bodyPr>
          <a:lstStyle/>
          <a:p>
            <a:r>
              <a:rPr lang="en-US" sz="2000" dirty="0" smtClean="0"/>
              <a:t>Understanding the Process</a:t>
            </a:r>
          </a:p>
          <a:p>
            <a:r>
              <a:rPr lang="en-US" sz="2000" dirty="0" smtClean="0"/>
              <a:t>Optimization</a:t>
            </a:r>
          </a:p>
          <a:p>
            <a:r>
              <a:rPr lang="en-US" sz="2000" dirty="0" smtClean="0"/>
              <a:t>Prediction</a:t>
            </a:r>
          </a:p>
          <a:p>
            <a:r>
              <a:rPr lang="en-US" sz="2000" dirty="0" smtClean="0"/>
              <a:t>Simulation or "What If" Scenarios</a:t>
            </a:r>
          </a:p>
        </p:txBody>
      </p:sp>
    </p:spTree>
    <p:extLst>
      <p:ext uri="{BB962C8B-B14F-4D97-AF65-F5344CB8AC3E}">
        <p14:creationId xmlns:p14="http://schemas.microsoft.com/office/powerpoint/2010/main" val="36616567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normAutofit/>
          </a:bodyPr>
          <a:lstStyle/>
          <a:p>
            <a:r>
              <a:rPr lang="en-US" smtClean="0"/>
              <a:t>Prediction</a:t>
            </a:r>
          </a:p>
        </p:txBody>
      </p:sp>
      <p:grpSp>
        <p:nvGrpSpPr>
          <p:cNvPr id="25604" name="Group 87"/>
          <p:cNvGrpSpPr>
            <a:grpSpLocks/>
          </p:cNvGrpSpPr>
          <p:nvPr/>
        </p:nvGrpSpPr>
        <p:grpSpPr bwMode="auto">
          <a:xfrm>
            <a:off x="1751013" y="1548607"/>
            <a:ext cx="4167187" cy="4110038"/>
            <a:chOff x="1613" y="932"/>
            <a:chExt cx="2625" cy="2589"/>
          </a:xfrm>
        </p:grpSpPr>
        <p:sp>
          <p:nvSpPr>
            <p:cNvPr id="25621" name="Line 4"/>
            <p:cNvSpPr>
              <a:spLocks noChangeShapeType="1"/>
            </p:cNvSpPr>
            <p:nvPr/>
          </p:nvSpPr>
          <p:spPr bwMode="auto">
            <a:xfrm>
              <a:off x="2216" y="2545"/>
              <a:ext cx="19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5"/>
            <p:cNvSpPr>
              <a:spLocks noChangeShapeType="1"/>
            </p:cNvSpPr>
            <p:nvPr/>
          </p:nvSpPr>
          <p:spPr bwMode="auto">
            <a:xfrm>
              <a:off x="2216" y="2171"/>
              <a:ext cx="19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6"/>
            <p:cNvSpPr>
              <a:spLocks noChangeShapeType="1"/>
            </p:cNvSpPr>
            <p:nvPr/>
          </p:nvSpPr>
          <p:spPr bwMode="auto">
            <a:xfrm>
              <a:off x="2216" y="1797"/>
              <a:ext cx="19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4" name="Line 7"/>
            <p:cNvSpPr>
              <a:spLocks noChangeShapeType="1"/>
            </p:cNvSpPr>
            <p:nvPr/>
          </p:nvSpPr>
          <p:spPr bwMode="auto">
            <a:xfrm>
              <a:off x="2216" y="1424"/>
              <a:ext cx="19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5" name="Line 8"/>
            <p:cNvSpPr>
              <a:spLocks noChangeShapeType="1"/>
            </p:cNvSpPr>
            <p:nvPr/>
          </p:nvSpPr>
          <p:spPr bwMode="auto">
            <a:xfrm>
              <a:off x="2216" y="1052"/>
              <a:ext cx="19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6" name="Line 9"/>
            <p:cNvSpPr>
              <a:spLocks noChangeShapeType="1"/>
            </p:cNvSpPr>
            <p:nvPr/>
          </p:nvSpPr>
          <p:spPr bwMode="auto">
            <a:xfrm>
              <a:off x="2216" y="1052"/>
              <a:ext cx="0" cy="186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7" name="Line 10"/>
            <p:cNvSpPr>
              <a:spLocks noChangeShapeType="1"/>
            </p:cNvSpPr>
            <p:nvPr/>
          </p:nvSpPr>
          <p:spPr bwMode="auto">
            <a:xfrm>
              <a:off x="2176" y="2917"/>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8" name="Line 11"/>
            <p:cNvSpPr>
              <a:spLocks noChangeShapeType="1"/>
            </p:cNvSpPr>
            <p:nvPr/>
          </p:nvSpPr>
          <p:spPr bwMode="auto">
            <a:xfrm>
              <a:off x="2176" y="2545"/>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29" name="Line 12"/>
            <p:cNvSpPr>
              <a:spLocks noChangeShapeType="1"/>
            </p:cNvSpPr>
            <p:nvPr/>
          </p:nvSpPr>
          <p:spPr bwMode="auto">
            <a:xfrm>
              <a:off x="2176" y="2171"/>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0" name="Line 13"/>
            <p:cNvSpPr>
              <a:spLocks noChangeShapeType="1"/>
            </p:cNvSpPr>
            <p:nvPr/>
          </p:nvSpPr>
          <p:spPr bwMode="auto">
            <a:xfrm>
              <a:off x="2176" y="1797"/>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1" name="Line 14"/>
            <p:cNvSpPr>
              <a:spLocks noChangeShapeType="1"/>
            </p:cNvSpPr>
            <p:nvPr/>
          </p:nvSpPr>
          <p:spPr bwMode="auto">
            <a:xfrm>
              <a:off x="2176" y="1424"/>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2" name="Line 15"/>
            <p:cNvSpPr>
              <a:spLocks noChangeShapeType="1"/>
            </p:cNvSpPr>
            <p:nvPr/>
          </p:nvSpPr>
          <p:spPr bwMode="auto">
            <a:xfrm>
              <a:off x="2176" y="1052"/>
              <a:ext cx="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3" name="Line 16"/>
            <p:cNvSpPr>
              <a:spLocks noChangeShapeType="1"/>
            </p:cNvSpPr>
            <p:nvPr/>
          </p:nvSpPr>
          <p:spPr bwMode="auto">
            <a:xfrm>
              <a:off x="2216" y="2917"/>
              <a:ext cx="191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4" name="Line 17"/>
            <p:cNvSpPr>
              <a:spLocks noChangeShapeType="1"/>
            </p:cNvSpPr>
            <p:nvPr/>
          </p:nvSpPr>
          <p:spPr bwMode="auto">
            <a:xfrm flipV="1">
              <a:off x="2216"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5" name="Line 18"/>
            <p:cNvSpPr>
              <a:spLocks noChangeShapeType="1"/>
            </p:cNvSpPr>
            <p:nvPr/>
          </p:nvSpPr>
          <p:spPr bwMode="auto">
            <a:xfrm flipV="1">
              <a:off x="2429"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6" name="Line 19"/>
            <p:cNvSpPr>
              <a:spLocks noChangeShapeType="1"/>
            </p:cNvSpPr>
            <p:nvPr/>
          </p:nvSpPr>
          <p:spPr bwMode="auto">
            <a:xfrm flipV="1">
              <a:off x="2642"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7" name="Line 20"/>
            <p:cNvSpPr>
              <a:spLocks noChangeShapeType="1"/>
            </p:cNvSpPr>
            <p:nvPr/>
          </p:nvSpPr>
          <p:spPr bwMode="auto">
            <a:xfrm flipV="1">
              <a:off x="2855"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8" name="Line 21"/>
            <p:cNvSpPr>
              <a:spLocks noChangeShapeType="1"/>
            </p:cNvSpPr>
            <p:nvPr/>
          </p:nvSpPr>
          <p:spPr bwMode="auto">
            <a:xfrm flipV="1">
              <a:off x="3070"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39" name="Line 22"/>
            <p:cNvSpPr>
              <a:spLocks noChangeShapeType="1"/>
            </p:cNvSpPr>
            <p:nvPr/>
          </p:nvSpPr>
          <p:spPr bwMode="auto">
            <a:xfrm flipV="1">
              <a:off x="3282"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40" name="Line 23"/>
            <p:cNvSpPr>
              <a:spLocks noChangeShapeType="1"/>
            </p:cNvSpPr>
            <p:nvPr/>
          </p:nvSpPr>
          <p:spPr bwMode="auto">
            <a:xfrm flipV="1">
              <a:off x="3495"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41" name="Line 24"/>
            <p:cNvSpPr>
              <a:spLocks noChangeShapeType="1"/>
            </p:cNvSpPr>
            <p:nvPr/>
          </p:nvSpPr>
          <p:spPr bwMode="auto">
            <a:xfrm flipV="1">
              <a:off x="3709"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42" name="Line 25"/>
            <p:cNvSpPr>
              <a:spLocks noChangeShapeType="1"/>
            </p:cNvSpPr>
            <p:nvPr/>
          </p:nvSpPr>
          <p:spPr bwMode="auto">
            <a:xfrm flipV="1">
              <a:off x="3921"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26"/>
            <p:cNvSpPr>
              <a:spLocks noChangeShapeType="1"/>
            </p:cNvSpPr>
            <p:nvPr/>
          </p:nvSpPr>
          <p:spPr bwMode="auto">
            <a:xfrm flipV="1">
              <a:off x="4134" y="2917"/>
              <a:ext cx="0"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44" name="Freeform 27"/>
            <p:cNvSpPr>
              <a:spLocks/>
            </p:cNvSpPr>
            <p:nvPr/>
          </p:nvSpPr>
          <p:spPr bwMode="auto">
            <a:xfrm>
              <a:off x="2216" y="2245"/>
              <a:ext cx="1494" cy="301"/>
            </a:xfrm>
            <a:custGeom>
              <a:avLst/>
              <a:gdLst>
                <a:gd name="T0" fmla="*/ 0 w 1494"/>
                <a:gd name="T1" fmla="*/ 300 h 301"/>
                <a:gd name="T2" fmla="*/ 213 w 1494"/>
                <a:gd name="T3" fmla="*/ 150 h 301"/>
                <a:gd name="T4" fmla="*/ 426 w 1494"/>
                <a:gd name="T5" fmla="*/ 76 h 301"/>
                <a:gd name="T6" fmla="*/ 639 w 1494"/>
                <a:gd name="T7" fmla="*/ 0 h 301"/>
                <a:gd name="T8" fmla="*/ 854 w 1494"/>
                <a:gd name="T9" fmla="*/ 76 h 301"/>
                <a:gd name="T10" fmla="*/ 1066 w 1494"/>
                <a:gd name="T11" fmla="*/ 224 h 301"/>
                <a:gd name="T12" fmla="*/ 1280 w 1494"/>
                <a:gd name="T13" fmla="*/ 150 h 301"/>
                <a:gd name="T14" fmla="*/ 1493 w 1494"/>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1494"/>
                <a:gd name="T25" fmla="*/ 0 h 301"/>
                <a:gd name="T26" fmla="*/ 1494 w 1494"/>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4" h="301">
                  <a:moveTo>
                    <a:pt x="0" y="300"/>
                  </a:moveTo>
                  <a:lnTo>
                    <a:pt x="213" y="150"/>
                  </a:lnTo>
                  <a:lnTo>
                    <a:pt x="426" y="76"/>
                  </a:lnTo>
                  <a:lnTo>
                    <a:pt x="639" y="0"/>
                  </a:lnTo>
                  <a:lnTo>
                    <a:pt x="854" y="76"/>
                  </a:lnTo>
                  <a:lnTo>
                    <a:pt x="1066" y="224"/>
                  </a:lnTo>
                  <a:lnTo>
                    <a:pt x="1280" y="150"/>
                  </a:lnTo>
                  <a:lnTo>
                    <a:pt x="149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5" name="Freeform 28"/>
            <p:cNvSpPr>
              <a:spLocks/>
            </p:cNvSpPr>
            <p:nvPr/>
          </p:nvSpPr>
          <p:spPr bwMode="auto">
            <a:xfrm>
              <a:off x="3704" y="2225"/>
              <a:ext cx="37" cy="17"/>
            </a:xfrm>
            <a:custGeom>
              <a:avLst/>
              <a:gdLst>
                <a:gd name="T0" fmla="*/ 0 w 37"/>
                <a:gd name="T1" fmla="*/ 9 h 17"/>
                <a:gd name="T2" fmla="*/ 35 w 37"/>
                <a:gd name="T3" fmla="*/ 0 h 17"/>
                <a:gd name="T4" fmla="*/ 36 w 37"/>
                <a:gd name="T5" fmla="*/ 5 h 17"/>
                <a:gd name="T6" fmla="*/ 1 w 37"/>
                <a:gd name="T7" fmla="*/ 16 h 17"/>
                <a:gd name="T8" fmla="*/ 0 w 37"/>
                <a:gd name="T9" fmla="*/ 9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9"/>
                  </a:moveTo>
                  <a:lnTo>
                    <a:pt x="35" y="0"/>
                  </a:lnTo>
                  <a:lnTo>
                    <a:pt x="36" y="5"/>
                  </a:lnTo>
                  <a:lnTo>
                    <a:pt x="1" y="16"/>
                  </a:lnTo>
                  <a:lnTo>
                    <a:pt x="0" y="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46" name="Freeform 29"/>
            <p:cNvSpPr>
              <a:spLocks/>
            </p:cNvSpPr>
            <p:nvPr/>
          </p:nvSpPr>
          <p:spPr bwMode="auto">
            <a:xfrm>
              <a:off x="3775" y="2203"/>
              <a:ext cx="37" cy="17"/>
            </a:xfrm>
            <a:custGeom>
              <a:avLst/>
              <a:gdLst>
                <a:gd name="T0" fmla="*/ 0 w 37"/>
                <a:gd name="T1" fmla="*/ 10 h 17"/>
                <a:gd name="T2" fmla="*/ 35 w 37"/>
                <a:gd name="T3" fmla="*/ 0 h 17"/>
                <a:gd name="T4" fmla="*/ 36 w 37"/>
                <a:gd name="T5" fmla="*/ 5 h 17"/>
                <a:gd name="T6" fmla="*/ 1 w 37"/>
                <a:gd name="T7" fmla="*/ 16 h 17"/>
                <a:gd name="T8" fmla="*/ 0 w 37"/>
                <a:gd name="T9" fmla="*/ 10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10"/>
                  </a:moveTo>
                  <a:lnTo>
                    <a:pt x="35" y="0"/>
                  </a:lnTo>
                  <a:lnTo>
                    <a:pt x="36" y="5"/>
                  </a:lnTo>
                  <a:lnTo>
                    <a:pt x="1" y="16"/>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47" name="Freeform 30"/>
            <p:cNvSpPr>
              <a:spLocks/>
            </p:cNvSpPr>
            <p:nvPr/>
          </p:nvSpPr>
          <p:spPr bwMode="auto">
            <a:xfrm>
              <a:off x="3843" y="2178"/>
              <a:ext cx="39" cy="17"/>
            </a:xfrm>
            <a:custGeom>
              <a:avLst/>
              <a:gdLst>
                <a:gd name="T0" fmla="*/ 0 w 39"/>
                <a:gd name="T1" fmla="*/ 10 h 17"/>
                <a:gd name="T2" fmla="*/ 37 w 39"/>
                <a:gd name="T3" fmla="*/ 0 h 17"/>
                <a:gd name="T4" fmla="*/ 38 w 39"/>
                <a:gd name="T5" fmla="*/ 6 h 17"/>
                <a:gd name="T6" fmla="*/ 1 w 39"/>
                <a:gd name="T7" fmla="*/ 16 h 17"/>
                <a:gd name="T8" fmla="*/ 0 w 39"/>
                <a:gd name="T9" fmla="*/ 10 h 17"/>
                <a:gd name="T10" fmla="*/ 0 60000 65536"/>
                <a:gd name="T11" fmla="*/ 0 60000 65536"/>
                <a:gd name="T12" fmla="*/ 0 60000 65536"/>
                <a:gd name="T13" fmla="*/ 0 60000 65536"/>
                <a:gd name="T14" fmla="*/ 0 60000 65536"/>
                <a:gd name="T15" fmla="*/ 0 w 39"/>
                <a:gd name="T16" fmla="*/ 0 h 17"/>
                <a:gd name="T17" fmla="*/ 39 w 39"/>
                <a:gd name="T18" fmla="*/ 17 h 17"/>
              </a:gdLst>
              <a:ahLst/>
              <a:cxnLst>
                <a:cxn ang="T10">
                  <a:pos x="T0" y="T1"/>
                </a:cxn>
                <a:cxn ang="T11">
                  <a:pos x="T2" y="T3"/>
                </a:cxn>
                <a:cxn ang="T12">
                  <a:pos x="T4" y="T5"/>
                </a:cxn>
                <a:cxn ang="T13">
                  <a:pos x="T6" y="T7"/>
                </a:cxn>
                <a:cxn ang="T14">
                  <a:pos x="T8" y="T9"/>
                </a:cxn>
              </a:cxnLst>
              <a:rect l="T15" t="T16" r="T17" b="T18"/>
              <a:pathLst>
                <a:path w="39" h="17">
                  <a:moveTo>
                    <a:pt x="0" y="10"/>
                  </a:moveTo>
                  <a:lnTo>
                    <a:pt x="37" y="0"/>
                  </a:lnTo>
                  <a:lnTo>
                    <a:pt x="38" y="6"/>
                  </a:lnTo>
                  <a:lnTo>
                    <a:pt x="1" y="16"/>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48" name="Freeform 31"/>
            <p:cNvSpPr>
              <a:spLocks/>
            </p:cNvSpPr>
            <p:nvPr/>
          </p:nvSpPr>
          <p:spPr bwMode="auto">
            <a:xfrm>
              <a:off x="3915" y="2164"/>
              <a:ext cx="1" cy="17"/>
            </a:xfrm>
            <a:custGeom>
              <a:avLst/>
              <a:gdLst>
                <a:gd name="T0" fmla="*/ 0 w 1"/>
                <a:gd name="T1" fmla="*/ 12 h 17"/>
                <a:gd name="T2" fmla="*/ 0 w 1"/>
                <a:gd name="T3" fmla="*/ 16 h 17"/>
                <a:gd name="T4" fmla="*/ 0 w 1"/>
                <a:gd name="T5" fmla="*/ 4 h 17"/>
                <a:gd name="T6" fmla="*/ 0 w 1"/>
                <a:gd name="T7" fmla="*/ 0 h 17"/>
                <a:gd name="T8" fmla="*/ 0 w 1"/>
                <a:gd name="T9" fmla="*/ 12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2"/>
                  </a:moveTo>
                  <a:lnTo>
                    <a:pt x="0" y="16"/>
                  </a:lnTo>
                  <a:lnTo>
                    <a:pt x="0" y="4"/>
                  </a:lnTo>
                  <a:lnTo>
                    <a:pt x="0" y="0"/>
                  </a:lnTo>
                  <a:lnTo>
                    <a:pt x="0" y="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49" name="Freeform 32"/>
            <p:cNvSpPr>
              <a:spLocks/>
            </p:cNvSpPr>
            <p:nvPr/>
          </p:nvSpPr>
          <p:spPr bwMode="auto">
            <a:xfrm>
              <a:off x="3916" y="2154"/>
              <a:ext cx="28" cy="17"/>
            </a:xfrm>
            <a:custGeom>
              <a:avLst/>
              <a:gdLst>
                <a:gd name="T0" fmla="*/ 0 w 28"/>
                <a:gd name="T1" fmla="*/ 10 h 17"/>
                <a:gd name="T2" fmla="*/ 26 w 28"/>
                <a:gd name="T3" fmla="*/ 0 h 17"/>
                <a:gd name="T4" fmla="*/ 27 w 28"/>
                <a:gd name="T5" fmla="*/ 5 h 17"/>
                <a:gd name="T6" fmla="*/ 2 w 28"/>
                <a:gd name="T7" fmla="*/ 16 h 17"/>
                <a:gd name="T8" fmla="*/ 0 w 28"/>
                <a:gd name="T9" fmla="*/ 1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10"/>
                  </a:moveTo>
                  <a:lnTo>
                    <a:pt x="26" y="0"/>
                  </a:lnTo>
                  <a:lnTo>
                    <a:pt x="27" y="5"/>
                  </a:lnTo>
                  <a:lnTo>
                    <a:pt x="2" y="16"/>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50" name="Freeform 33"/>
            <p:cNvSpPr>
              <a:spLocks/>
            </p:cNvSpPr>
            <p:nvPr/>
          </p:nvSpPr>
          <p:spPr bwMode="auto">
            <a:xfrm>
              <a:off x="3978" y="2129"/>
              <a:ext cx="37" cy="17"/>
            </a:xfrm>
            <a:custGeom>
              <a:avLst/>
              <a:gdLst>
                <a:gd name="T0" fmla="*/ 0 w 37"/>
                <a:gd name="T1" fmla="*/ 9 h 17"/>
                <a:gd name="T2" fmla="*/ 35 w 37"/>
                <a:gd name="T3" fmla="*/ 0 h 17"/>
                <a:gd name="T4" fmla="*/ 36 w 37"/>
                <a:gd name="T5" fmla="*/ 6 h 17"/>
                <a:gd name="T6" fmla="*/ 2 w 37"/>
                <a:gd name="T7" fmla="*/ 16 h 17"/>
                <a:gd name="T8" fmla="*/ 0 w 37"/>
                <a:gd name="T9" fmla="*/ 9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9"/>
                  </a:moveTo>
                  <a:lnTo>
                    <a:pt x="35" y="0"/>
                  </a:lnTo>
                  <a:lnTo>
                    <a:pt x="36" y="6"/>
                  </a:lnTo>
                  <a:lnTo>
                    <a:pt x="2" y="16"/>
                  </a:lnTo>
                  <a:lnTo>
                    <a:pt x="0" y="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51" name="Freeform 34"/>
            <p:cNvSpPr>
              <a:spLocks/>
            </p:cNvSpPr>
            <p:nvPr/>
          </p:nvSpPr>
          <p:spPr bwMode="auto">
            <a:xfrm>
              <a:off x="4049" y="2107"/>
              <a:ext cx="38" cy="17"/>
            </a:xfrm>
            <a:custGeom>
              <a:avLst/>
              <a:gdLst>
                <a:gd name="T0" fmla="*/ 0 w 38"/>
                <a:gd name="T1" fmla="*/ 9 h 17"/>
                <a:gd name="T2" fmla="*/ 35 w 38"/>
                <a:gd name="T3" fmla="*/ 0 h 17"/>
                <a:gd name="T4" fmla="*/ 37 w 38"/>
                <a:gd name="T5" fmla="*/ 5 h 17"/>
                <a:gd name="T6" fmla="*/ 1 w 38"/>
                <a:gd name="T7" fmla="*/ 16 h 17"/>
                <a:gd name="T8" fmla="*/ 0 w 38"/>
                <a:gd name="T9" fmla="*/ 9 h 17"/>
                <a:gd name="T10" fmla="*/ 0 60000 65536"/>
                <a:gd name="T11" fmla="*/ 0 60000 65536"/>
                <a:gd name="T12" fmla="*/ 0 60000 65536"/>
                <a:gd name="T13" fmla="*/ 0 60000 65536"/>
                <a:gd name="T14" fmla="*/ 0 60000 65536"/>
                <a:gd name="T15" fmla="*/ 0 w 38"/>
                <a:gd name="T16" fmla="*/ 0 h 17"/>
                <a:gd name="T17" fmla="*/ 38 w 38"/>
                <a:gd name="T18" fmla="*/ 17 h 17"/>
              </a:gdLst>
              <a:ahLst/>
              <a:cxnLst>
                <a:cxn ang="T10">
                  <a:pos x="T0" y="T1"/>
                </a:cxn>
                <a:cxn ang="T11">
                  <a:pos x="T2" y="T3"/>
                </a:cxn>
                <a:cxn ang="T12">
                  <a:pos x="T4" y="T5"/>
                </a:cxn>
                <a:cxn ang="T13">
                  <a:pos x="T6" y="T7"/>
                </a:cxn>
                <a:cxn ang="T14">
                  <a:pos x="T8" y="T9"/>
                </a:cxn>
              </a:cxnLst>
              <a:rect l="T15" t="T16" r="T17" b="T18"/>
              <a:pathLst>
                <a:path w="38" h="17">
                  <a:moveTo>
                    <a:pt x="0" y="9"/>
                  </a:moveTo>
                  <a:lnTo>
                    <a:pt x="35" y="0"/>
                  </a:lnTo>
                  <a:lnTo>
                    <a:pt x="37" y="5"/>
                  </a:lnTo>
                  <a:lnTo>
                    <a:pt x="1" y="16"/>
                  </a:lnTo>
                  <a:lnTo>
                    <a:pt x="0" y="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52" name="Freeform 35"/>
            <p:cNvSpPr>
              <a:spLocks/>
            </p:cNvSpPr>
            <p:nvPr/>
          </p:nvSpPr>
          <p:spPr bwMode="auto">
            <a:xfrm>
              <a:off x="4118" y="2092"/>
              <a:ext cx="17" cy="17"/>
            </a:xfrm>
            <a:custGeom>
              <a:avLst/>
              <a:gdLst>
                <a:gd name="T0" fmla="*/ 0 w 17"/>
                <a:gd name="T1" fmla="*/ 8 h 17"/>
                <a:gd name="T2" fmla="*/ 14 w 17"/>
                <a:gd name="T3" fmla="*/ 0 h 17"/>
                <a:gd name="T4" fmla="*/ 16 w 17"/>
                <a:gd name="T5" fmla="*/ 8 h 17"/>
                <a:gd name="T6" fmla="*/ 1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4" y="0"/>
                  </a:lnTo>
                  <a:lnTo>
                    <a:pt x="16" y="8"/>
                  </a:lnTo>
                  <a:lnTo>
                    <a:pt x="1"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53" name="Freeform 36"/>
            <p:cNvSpPr>
              <a:spLocks/>
            </p:cNvSpPr>
            <p:nvPr/>
          </p:nvSpPr>
          <p:spPr bwMode="auto">
            <a:xfrm>
              <a:off x="2200" y="2523"/>
              <a:ext cx="33" cy="45"/>
            </a:xfrm>
            <a:custGeom>
              <a:avLst/>
              <a:gdLst>
                <a:gd name="T0" fmla="*/ 16 w 33"/>
                <a:gd name="T1" fmla="*/ 0 h 45"/>
                <a:gd name="T2" fmla="*/ 32 w 33"/>
                <a:gd name="T3" fmla="*/ 22 h 45"/>
                <a:gd name="T4" fmla="*/ 16 w 33"/>
                <a:gd name="T5" fmla="*/ 44 h 45"/>
                <a:gd name="T6" fmla="*/ 0 w 33"/>
                <a:gd name="T7" fmla="*/ 22 h 45"/>
                <a:gd name="T8" fmla="*/ 16 w 33"/>
                <a:gd name="T9" fmla="*/ 0 h 45"/>
                <a:gd name="T10" fmla="*/ 0 60000 65536"/>
                <a:gd name="T11" fmla="*/ 0 60000 65536"/>
                <a:gd name="T12" fmla="*/ 0 60000 65536"/>
                <a:gd name="T13" fmla="*/ 0 60000 65536"/>
                <a:gd name="T14" fmla="*/ 0 60000 65536"/>
                <a:gd name="T15" fmla="*/ 0 w 33"/>
                <a:gd name="T16" fmla="*/ 0 h 45"/>
                <a:gd name="T17" fmla="*/ 33 w 33"/>
                <a:gd name="T18" fmla="*/ 45 h 45"/>
              </a:gdLst>
              <a:ahLst/>
              <a:cxnLst>
                <a:cxn ang="T10">
                  <a:pos x="T0" y="T1"/>
                </a:cxn>
                <a:cxn ang="T11">
                  <a:pos x="T2" y="T3"/>
                </a:cxn>
                <a:cxn ang="T12">
                  <a:pos x="T4" y="T5"/>
                </a:cxn>
                <a:cxn ang="T13">
                  <a:pos x="T6" y="T7"/>
                </a:cxn>
                <a:cxn ang="T14">
                  <a:pos x="T8" y="T9"/>
                </a:cxn>
              </a:cxnLst>
              <a:rect l="T15" t="T16" r="T17" b="T18"/>
              <a:pathLst>
                <a:path w="33" h="45">
                  <a:moveTo>
                    <a:pt x="16" y="0"/>
                  </a:moveTo>
                  <a:lnTo>
                    <a:pt x="32" y="22"/>
                  </a:lnTo>
                  <a:lnTo>
                    <a:pt x="16" y="44"/>
                  </a:lnTo>
                  <a:lnTo>
                    <a:pt x="0" y="22"/>
                  </a:lnTo>
                  <a:lnTo>
                    <a:pt x="16" y="0"/>
                  </a:lnTo>
                </a:path>
              </a:pathLst>
            </a:custGeom>
            <a:solidFill>
              <a:srgbClr val="FF0000"/>
            </a:solidFill>
            <a:ln w="12700" cap="rnd">
              <a:solidFill>
                <a:srgbClr val="FF0000"/>
              </a:solidFill>
              <a:round/>
              <a:headEnd/>
              <a:tailEnd/>
            </a:ln>
          </p:spPr>
          <p:txBody>
            <a:bodyPr/>
            <a:lstStyle/>
            <a:p>
              <a:endParaRPr lang="en-US"/>
            </a:p>
          </p:txBody>
        </p:sp>
        <p:sp>
          <p:nvSpPr>
            <p:cNvPr id="25654" name="Freeform 37"/>
            <p:cNvSpPr>
              <a:spLocks/>
            </p:cNvSpPr>
            <p:nvPr/>
          </p:nvSpPr>
          <p:spPr bwMode="auto">
            <a:xfrm>
              <a:off x="2413" y="2373"/>
              <a:ext cx="34" cy="47"/>
            </a:xfrm>
            <a:custGeom>
              <a:avLst/>
              <a:gdLst>
                <a:gd name="T0" fmla="*/ 17 w 34"/>
                <a:gd name="T1" fmla="*/ 0 h 47"/>
                <a:gd name="T2" fmla="*/ 33 w 34"/>
                <a:gd name="T3" fmla="*/ 22 h 47"/>
                <a:gd name="T4" fmla="*/ 17 w 34"/>
                <a:gd name="T5" fmla="*/ 46 h 47"/>
                <a:gd name="T6" fmla="*/ 0 w 34"/>
                <a:gd name="T7" fmla="*/ 22 h 47"/>
                <a:gd name="T8" fmla="*/ 17 w 34"/>
                <a:gd name="T9" fmla="*/ 0 h 47"/>
                <a:gd name="T10" fmla="*/ 0 60000 65536"/>
                <a:gd name="T11" fmla="*/ 0 60000 65536"/>
                <a:gd name="T12" fmla="*/ 0 60000 65536"/>
                <a:gd name="T13" fmla="*/ 0 60000 65536"/>
                <a:gd name="T14" fmla="*/ 0 60000 65536"/>
                <a:gd name="T15" fmla="*/ 0 w 34"/>
                <a:gd name="T16" fmla="*/ 0 h 47"/>
                <a:gd name="T17" fmla="*/ 34 w 34"/>
                <a:gd name="T18" fmla="*/ 47 h 47"/>
              </a:gdLst>
              <a:ahLst/>
              <a:cxnLst>
                <a:cxn ang="T10">
                  <a:pos x="T0" y="T1"/>
                </a:cxn>
                <a:cxn ang="T11">
                  <a:pos x="T2" y="T3"/>
                </a:cxn>
                <a:cxn ang="T12">
                  <a:pos x="T4" y="T5"/>
                </a:cxn>
                <a:cxn ang="T13">
                  <a:pos x="T6" y="T7"/>
                </a:cxn>
                <a:cxn ang="T14">
                  <a:pos x="T8" y="T9"/>
                </a:cxn>
              </a:cxnLst>
              <a:rect l="T15" t="T16" r="T17" b="T18"/>
              <a:pathLst>
                <a:path w="34" h="47">
                  <a:moveTo>
                    <a:pt x="17" y="0"/>
                  </a:moveTo>
                  <a:lnTo>
                    <a:pt x="33" y="22"/>
                  </a:lnTo>
                  <a:lnTo>
                    <a:pt x="17" y="46"/>
                  </a:lnTo>
                  <a:lnTo>
                    <a:pt x="0" y="22"/>
                  </a:lnTo>
                  <a:lnTo>
                    <a:pt x="17" y="0"/>
                  </a:lnTo>
                </a:path>
              </a:pathLst>
            </a:custGeom>
            <a:solidFill>
              <a:srgbClr val="FF0000"/>
            </a:solidFill>
            <a:ln w="12700" cap="rnd">
              <a:solidFill>
                <a:srgbClr val="FF0000"/>
              </a:solidFill>
              <a:round/>
              <a:headEnd/>
              <a:tailEnd/>
            </a:ln>
          </p:spPr>
          <p:txBody>
            <a:bodyPr/>
            <a:lstStyle/>
            <a:p>
              <a:endParaRPr lang="en-US"/>
            </a:p>
          </p:txBody>
        </p:sp>
        <p:sp>
          <p:nvSpPr>
            <p:cNvPr id="25655" name="Freeform 38"/>
            <p:cNvSpPr>
              <a:spLocks/>
            </p:cNvSpPr>
            <p:nvPr/>
          </p:nvSpPr>
          <p:spPr bwMode="auto">
            <a:xfrm>
              <a:off x="2625" y="2299"/>
              <a:ext cx="34" cy="45"/>
            </a:xfrm>
            <a:custGeom>
              <a:avLst/>
              <a:gdLst>
                <a:gd name="T0" fmla="*/ 17 w 34"/>
                <a:gd name="T1" fmla="*/ 0 h 45"/>
                <a:gd name="T2" fmla="*/ 33 w 34"/>
                <a:gd name="T3" fmla="*/ 22 h 45"/>
                <a:gd name="T4" fmla="*/ 17 w 34"/>
                <a:gd name="T5" fmla="*/ 44 h 45"/>
                <a:gd name="T6" fmla="*/ 0 w 34"/>
                <a:gd name="T7" fmla="*/ 22 h 45"/>
                <a:gd name="T8" fmla="*/ 17 w 34"/>
                <a:gd name="T9" fmla="*/ 0 h 45"/>
                <a:gd name="T10" fmla="*/ 0 60000 65536"/>
                <a:gd name="T11" fmla="*/ 0 60000 65536"/>
                <a:gd name="T12" fmla="*/ 0 60000 65536"/>
                <a:gd name="T13" fmla="*/ 0 60000 65536"/>
                <a:gd name="T14" fmla="*/ 0 60000 65536"/>
                <a:gd name="T15" fmla="*/ 0 w 34"/>
                <a:gd name="T16" fmla="*/ 0 h 45"/>
                <a:gd name="T17" fmla="*/ 34 w 34"/>
                <a:gd name="T18" fmla="*/ 45 h 45"/>
              </a:gdLst>
              <a:ahLst/>
              <a:cxnLst>
                <a:cxn ang="T10">
                  <a:pos x="T0" y="T1"/>
                </a:cxn>
                <a:cxn ang="T11">
                  <a:pos x="T2" y="T3"/>
                </a:cxn>
                <a:cxn ang="T12">
                  <a:pos x="T4" y="T5"/>
                </a:cxn>
                <a:cxn ang="T13">
                  <a:pos x="T6" y="T7"/>
                </a:cxn>
                <a:cxn ang="T14">
                  <a:pos x="T8" y="T9"/>
                </a:cxn>
              </a:cxnLst>
              <a:rect l="T15" t="T16" r="T17" b="T18"/>
              <a:pathLst>
                <a:path w="34" h="45">
                  <a:moveTo>
                    <a:pt x="17" y="0"/>
                  </a:moveTo>
                  <a:lnTo>
                    <a:pt x="33" y="22"/>
                  </a:lnTo>
                  <a:lnTo>
                    <a:pt x="17" y="44"/>
                  </a:lnTo>
                  <a:lnTo>
                    <a:pt x="0" y="22"/>
                  </a:lnTo>
                  <a:lnTo>
                    <a:pt x="17" y="0"/>
                  </a:lnTo>
                </a:path>
              </a:pathLst>
            </a:custGeom>
            <a:solidFill>
              <a:srgbClr val="FF0000"/>
            </a:solidFill>
            <a:ln w="12700" cap="rnd">
              <a:solidFill>
                <a:srgbClr val="FF0000"/>
              </a:solidFill>
              <a:round/>
              <a:headEnd/>
              <a:tailEnd/>
            </a:ln>
          </p:spPr>
          <p:txBody>
            <a:bodyPr/>
            <a:lstStyle/>
            <a:p>
              <a:endParaRPr lang="en-US"/>
            </a:p>
          </p:txBody>
        </p:sp>
        <p:sp>
          <p:nvSpPr>
            <p:cNvPr id="25656" name="Freeform 39"/>
            <p:cNvSpPr>
              <a:spLocks/>
            </p:cNvSpPr>
            <p:nvPr/>
          </p:nvSpPr>
          <p:spPr bwMode="auto">
            <a:xfrm>
              <a:off x="2839" y="2223"/>
              <a:ext cx="33" cy="45"/>
            </a:xfrm>
            <a:custGeom>
              <a:avLst/>
              <a:gdLst>
                <a:gd name="T0" fmla="*/ 16 w 33"/>
                <a:gd name="T1" fmla="*/ 0 h 45"/>
                <a:gd name="T2" fmla="*/ 32 w 33"/>
                <a:gd name="T3" fmla="*/ 22 h 45"/>
                <a:gd name="T4" fmla="*/ 16 w 33"/>
                <a:gd name="T5" fmla="*/ 44 h 45"/>
                <a:gd name="T6" fmla="*/ 0 w 33"/>
                <a:gd name="T7" fmla="*/ 22 h 45"/>
                <a:gd name="T8" fmla="*/ 16 w 33"/>
                <a:gd name="T9" fmla="*/ 0 h 45"/>
                <a:gd name="T10" fmla="*/ 0 60000 65536"/>
                <a:gd name="T11" fmla="*/ 0 60000 65536"/>
                <a:gd name="T12" fmla="*/ 0 60000 65536"/>
                <a:gd name="T13" fmla="*/ 0 60000 65536"/>
                <a:gd name="T14" fmla="*/ 0 60000 65536"/>
                <a:gd name="T15" fmla="*/ 0 w 33"/>
                <a:gd name="T16" fmla="*/ 0 h 45"/>
                <a:gd name="T17" fmla="*/ 33 w 33"/>
                <a:gd name="T18" fmla="*/ 45 h 45"/>
              </a:gdLst>
              <a:ahLst/>
              <a:cxnLst>
                <a:cxn ang="T10">
                  <a:pos x="T0" y="T1"/>
                </a:cxn>
                <a:cxn ang="T11">
                  <a:pos x="T2" y="T3"/>
                </a:cxn>
                <a:cxn ang="T12">
                  <a:pos x="T4" y="T5"/>
                </a:cxn>
                <a:cxn ang="T13">
                  <a:pos x="T6" y="T7"/>
                </a:cxn>
                <a:cxn ang="T14">
                  <a:pos x="T8" y="T9"/>
                </a:cxn>
              </a:cxnLst>
              <a:rect l="T15" t="T16" r="T17" b="T18"/>
              <a:pathLst>
                <a:path w="33" h="45">
                  <a:moveTo>
                    <a:pt x="16" y="0"/>
                  </a:moveTo>
                  <a:lnTo>
                    <a:pt x="32" y="22"/>
                  </a:lnTo>
                  <a:lnTo>
                    <a:pt x="16" y="44"/>
                  </a:lnTo>
                  <a:lnTo>
                    <a:pt x="0" y="22"/>
                  </a:lnTo>
                  <a:lnTo>
                    <a:pt x="16" y="0"/>
                  </a:lnTo>
                </a:path>
              </a:pathLst>
            </a:custGeom>
            <a:solidFill>
              <a:srgbClr val="FF0000"/>
            </a:solidFill>
            <a:ln w="12700" cap="rnd">
              <a:solidFill>
                <a:srgbClr val="FF0000"/>
              </a:solidFill>
              <a:round/>
              <a:headEnd/>
              <a:tailEnd/>
            </a:ln>
          </p:spPr>
          <p:txBody>
            <a:bodyPr/>
            <a:lstStyle/>
            <a:p>
              <a:endParaRPr lang="en-US"/>
            </a:p>
          </p:txBody>
        </p:sp>
        <p:sp>
          <p:nvSpPr>
            <p:cNvPr id="25657" name="Freeform 40"/>
            <p:cNvSpPr>
              <a:spLocks/>
            </p:cNvSpPr>
            <p:nvPr/>
          </p:nvSpPr>
          <p:spPr bwMode="auto">
            <a:xfrm>
              <a:off x="3053" y="2299"/>
              <a:ext cx="34" cy="45"/>
            </a:xfrm>
            <a:custGeom>
              <a:avLst/>
              <a:gdLst>
                <a:gd name="T0" fmla="*/ 17 w 34"/>
                <a:gd name="T1" fmla="*/ 0 h 45"/>
                <a:gd name="T2" fmla="*/ 33 w 34"/>
                <a:gd name="T3" fmla="*/ 22 h 45"/>
                <a:gd name="T4" fmla="*/ 17 w 34"/>
                <a:gd name="T5" fmla="*/ 44 h 45"/>
                <a:gd name="T6" fmla="*/ 0 w 34"/>
                <a:gd name="T7" fmla="*/ 22 h 45"/>
                <a:gd name="T8" fmla="*/ 17 w 34"/>
                <a:gd name="T9" fmla="*/ 0 h 45"/>
                <a:gd name="T10" fmla="*/ 0 60000 65536"/>
                <a:gd name="T11" fmla="*/ 0 60000 65536"/>
                <a:gd name="T12" fmla="*/ 0 60000 65536"/>
                <a:gd name="T13" fmla="*/ 0 60000 65536"/>
                <a:gd name="T14" fmla="*/ 0 60000 65536"/>
                <a:gd name="T15" fmla="*/ 0 w 34"/>
                <a:gd name="T16" fmla="*/ 0 h 45"/>
                <a:gd name="T17" fmla="*/ 34 w 34"/>
                <a:gd name="T18" fmla="*/ 45 h 45"/>
              </a:gdLst>
              <a:ahLst/>
              <a:cxnLst>
                <a:cxn ang="T10">
                  <a:pos x="T0" y="T1"/>
                </a:cxn>
                <a:cxn ang="T11">
                  <a:pos x="T2" y="T3"/>
                </a:cxn>
                <a:cxn ang="T12">
                  <a:pos x="T4" y="T5"/>
                </a:cxn>
                <a:cxn ang="T13">
                  <a:pos x="T6" y="T7"/>
                </a:cxn>
                <a:cxn ang="T14">
                  <a:pos x="T8" y="T9"/>
                </a:cxn>
              </a:cxnLst>
              <a:rect l="T15" t="T16" r="T17" b="T18"/>
              <a:pathLst>
                <a:path w="34" h="45">
                  <a:moveTo>
                    <a:pt x="17" y="0"/>
                  </a:moveTo>
                  <a:lnTo>
                    <a:pt x="33" y="22"/>
                  </a:lnTo>
                  <a:lnTo>
                    <a:pt x="17" y="44"/>
                  </a:lnTo>
                  <a:lnTo>
                    <a:pt x="0" y="22"/>
                  </a:lnTo>
                  <a:lnTo>
                    <a:pt x="17" y="0"/>
                  </a:lnTo>
                </a:path>
              </a:pathLst>
            </a:custGeom>
            <a:solidFill>
              <a:srgbClr val="FF0000"/>
            </a:solidFill>
            <a:ln w="12700" cap="rnd">
              <a:solidFill>
                <a:srgbClr val="FF0000"/>
              </a:solidFill>
              <a:round/>
              <a:headEnd/>
              <a:tailEnd/>
            </a:ln>
          </p:spPr>
          <p:txBody>
            <a:bodyPr/>
            <a:lstStyle/>
            <a:p>
              <a:endParaRPr lang="en-US"/>
            </a:p>
          </p:txBody>
        </p:sp>
        <p:sp>
          <p:nvSpPr>
            <p:cNvPr id="25658" name="Freeform 41"/>
            <p:cNvSpPr>
              <a:spLocks/>
            </p:cNvSpPr>
            <p:nvPr/>
          </p:nvSpPr>
          <p:spPr bwMode="auto">
            <a:xfrm>
              <a:off x="3264" y="2447"/>
              <a:ext cx="35" cy="45"/>
            </a:xfrm>
            <a:custGeom>
              <a:avLst/>
              <a:gdLst>
                <a:gd name="T0" fmla="*/ 18 w 35"/>
                <a:gd name="T1" fmla="*/ 0 h 45"/>
                <a:gd name="T2" fmla="*/ 34 w 35"/>
                <a:gd name="T3" fmla="*/ 22 h 45"/>
                <a:gd name="T4" fmla="*/ 18 w 35"/>
                <a:gd name="T5" fmla="*/ 44 h 45"/>
                <a:gd name="T6" fmla="*/ 0 w 35"/>
                <a:gd name="T7" fmla="*/ 22 h 45"/>
                <a:gd name="T8" fmla="*/ 18 w 35"/>
                <a:gd name="T9" fmla="*/ 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8" y="0"/>
                  </a:moveTo>
                  <a:lnTo>
                    <a:pt x="34" y="22"/>
                  </a:lnTo>
                  <a:lnTo>
                    <a:pt x="18" y="44"/>
                  </a:lnTo>
                  <a:lnTo>
                    <a:pt x="0" y="22"/>
                  </a:lnTo>
                  <a:lnTo>
                    <a:pt x="18" y="0"/>
                  </a:lnTo>
                </a:path>
              </a:pathLst>
            </a:custGeom>
            <a:solidFill>
              <a:srgbClr val="FF0000"/>
            </a:solidFill>
            <a:ln w="12700" cap="rnd">
              <a:solidFill>
                <a:srgbClr val="FF0000"/>
              </a:solidFill>
              <a:round/>
              <a:headEnd/>
              <a:tailEnd/>
            </a:ln>
          </p:spPr>
          <p:txBody>
            <a:bodyPr/>
            <a:lstStyle/>
            <a:p>
              <a:endParaRPr lang="en-US"/>
            </a:p>
          </p:txBody>
        </p:sp>
        <p:sp>
          <p:nvSpPr>
            <p:cNvPr id="25659" name="Freeform 42"/>
            <p:cNvSpPr>
              <a:spLocks/>
            </p:cNvSpPr>
            <p:nvPr/>
          </p:nvSpPr>
          <p:spPr bwMode="auto">
            <a:xfrm>
              <a:off x="3479" y="2373"/>
              <a:ext cx="33" cy="47"/>
            </a:xfrm>
            <a:custGeom>
              <a:avLst/>
              <a:gdLst>
                <a:gd name="T0" fmla="*/ 16 w 33"/>
                <a:gd name="T1" fmla="*/ 0 h 47"/>
                <a:gd name="T2" fmla="*/ 32 w 33"/>
                <a:gd name="T3" fmla="*/ 22 h 47"/>
                <a:gd name="T4" fmla="*/ 16 w 33"/>
                <a:gd name="T5" fmla="*/ 46 h 47"/>
                <a:gd name="T6" fmla="*/ 0 w 33"/>
                <a:gd name="T7" fmla="*/ 22 h 47"/>
                <a:gd name="T8" fmla="*/ 16 w 33"/>
                <a:gd name="T9" fmla="*/ 0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16" y="0"/>
                  </a:moveTo>
                  <a:lnTo>
                    <a:pt x="32" y="22"/>
                  </a:lnTo>
                  <a:lnTo>
                    <a:pt x="16" y="46"/>
                  </a:lnTo>
                  <a:lnTo>
                    <a:pt x="0" y="22"/>
                  </a:lnTo>
                  <a:lnTo>
                    <a:pt x="16" y="0"/>
                  </a:lnTo>
                </a:path>
              </a:pathLst>
            </a:custGeom>
            <a:solidFill>
              <a:srgbClr val="FF0000"/>
            </a:solidFill>
            <a:ln w="12700" cap="rnd">
              <a:solidFill>
                <a:srgbClr val="FF0000"/>
              </a:solidFill>
              <a:round/>
              <a:headEnd/>
              <a:tailEnd/>
            </a:ln>
          </p:spPr>
          <p:txBody>
            <a:bodyPr/>
            <a:lstStyle/>
            <a:p>
              <a:endParaRPr lang="en-US"/>
            </a:p>
          </p:txBody>
        </p:sp>
        <p:sp>
          <p:nvSpPr>
            <p:cNvPr id="25660" name="Freeform 43"/>
            <p:cNvSpPr>
              <a:spLocks/>
            </p:cNvSpPr>
            <p:nvPr/>
          </p:nvSpPr>
          <p:spPr bwMode="auto">
            <a:xfrm>
              <a:off x="3692" y="2223"/>
              <a:ext cx="34" cy="45"/>
            </a:xfrm>
            <a:custGeom>
              <a:avLst/>
              <a:gdLst>
                <a:gd name="T0" fmla="*/ 17 w 34"/>
                <a:gd name="T1" fmla="*/ 0 h 45"/>
                <a:gd name="T2" fmla="*/ 33 w 34"/>
                <a:gd name="T3" fmla="*/ 22 h 45"/>
                <a:gd name="T4" fmla="*/ 17 w 34"/>
                <a:gd name="T5" fmla="*/ 44 h 45"/>
                <a:gd name="T6" fmla="*/ 0 w 34"/>
                <a:gd name="T7" fmla="*/ 22 h 45"/>
                <a:gd name="T8" fmla="*/ 17 w 34"/>
                <a:gd name="T9" fmla="*/ 0 h 45"/>
                <a:gd name="T10" fmla="*/ 0 60000 65536"/>
                <a:gd name="T11" fmla="*/ 0 60000 65536"/>
                <a:gd name="T12" fmla="*/ 0 60000 65536"/>
                <a:gd name="T13" fmla="*/ 0 60000 65536"/>
                <a:gd name="T14" fmla="*/ 0 60000 65536"/>
                <a:gd name="T15" fmla="*/ 0 w 34"/>
                <a:gd name="T16" fmla="*/ 0 h 45"/>
                <a:gd name="T17" fmla="*/ 34 w 34"/>
                <a:gd name="T18" fmla="*/ 45 h 45"/>
              </a:gdLst>
              <a:ahLst/>
              <a:cxnLst>
                <a:cxn ang="T10">
                  <a:pos x="T0" y="T1"/>
                </a:cxn>
                <a:cxn ang="T11">
                  <a:pos x="T2" y="T3"/>
                </a:cxn>
                <a:cxn ang="T12">
                  <a:pos x="T4" y="T5"/>
                </a:cxn>
                <a:cxn ang="T13">
                  <a:pos x="T6" y="T7"/>
                </a:cxn>
                <a:cxn ang="T14">
                  <a:pos x="T8" y="T9"/>
                </a:cxn>
              </a:cxnLst>
              <a:rect l="T15" t="T16" r="T17" b="T18"/>
              <a:pathLst>
                <a:path w="34" h="45">
                  <a:moveTo>
                    <a:pt x="17" y="0"/>
                  </a:moveTo>
                  <a:lnTo>
                    <a:pt x="33" y="22"/>
                  </a:lnTo>
                  <a:lnTo>
                    <a:pt x="17" y="44"/>
                  </a:lnTo>
                  <a:lnTo>
                    <a:pt x="0" y="22"/>
                  </a:lnTo>
                  <a:lnTo>
                    <a:pt x="17" y="0"/>
                  </a:lnTo>
                </a:path>
              </a:pathLst>
            </a:custGeom>
            <a:solidFill>
              <a:srgbClr val="FF0000"/>
            </a:solidFill>
            <a:ln w="12700" cap="rnd">
              <a:solidFill>
                <a:srgbClr val="FF0000"/>
              </a:solidFill>
              <a:round/>
              <a:headEnd/>
              <a:tailEnd/>
            </a:ln>
          </p:spPr>
          <p:txBody>
            <a:bodyPr/>
            <a:lstStyle/>
            <a:p>
              <a:endParaRPr lang="en-US"/>
            </a:p>
          </p:txBody>
        </p:sp>
        <p:sp>
          <p:nvSpPr>
            <p:cNvPr id="25661" name="Rectangle 44"/>
            <p:cNvSpPr>
              <a:spLocks noChangeArrowheads="1"/>
            </p:cNvSpPr>
            <p:nvPr/>
          </p:nvSpPr>
          <p:spPr bwMode="auto">
            <a:xfrm>
              <a:off x="3694" y="2224"/>
              <a:ext cx="19" cy="29"/>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5662" name="Rectangle 45"/>
            <p:cNvSpPr>
              <a:spLocks noChangeArrowheads="1"/>
            </p:cNvSpPr>
            <p:nvPr/>
          </p:nvSpPr>
          <p:spPr bwMode="auto">
            <a:xfrm>
              <a:off x="3906" y="2150"/>
              <a:ext cx="20" cy="31"/>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5663" name="Rectangle 46"/>
            <p:cNvSpPr>
              <a:spLocks noChangeArrowheads="1"/>
            </p:cNvSpPr>
            <p:nvPr/>
          </p:nvSpPr>
          <p:spPr bwMode="auto">
            <a:xfrm>
              <a:off x="4120" y="2076"/>
              <a:ext cx="20" cy="29"/>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5664" name="Freeform 47"/>
            <p:cNvSpPr>
              <a:spLocks/>
            </p:cNvSpPr>
            <p:nvPr/>
          </p:nvSpPr>
          <p:spPr bwMode="auto">
            <a:xfrm>
              <a:off x="2633" y="2400"/>
              <a:ext cx="18" cy="17"/>
            </a:xfrm>
            <a:custGeom>
              <a:avLst/>
              <a:gdLst>
                <a:gd name="T0" fmla="*/ 0 w 18"/>
                <a:gd name="T1" fmla="*/ 6 h 17"/>
                <a:gd name="T2" fmla="*/ 15 w 18"/>
                <a:gd name="T3" fmla="*/ 0 h 17"/>
                <a:gd name="T4" fmla="*/ 17 w 18"/>
                <a:gd name="T5" fmla="*/ 10 h 17"/>
                <a:gd name="T6" fmla="*/ 2 w 18"/>
                <a:gd name="T7" fmla="*/ 16 h 17"/>
                <a:gd name="T8" fmla="*/ 0 w 18"/>
                <a:gd name="T9" fmla="*/ 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6"/>
                  </a:moveTo>
                  <a:lnTo>
                    <a:pt x="15" y="0"/>
                  </a:lnTo>
                  <a:lnTo>
                    <a:pt x="17" y="10"/>
                  </a:lnTo>
                  <a:lnTo>
                    <a:pt x="2" y="16"/>
                  </a:lnTo>
                  <a:lnTo>
                    <a:pt x="0" y="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5" name="Freeform 48"/>
            <p:cNvSpPr>
              <a:spLocks/>
            </p:cNvSpPr>
            <p:nvPr/>
          </p:nvSpPr>
          <p:spPr bwMode="auto">
            <a:xfrm>
              <a:off x="2709" y="2367"/>
              <a:ext cx="17" cy="17"/>
            </a:xfrm>
            <a:custGeom>
              <a:avLst/>
              <a:gdLst>
                <a:gd name="T0" fmla="*/ 0 w 17"/>
                <a:gd name="T1" fmla="*/ 6 h 17"/>
                <a:gd name="T2" fmla="*/ 15 w 17"/>
                <a:gd name="T3" fmla="*/ 0 h 17"/>
                <a:gd name="T4" fmla="*/ 16 w 17"/>
                <a:gd name="T5" fmla="*/ 10 h 17"/>
                <a:gd name="T6" fmla="*/ 1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5" y="0"/>
                  </a:lnTo>
                  <a:lnTo>
                    <a:pt x="16" y="10"/>
                  </a:lnTo>
                  <a:lnTo>
                    <a:pt x="1" y="16"/>
                  </a:lnTo>
                  <a:lnTo>
                    <a:pt x="0" y="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6" name="Freeform 49"/>
            <p:cNvSpPr>
              <a:spLocks/>
            </p:cNvSpPr>
            <p:nvPr/>
          </p:nvSpPr>
          <p:spPr bwMode="auto">
            <a:xfrm>
              <a:off x="2784" y="2335"/>
              <a:ext cx="17" cy="17"/>
            </a:xfrm>
            <a:custGeom>
              <a:avLst/>
              <a:gdLst>
                <a:gd name="T0" fmla="*/ 0 w 17"/>
                <a:gd name="T1" fmla="*/ 5 h 17"/>
                <a:gd name="T2" fmla="*/ 15 w 17"/>
                <a:gd name="T3" fmla="*/ 0 h 17"/>
                <a:gd name="T4" fmla="*/ 16 w 17"/>
                <a:gd name="T5" fmla="*/ 9 h 17"/>
                <a:gd name="T6" fmla="*/ 1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5" y="0"/>
                  </a:lnTo>
                  <a:lnTo>
                    <a:pt x="16" y="9"/>
                  </a:lnTo>
                  <a:lnTo>
                    <a:pt x="1" y="16"/>
                  </a:lnTo>
                  <a:lnTo>
                    <a:pt x="0" y="5"/>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7" name="Freeform 50"/>
            <p:cNvSpPr>
              <a:spLocks/>
            </p:cNvSpPr>
            <p:nvPr/>
          </p:nvSpPr>
          <p:spPr bwMode="auto">
            <a:xfrm>
              <a:off x="2853" y="231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8" name="Freeform 51"/>
            <p:cNvSpPr>
              <a:spLocks/>
            </p:cNvSpPr>
            <p:nvPr/>
          </p:nvSpPr>
          <p:spPr bwMode="auto">
            <a:xfrm>
              <a:off x="2848" y="2309"/>
              <a:ext cx="17" cy="17"/>
            </a:xfrm>
            <a:custGeom>
              <a:avLst/>
              <a:gdLst>
                <a:gd name="T0" fmla="*/ 0 w 17"/>
                <a:gd name="T1" fmla="*/ 2 h 17"/>
                <a:gd name="T2" fmla="*/ 14 w 17"/>
                <a:gd name="T3" fmla="*/ 0 h 17"/>
                <a:gd name="T4" fmla="*/ 16 w 17"/>
                <a:gd name="T5" fmla="*/ 13 h 17"/>
                <a:gd name="T6" fmla="*/ 1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3"/>
                  </a:lnTo>
                  <a:lnTo>
                    <a:pt x="1" y="16"/>
                  </a:lnTo>
                  <a:lnTo>
                    <a:pt x="0" y="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9" name="Freeform 52"/>
            <p:cNvSpPr>
              <a:spLocks/>
            </p:cNvSpPr>
            <p:nvPr/>
          </p:nvSpPr>
          <p:spPr bwMode="auto">
            <a:xfrm>
              <a:off x="2925" y="2301"/>
              <a:ext cx="18" cy="17"/>
            </a:xfrm>
            <a:custGeom>
              <a:avLst/>
              <a:gdLst>
                <a:gd name="T0" fmla="*/ 0 w 18"/>
                <a:gd name="T1" fmla="*/ 2 h 17"/>
                <a:gd name="T2" fmla="*/ 16 w 18"/>
                <a:gd name="T3" fmla="*/ 0 h 17"/>
                <a:gd name="T4" fmla="*/ 17 w 18"/>
                <a:gd name="T5" fmla="*/ 13 h 17"/>
                <a:gd name="T6" fmla="*/ 1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6" y="0"/>
                  </a:lnTo>
                  <a:lnTo>
                    <a:pt x="17" y="13"/>
                  </a:lnTo>
                  <a:lnTo>
                    <a:pt x="1" y="16"/>
                  </a:lnTo>
                  <a:lnTo>
                    <a:pt x="0" y="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0" name="Freeform 53"/>
            <p:cNvSpPr>
              <a:spLocks/>
            </p:cNvSpPr>
            <p:nvPr/>
          </p:nvSpPr>
          <p:spPr bwMode="auto">
            <a:xfrm>
              <a:off x="3004" y="2291"/>
              <a:ext cx="18" cy="17"/>
            </a:xfrm>
            <a:custGeom>
              <a:avLst/>
              <a:gdLst>
                <a:gd name="T0" fmla="*/ 0 w 18"/>
                <a:gd name="T1" fmla="*/ 2 h 17"/>
                <a:gd name="T2" fmla="*/ 16 w 18"/>
                <a:gd name="T3" fmla="*/ 0 h 17"/>
                <a:gd name="T4" fmla="*/ 17 w 18"/>
                <a:gd name="T5" fmla="*/ 16 h 17"/>
                <a:gd name="T6" fmla="*/ 1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6" y="0"/>
                  </a:lnTo>
                  <a:lnTo>
                    <a:pt x="17" y="16"/>
                  </a:lnTo>
                  <a:lnTo>
                    <a:pt x="1" y="16"/>
                  </a:lnTo>
                  <a:lnTo>
                    <a:pt x="0" y="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1" name="Freeform 54"/>
            <p:cNvSpPr>
              <a:spLocks/>
            </p:cNvSpPr>
            <p:nvPr/>
          </p:nvSpPr>
          <p:spPr bwMode="auto">
            <a:xfrm>
              <a:off x="3070" y="2289"/>
              <a:ext cx="18" cy="17"/>
            </a:xfrm>
            <a:custGeom>
              <a:avLst/>
              <a:gdLst>
                <a:gd name="T0" fmla="*/ 0 w 18"/>
                <a:gd name="T1" fmla="*/ 14 h 17"/>
                <a:gd name="T2" fmla="*/ 16 w 18"/>
                <a:gd name="T3" fmla="*/ 16 h 17"/>
                <a:gd name="T4" fmla="*/ 17 w 18"/>
                <a:gd name="T5" fmla="*/ 4 h 17"/>
                <a:gd name="T6" fmla="*/ 1 w 18"/>
                <a:gd name="T7" fmla="*/ 0 h 17"/>
                <a:gd name="T8" fmla="*/ 0 w 18"/>
                <a:gd name="T9" fmla="*/ 1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4"/>
                  </a:moveTo>
                  <a:lnTo>
                    <a:pt x="16" y="16"/>
                  </a:lnTo>
                  <a:lnTo>
                    <a:pt x="17" y="4"/>
                  </a:lnTo>
                  <a:lnTo>
                    <a:pt x="1" y="0"/>
                  </a:lnTo>
                  <a:lnTo>
                    <a:pt x="0" y="14"/>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2" name="Freeform 55"/>
            <p:cNvSpPr>
              <a:spLocks/>
            </p:cNvSpPr>
            <p:nvPr/>
          </p:nvSpPr>
          <p:spPr bwMode="auto">
            <a:xfrm>
              <a:off x="3148" y="2306"/>
              <a:ext cx="19" cy="17"/>
            </a:xfrm>
            <a:custGeom>
              <a:avLst/>
              <a:gdLst>
                <a:gd name="T0" fmla="*/ 0 w 19"/>
                <a:gd name="T1" fmla="*/ 11 h 17"/>
                <a:gd name="T2" fmla="*/ 17 w 19"/>
                <a:gd name="T3" fmla="*/ 16 h 17"/>
                <a:gd name="T4" fmla="*/ 18 w 19"/>
                <a:gd name="T5" fmla="*/ 3 h 17"/>
                <a:gd name="T6" fmla="*/ 1 w 19"/>
                <a:gd name="T7" fmla="*/ 0 h 17"/>
                <a:gd name="T8" fmla="*/ 0 w 19"/>
                <a:gd name="T9" fmla="*/ 11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1"/>
                  </a:moveTo>
                  <a:lnTo>
                    <a:pt x="17" y="16"/>
                  </a:lnTo>
                  <a:lnTo>
                    <a:pt x="18" y="3"/>
                  </a:lnTo>
                  <a:lnTo>
                    <a:pt x="1" y="0"/>
                  </a:lnTo>
                  <a:lnTo>
                    <a:pt x="0" y="11"/>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3" name="Freeform 56"/>
            <p:cNvSpPr>
              <a:spLocks/>
            </p:cNvSpPr>
            <p:nvPr/>
          </p:nvSpPr>
          <p:spPr bwMode="auto">
            <a:xfrm>
              <a:off x="3226" y="2323"/>
              <a:ext cx="18" cy="17"/>
            </a:xfrm>
            <a:custGeom>
              <a:avLst/>
              <a:gdLst>
                <a:gd name="T0" fmla="*/ 0 w 18"/>
                <a:gd name="T1" fmla="*/ 11 h 17"/>
                <a:gd name="T2" fmla="*/ 16 w 18"/>
                <a:gd name="T3" fmla="*/ 16 h 17"/>
                <a:gd name="T4" fmla="*/ 17 w 18"/>
                <a:gd name="T5" fmla="*/ 4 h 17"/>
                <a:gd name="T6" fmla="*/ 1 w 18"/>
                <a:gd name="T7" fmla="*/ 0 h 17"/>
                <a:gd name="T8" fmla="*/ 0 w 18"/>
                <a:gd name="T9" fmla="*/ 1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1"/>
                  </a:moveTo>
                  <a:lnTo>
                    <a:pt x="16" y="16"/>
                  </a:lnTo>
                  <a:lnTo>
                    <a:pt x="17" y="4"/>
                  </a:lnTo>
                  <a:lnTo>
                    <a:pt x="1" y="0"/>
                  </a:lnTo>
                  <a:lnTo>
                    <a:pt x="0" y="11"/>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4" name="Freeform 57"/>
            <p:cNvSpPr>
              <a:spLocks/>
            </p:cNvSpPr>
            <p:nvPr/>
          </p:nvSpPr>
          <p:spPr bwMode="auto">
            <a:xfrm>
              <a:off x="3291" y="2340"/>
              <a:ext cx="19" cy="17"/>
            </a:xfrm>
            <a:custGeom>
              <a:avLst/>
              <a:gdLst>
                <a:gd name="T0" fmla="*/ 0 w 19"/>
                <a:gd name="T1" fmla="*/ 12 h 17"/>
                <a:gd name="T2" fmla="*/ 17 w 19"/>
                <a:gd name="T3" fmla="*/ 16 h 17"/>
                <a:gd name="T4" fmla="*/ 18 w 19"/>
                <a:gd name="T5" fmla="*/ 3 h 17"/>
                <a:gd name="T6" fmla="*/ 2 w 19"/>
                <a:gd name="T7" fmla="*/ 0 h 17"/>
                <a:gd name="T8" fmla="*/ 0 w 19"/>
                <a:gd name="T9" fmla="*/ 12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2"/>
                  </a:moveTo>
                  <a:lnTo>
                    <a:pt x="17" y="16"/>
                  </a:lnTo>
                  <a:lnTo>
                    <a:pt x="18" y="3"/>
                  </a:lnTo>
                  <a:lnTo>
                    <a:pt x="2" y="0"/>
                  </a:lnTo>
                  <a:lnTo>
                    <a:pt x="0" y="1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5" name="Freeform 58"/>
            <p:cNvSpPr>
              <a:spLocks/>
            </p:cNvSpPr>
            <p:nvPr/>
          </p:nvSpPr>
          <p:spPr bwMode="auto">
            <a:xfrm>
              <a:off x="3369" y="2358"/>
              <a:ext cx="19" cy="17"/>
            </a:xfrm>
            <a:custGeom>
              <a:avLst/>
              <a:gdLst>
                <a:gd name="T0" fmla="*/ 0 w 19"/>
                <a:gd name="T1" fmla="*/ 14 h 17"/>
                <a:gd name="T2" fmla="*/ 16 w 19"/>
                <a:gd name="T3" fmla="*/ 16 h 17"/>
                <a:gd name="T4" fmla="*/ 18 w 19"/>
                <a:gd name="T5" fmla="*/ 3 h 17"/>
                <a:gd name="T6" fmla="*/ 2 w 19"/>
                <a:gd name="T7" fmla="*/ 0 h 17"/>
                <a:gd name="T8" fmla="*/ 0 w 19"/>
                <a:gd name="T9" fmla="*/ 14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4"/>
                  </a:moveTo>
                  <a:lnTo>
                    <a:pt x="16" y="16"/>
                  </a:lnTo>
                  <a:lnTo>
                    <a:pt x="18" y="3"/>
                  </a:lnTo>
                  <a:lnTo>
                    <a:pt x="2" y="0"/>
                  </a:lnTo>
                  <a:lnTo>
                    <a:pt x="0" y="14"/>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6" name="Freeform 59"/>
            <p:cNvSpPr>
              <a:spLocks/>
            </p:cNvSpPr>
            <p:nvPr/>
          </p:nvSpPr>
          <p:spPr bwMode="auto">
            <a:xfrm>
              <a:off x="3448" y="2377"/>
              <a:ext cx="18" cy="17"/>
            </a:xfrm>
            <a:custGeom>
              <a:avLst/>
              <a:gdLst>
                <a:gd name="T0" fmla="*/ 0 w 18"/>
                <a:gd name="T1" fmla="*/ 12 h 17"/>
                <a:gd name="T2" fmla="*/ 15 w 18"/>
                <a:gd name="T3" fmla="*/ 16 h 17"/>
                <a:gd name="T4" fmla="*/ 17 w 18"/>
                <a:gd name="T5" fmla="*/ 2 h 17"/>
                <a:gd name="T6" fmla="*/ 1 w 18"/>
                <a:gd name="T7" fmla="*/ 0 h 17"/>
                <a:gd name="T8" fmla="*/ 0 w 18"/>
                <a:gd name="T9" fmla="*/ 1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2"/>
                  </a:moveTo>
                  <a:lnTo>
                    <a:pt x="15" y="16"/>
                  </a:lnTo>
                  <a:lnTo>
                    <a:pt x="17" y="2"/>
                  </a:lnTo>
                  <a:lnTo>
                    <a:pt x="1" y="0"/>
                  </a:lnTo>
                  <a:lnTo>
                    <a:pt x="0" y="1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7" name="Freeform 60"/>
            <p:cNvSpPr>
              <a:spLocks/>
            </p:cNvSpPr>
            <p:nvPr/>
          </p:nvSpPr>
          <p:spPr bwMode="auto">
            <a:xfrm>
              <a:off x="3513" y="2380"/>
              <a:ext cx="19" cy="17"/>
            </a:xfrm>
            <a:custGeom>
              <a:avLst/>
              <a:gdLst>
                <a:gd name="T0" fmla="*/ 0 w 19"/>
                <a:gd name="T1" fmla="*/ 4 h 17"/>
                <a:gd name="T2" fmla="*/ 16 w 19"/>
                <a:gd name="T3" fmla="*/ 0 h 17"/>
                <a:gd name="T4" fmla="*/ 18 w 19"/>
                <a:gd name="T5" fmla="*/ 14 h 17"/>
                <a:gd name="T6" fmla="*/ 1 w 19"/>
                <a:gd name="T7" fmla="*/ 16 h 17"/>
                <a:gd name="T8" fmla="*/ 0 w 19"/>
                <a:gd name="T9" fmla="*/ 4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4"/>
                  </a:moveTo>
                  <a:lnTo>
                    <a:pt x="16" y="0"/>
                  </a:lnTo>
                  <a:lnTo>
                    <a:pt x="18" y="14"/>
                  </a:lnTo>
                  <a:lnTo>
                    <a:pt x="1" y="16"/>
                  </a:lnTo>
                  <a:lnTo>
                    <a:pt x="0" y="4"/>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8" name="Freeform 61"/>
            <p:cNvSpPr>
              <a:spLocks/>
            </p:cNvSpPr>
            <p:nvPr/>
          </p:nvSpPr>
          <p:spPr bwMode="auto">
            <a:xfrm>
              <a:off x="3593" y="2372"/>
              <a:ext cx="18" cy="17"/>
            </a:xfrm>
            <a:custGeom>
              <a:avLst/>
              <a:gdLst>
                <a:gd name="T0" fmla="*/ 0 w 18"/>
                <a:gd name="T1" fmla="*/ 2 h 17"/>
                <a:gd name="T2" fmla="*/ 15 w 18"/>
                <a:gd name="T3" fmla="*/ 0 h 17"/>
                <a:gd name="T4" fmla="*/ 17 w 18"/>
                <a:gd name="T5" fmla="*/ 16 h 17"/>
                <a:gd name="T6" fmla="*/ 1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5" y="0"/>
                  </a:lnTo>
                  <a:lnTo>
                    <a:pt x="17" y="16"/>
                  </a:lnTo>
                  <a:lnTo>
                    <a:pt x="1" y="16"/>
                  </a:lnTo>
                  <a:lnTo>
                    <a:pt x="0" y="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9" name="Freeform 62"/>
            <p:cNvSpPr>
              <a:spLocks/>
            </p:cNvSpPr>
            <p:nvPr/>
          </p:nvSpPr>
          <p:spPr bwMode="auto">
            <a:xfrm>
              <a:off x="3671" y="2363"/>
              <a:ext cx="19" cy="17"/>
            </a:xfrm>
            <a:custGeom>
              <a:avLst/>
              <a:gdLst>
                <a:gd name="T0" fmla="*/ 0 w 19"/>
                <a:gd name="T1" fmla="*/ 2 h 17"/>
                <a:gd name="T2" fmla="*/ 17 w 19"/>
                <a:gd name="T3" fmla="*/ 0 h 17"/>
                <a:gd name="T4" fmla="*/ 18 w 19"/>
                <a:gd name="T5" fmla="*/ 13 h 17"/>
                <a:gd name="T6" fmla="*/ 1 w 19"/>
                <a:gd name="T7" fmla="*/ 16 h 17"/>
                <a:gd name="T8" fmla="*/ 0 w 19"/>
                <a:gd name="T9" fmla="*/ 2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2"/>
                  </a:moveTo>
                  <a:lnTo>
                    <a:pt x="17" y="0"/>
                  </a:lnTo>
                  <a:lnTo>
                    <a:pt x="18" y="13"/>
                  </a:lnTo>
                  <a:lnTo>
                    <a:pt x="1" y="16"/>
                  </a:lnTo>
                  <a:lnTo>
                    <a:pt x="0" y="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0" name="Freeform 63"/>
            <p:cNvSpPr>
              <a:spLocks/>
            </p:cNvSpPr>
            <p:nvPr/>
          </p:nvSpPr>
          <p:spPr bwMode="auto">
            <a:xfrm>
              <a:off x="3737" y="2346"/>
              <a:ext cx="19" cy="17"/>
            </a:xfrm>
            <a:custGeom>
              <a:avLst/>
              <a:gdLst>
                <a:gd name="T0" fmla="*/ 0 w 19"/>
                <a:gd name="T1" fmla="*/ 3 h 17"/>
                <a:gd name="T2" fmla="*/ 16 w 19"/>
                <a:gd name="T3" fmla="*/ 0 h 17"/>
                <a:gd name="T4" fmla="*/ 18 w 19"/>
                <a:gd name="T5" fmla="*/ 14 h 17"/>
                <a:gd name="T6" fmla="*/ 1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6" y="0"/>
                  </a:lnTo>
                  <a:lnTo>
                    <a:pt x="18" y="14"/>
                  </a:lnTo>
                  <a:lnTo>
                    <a:pt x="1" y="16"/>
                  </a:lnTo>
                  <a:lnTo>
                    <a:pt x="0" y="3"/>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1" name="Freeform 64"/>
            <p:cNvSpPr>
              <a:spLocks/>
            </p:cNvSpPr>
            <p:nvPr/>
          </p:nvSpPr>
          <p:spPr bwMode="auto">
            <a:xfrm>
              <a:off x="3815" y="2329"/>
              <a:ext cx="18" cy="17"/>
            </a:xfrm>
            <a:custGeom>
              <a:avLst/>
              <a:gdLst>
                <a:gd name="T0" fmla="*/ 0 w 18"/>
                <a:gd name="T1" fmla="*/ 4 h 17"/>
                <a:gd name="T2" fmla="*/ 16 w 18"/>
                <a:gd name="T3" fmla="*/ 0 h 17"/>
                <a:gd name="T4" fmla="*/ 17 w 18"/>
                <a:gd name="T5" fmla="*/ 11 h 17"/>
                <a:gd name="T6" fmla="*/ 1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6" y="0"/>
                  </a:lnTo>
                  <a:lnTo>
                    <a:pt x="17" y="11"/>
                  </a:lnTo>
                  <a:lnTo>
                    <a:pt x="1" y="16"/>
                  </a:lnTo>
                  <a:lnTo>
                    <a:pt x="0" y="4"/>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2" name="Freeform 65"/>
            <p:cNvSpPr>
              <a:spLocks/>
            </p:cNvSpPr>
            <p:nvPr/>
          </p:nvSpPr>
          <p:spPr bwMode="auto">
            <a:xfrm>
              <a:off x="3893" y="2313"/>
              <a:ext cx="19" cy="17"/>
            </a:xfrm>
            <a:custGeom>
              <a:avLst/>
              <a:gdLst>
                <a:gd name="T0" fmla="*/ 0 w 19"/>
                <a:gd name="T1" fmla="*/ 3 h 17"/>
                <a:gd name="T2" fmla="*/ 17 w 19"/>
                <a:gd name="T3" fmla="*/ 0 h 17"/>
                <a:gd name="T4" fmla="*/ 18 w 19"/>
                <a:gd name="T5" fmla="*/ 12 h 17"/>
                <a:gd name="T6" fmla="*/ 1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7" y="0"/>
                  </a:lnTo>
                  <a:lnTo>
                    <a:pt x="18" y="12"/>
                  </a:lnTo>
                  <a:lnTo>
                    <a:pt x="1" y="16"/>
                  </a:lnTo>
                  <a:lnTo>
                    <a:pt x="0" y="3"/>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3" name="Freeform 66"/>
            <p:cNvSpPr>
              <a:spLocks/>
            </p:cNvSpPr>
            <p:nvPr/>
          </p:nvSpPr>
          <p:spPr bwMode="auto">
            <a:xfrm>
              <a:off x="3957" y="2287"/>
              <a:ext cx="20" cy="17"/>
            </a:xfrm>
            <a:custGeom>
              <a:avLst/>
              <a:gdLst>
                <a:gd name="T0" fmla="*/ 0 w 20"/>
                <a:gd name="T1" fmla="*/ 5 h 17"/>
                <a:gd name="T2" fmla="*/ 17 w 20"/>
                <a:gd name="T3" fmla="*/ 0 h 17"/>
                <a:gd name="T4" fmla="*/ 19 w 20"/>
                <a:gd name="T5" fmla="*/ 12 h 17"/>
                <a:gd name="T6" fmla="*/ 1 w 20"/>
                <a:gd name="T7" fmla="*/ 16 h 17"/>
                <a:gd name="T8" fmla="*/ 0 w 20"/>
                <a:gd name="T9" fmla="*/ 5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5"/>
                  </a:moveTo>
                  <a:lnTo>
                    <a:pt x="17" y="0"/>
                  </a:lnTo>
                  <a:lnTo>
                    <a:pt x="19" y="12"/>
                  </a:lnTo>
                  <a:lnTo>
                    <a:pt x="1" y="16"/>
                  </a:lnTo>
                  <a:lnTo>
                    <a:pt x="0" y="5"/>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4" name="Freeform 67"/>
            <p:cNvSpPr>
              <a:spLocks/>
            </p:cNvSpPr>
            <p:nvPr/>
          </p:nvSpPr>
          <p:spPr bwMode="auto">
            <a:xfrm>
              <a:off x="4034" y="2262"/>
              <a:ext cx="18" cy="17"/>
            </a:xfrm>
            <a:custGeom>
              <a:avLst/>
              <a:gdLst>
                <a:gd name="T0" fmla="*/ 0 w 18"/>
                <a:gd name="T1" fmla="*/ 5 h 17"/>
                <a:gd name="T2" fmla="*/ 16 w 18"/>
                <a:gd name="T3" fmla="*/ 0 h 17"/>
                <a:gd name="T4" fmla="*/ 17 w 18"/>
                <a:gd name="T5" fmla="*/ 11 h 17"/>
                <a:gd name="T6" fmla="*/ 1 w 18"/>
                <a:gd name="T7" fmla="*/ 16 h 17"/>
                <a:gd name="T8" fmla="*/ 0 w 18"/>
                <a:gd name="T9" fmla="*/ 5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5"/>
                  </a:moveTo>
                  <a:lnTo>
                    <a:pt x="16" y="0"/>
                  </a:lnTo>
                  <a:lnTo>
                    <a:pt x="17" y="11"/>
                  </a:lnTo>
                  <a:lnTo>
                    <a:pt x="1" y="16"/>
                  </a:lnTo>
                  <a:lnTo>
                    <a:pt x="0" y="5"/>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5" name="Freeform 68"/>
            <p:cNvSpPr>
              <a:spLocks/>
            </p:cNvSpPr>
            <p:nvPr/>
          </p:nvSpPr>
          <p:spPr bwMode="auto">
            <a:xfrm>
              <a:off x="4112" y="2237"/>
              <a:ext cx="17" cy="17"/>
            </a:xfrm>
            <a:custGeom>
              <a:avLst/>
              <a:gdLst>
                <a:gd name="T0" fmla="*/ 0 w 17"/>
                <a:gd name="T1" fmla="*/ 5 h 17"/>
                <a:gd name="T2" fmla="*/ 14 w 17"/>
                <a:gd name="T3" fmla="*/ 0 h 17"/>
                <a:gd name="T4" fmla="*/ 16 w 17"/>
                <a:gd name="T5" fmla="*/ 10 h 17"/>
                <a:gd name="T6" fmla="*/ 1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4" y="0"/>
                  </a:lnTo>
                  <a:lnTo>
                    <a:pt x="16" y="10"/>
                  </a:lnTo>
                  <a:lnTo>
                    <a:pt x="1" y="16"/>
                  </a:lnTo>
                  <a:lnTo>
                    <a:pt x="0" y="5"/>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6" name="Rectangle 69"/>
            <p:cNvSpPr>
              <a:spLocks noChangeArrowheads="1"/>
            </p:cNvSpPr>
            <p:nvPr/>
          </p:nvSpPr>
          <p:spPr bwMode="auto">
            <a:xfrm>
              <a:off x="1992" y="279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0</a:t>
              </a:r>
            </a:p>
          </p:txBody>
        </p:sp>
        <p:sp>
          <p:nvSpPr>
            <p:cNvPr id="25687" name="Rectangle 70"/>
            <p:cNvSpPr>
              <a:spLocks noChangeArrowheads="1"/>
            </p:cNvSpPr>
            <p:nvPr/>
          </p:nvSpPr>
          <p:spPr bwMode="auto">
            <a:xfrm>
              <a:off x="1992" y="242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5</a:t>
              </a:r>
            </a:p>
          </p:txBody>
        </p:sp>
        <p:sp>
          <p:nvSpPr>
            <p:cNvPr id="25688" name="Rectangle 71"/>
            <p:cNvSpPr>
              <a:spLocks noChangeArrowheads="1"/>
            </p:cNvSpPr>
            <p:nvPr/>
          </p:nvSpPr>
          <p:spPr bwMode="auto">
            <a:xfrm>
              <a:off x="1923" y="2051"/>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10</a:t>
              </a:r>
            </a:p>
          </p:txBody>
        </p:sp>
        <p:sp>
          <p:nvSpPr>
            <p:cNvPr id="25689" name="Rectangle 72"/>
            <p:cNvSpPr>
              <a:spLocks noChangeArrowheads="1"/>
            </p:cNvSpPr>
            <p:nvPr/>
          </p:nvSpPr>
          <p:spPr bwMode="auto">
            <a:xfrm>
              <a:off x="1923" y="1676"/>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15</a:t>
              </a:r>
            </a:p>
          </p:txBody>
        </p:sp>
        <p:sp>
          <p:nvSpPr>
            <p:cNvPr id="25690" name="Rectangle 73"/>
            <p:cNvSpPr>
              <a:spLocks noChangeArrowheads="1"/>
            </p:cNvSpPr>
            <p:nvPr/>
          </p:nvSpPr>
          <p:spPr bwMode="auto">
            <a:xfrm>
              <a:off x="1923" y="1304"/>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20</a:t>
              </a:r>
            </a:p>
          </p:txBody>
        </p:sp>
        <p:sp>
          <p:nvSpPr>
            <p:cNvPr id="25691" name="Rectangle 74"/>
            <p:cNvSpPr>
              <a:spLocks noChangeArrowheads="1"/>
            </p:cNvSpPr>
            <p:nvPr/>
          </p:nvSpPr>
          <p:spPr bwMode="auto">
            <a:xfrm>
              <a:off x="1923" y="932"/>
              <a:ext cx="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25</a:t>
              </a:r>
            </a:p>
          </p:txBody>
        </p:sp>
        <p:sp>
          <p:nvSpPr>
            <p:cNvPr id="25692" name="Rectangle 75"/>
            <p:cNvSpPr>
              <a:spLocks noChangeArrowheads="1"/>
            </p:cNvSpPr>
            <p:nvPr/>
          </p:nvSpPr>
          <p:spPr bwMode="auto">
            <a:xfrm>
              <a:off x="2076"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Q1</a:t>
              </a:r>
            </a:p>
          </p:txBody>
        </p:sp>
        <p:sp>
          <p:nvSpPr>
            <p:cNvPr id="25693" name="Rectangle 76"/>
            <p:cNvSpPr>
              <a:spLocks noChangeArrowheads="1"/>
            </p:cNvSpPr>
            <p:nvPr/>
          </p:nvSpPr>
          <p:spPr bwMode="auto">
            <a:xfrm>
              <a:off x="2289"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Q2</a:t>
              </a:r>
            </a:p>
          </p:txBody>
        </p:sp>
        <p:sp>
          <p:nvSpPr>
            <p:cNvPr id="25694" name="Rectangle 77"/>
            <p:cNvSpPr>
              <a:spLocks noChangeArrowheads="1"/>
            </p:cNvSpPr>
            <p:nvPr/>
          </p:nvSpPr>
          <p:spPr bwMode="auto">
            <a:xfrm>
              <a:off x="2501"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Q3</a:t>
              </a:r>
            </a:p>
          </p:txBody>
        </p:sp>
        <p:sp>
          <p:nvSpPr>
            <p:cNvPr id="25695" name="Rectangle 78"/>
            <p:cNvSpPr>
              <a:spLocks noChangeArrowheads="1"/>
            </p:cNvSpPr>
            <p:nvPr/>
          </p:nvSpPr>
          <p:spPr bwMode="auto">
            <a:xfrm>
              <a:off x="2715"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Q4</a:t>
              </a:r>
            </a:p>
          </p:txBody>
        </p:sp>
        <p:sp>
          <p:nvSpPr>
            <p:cNvPr id="25696" name="Rectangle 79"/>
            <p:cNvSpPr>
              <a:spLocks noChangeArrowheads="1"/>
            </p:cNvSpPr>
            <p:nvPr/>
          </p:nvSpPr>
          <p:spPr bwMode="auto">
            <a:xfrm>
              <a:off x="2929"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Q1</a:t>
              </a:r>
            </a:p>
          </p:txBody>
        </p:sp>
        <p:sp>
          <p:nvSpPr>
            <p:cNvPr id="25697" name="Rectangle 80"/>
            <p:cNvSpPr>
              <a:spLocks noChangeArrowheads="1"/>
            </p:cNvSpPr>
            <p:nvPr/>
          </p:nvSpPr>
          <p:spPr bwMode="auto">
            <a:xfrm>
              <a:off x="3141"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Q2</a:t>
              </a:r>
            </a:p>
          </p:txBody>
        </p:sp>
        <p:sp>
          <p:nvSpPr>
            <p:cNvPr id="25698" name="Rectangle 81"/>
            <p:cNvSpPr>
              <a:spLocks noChangeArrowheads="1"/>
            </p:cNvSpPr>
            <p:nvPr/>
          </p:nvSpPr>
          <p:spPr bwMode="auto">
            <a:xfrm>
              <a:off x="3355"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Q3</a:t>
              </a:r>
            </a:p>
          </p:txBody>
        </p:sp>
        <p:sp>
          <p:nvSpPr>
            <p:cNvPr id="25699" name="Rectangle 82"/>
            <p:cNvSpPr>
              <a:spLocks noChangeArrowheads="1"/>
            </p:cNvSpPr>
            <p:nvPr/>
          </p:nvSpPr>
          <p:spPr bwMode="auto">
            <a:xfrm>
              <a:off x="3568"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Q4</a:t>
              </a:r>
            </a:p>
          </p:txBody>
        </p:sp>
        <p:sp>
          <p:nvSpPr>
            <p:cNvPr id="25700" name="Rectangle 83"/>
            <p:cNvSpPr>
              <a:spLocks noChangeArrowheads="1"/>
            </p:cNvSpPr>
            <p:nvPr/>
          </p:nvSpPr>
          <p:spPr bwMode="auto">
            <a:xfrm>
              <a:off x="3780"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Q1</a:t>
              </a:r>
            </a:p>
          </p:txBody>
        </p:sp>
        <p:sp>
          <p:nvSpPr>
            <p:cNvPr id="25701" name="Rectangle 84"/>
            <p:cNvSpPr>
              <a:spLocks noChangeArrowheads="1"/>
            </p:cNvSpPr>
            <p:nvPr/>
          </p:nvSpPr>
          <p:spPr bwMode="auto">
            <a:xfrm>
              <a:off x="3994" y="3048"/>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Q2</a:t>
              </a:r>
            </a:p>
          </p:txBody>
        </p:sp>
        <p:sp>
          <p:nvSpPr>
            <p:cNvPr id="25702" name="Rectangle 85"/>
            <p:cNvSpPr>
              <a:spLocks noChangeArrowheads="1"/>
            </p:cNvSpPr>
            <p:nvPr/>
          </p:nvSpPr>
          <p:spPr bwMode="auto">
            <a:xfrm>
              <a:off x="2972" y="3348"/>
              <a:ext cx="7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Time/quarters</a:t>
              </a:r>
            </a:p>
          </p:txBody>
        </p:sp>
        <p:sp>
          <p:nvSpPr>
            <p:cNvPr id="25703" name="Rectangle 86"/>
            <p:cNvSpPr>
              <a:spLocks noChangeArrowheads="1"/>
            </p:cNvSpPr>
            <p:nvPr/>
          </p:nvSpPr>
          <p:spPr bwMode="auto">
            <a:xfrm rot="-5400000">
              <a:off x="1484" y="2013"/>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b="1">
                  <a:solidFill>
                    <a:srgbClr val="000000"/>
                  </a:solidFill>
                </a:rPr>
                <a:t>Output</a:t>
              </a:r>
            </a:p>
          </p:txBody>
        </p:sp>
      </p:grpSp>
      <p:grpSp>
        <p:nvGrpSpPr>
          <p:cNvPr id="25605" name="Group 91"/>
          <p:cNvGrpSpPr>
            <a:grpSpLocks/>
          </p:cNvGrpSpPr>
          <p:nvPr/>
        </p:nvGrpSpPr>
        <p:grpSpPr bwMode="auto">
          <a:xfrm>
            <a:off x="6313488" y="4199732"/>
            <a:ext cx="1652587" cy="719138"/>
            <a:chOff x="4487" y="2602"/>
            <a:chExt cx="1041" cy="453"/>
          </a:xfrm>
        </p:grpSpPr>
        <p:sp>
          <p:nvSpPr>
            <p:cNvPr id="25618" name="Rectangle 88"/>
            <p:cNvSpPr>
              <a:spLocks noChangeArrowheads="1"/>
            </p:cNvSpPr>
            <p:nvPr/>
          </p:nvSpPr>
          <p:spPr bwMode="auto">
            <a:xfrm>
              <a:off x="4487" y="2630"/>
              <a:ext cx="1015" cy="425"/>
            </a:xfrm>
            <a:prstGeom prst="rect">
              <a:avLst/>
            </a:prstGeom>
            <a:noFill/>
            <a:ln w="127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9" name="Rectangle 89"/>
            <p:cNvSpPr>
              <a:spLocks noChangeArrowheads="1"/>
            </p:cNvSpPr>
            <p:nvPr/>
          </p:nvSpPr>
          <p:spPr bwMode="auto">
            <a:xfrm>
              <a:off x="4488" y="2602"/>
              <a:ext cx="10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0000"/>
                  </a:solidFill>
                </a:rPr>
                <a:t>Moving Average</a:t>
              </a:r>
            </a:p>
          </p:txBody>
        </p:sp>
        <p:sp>
          <p:nvSpPr>
            <p:cNvPr id="25620" name="Rectangle 90"/>
            <p:cNvSpPr>
              <a:spLocks noChangeArrowheads="1"/>
            </p:cNvSpPr>
            <p:nvPr/>
          </p:nvSpPr>
          <p:spPr bwMode="auto">
            <a:xfrm>
              <a:off x="4488" y="2779"/>
              <a:ext cx="9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0000"/>
                  </a:solidFill>
                </a:rPr>
                <a:t>Trend/Forecast</a:t>
              </a:r>
            </a:p>
          </p:txBody>
        </p:sp>
      </p:grpSp>
      <p:grpSp>
        <p:nvGrpSpPr>
          <p:cNvPr id="25606" name="Group 96"/>
          <p:cNvGrpSpPr>
            <a:grpSpLocks/>
          </p:cNvGrpSpPr>
          <p:nvPr/>
        </p:nvGrpSpPr>
        <p:grpSpPr bwMode="auto">
          <a:xfrm>
            <a:off x="6283325" y="2486820"/>
            <a:ext cx="1381125" cy="1001712"/>
            <a:chOff x="4468" y="1523"/>
            <a:chExt cx="870" cy="631"/>
          </a:xfrm>
        </p:grpSpPr>
        <p:sp>
          <p:nvSpPr>
            <p:cNvPr id="25614" name="Rectangle 92"/>
            <p:cNvSpPr>
              <a:spLocks noChangeArrowheads="1"/>
            </p:cNvSpPr>
            <p:nvPr/>
          </p:nvSpPr>
          <p:spPr bwMode="auto">
            <a:xfrm>
              <a:off x="4468" y="1553"/>
              <a:ext cx="870" cy="601"/>
            </a:xfrm>
            <a:prstGeom prst="rect">
              <a:avLst/>
            </a:prstGeom>
            <a:noFill/>
            <a:ln w="12700">
              <a:solidFill>
                <a:srgbClr val="618FF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Rectangle 93"/>
            <p:cNvSpPr>
              <a:spLocks noChangeArrowheads="1"/>
            </p:cNvSpPr>
            <p:nvPr/>
          </p:nvSpPr>
          <p:spPr bwMode="auto">
            <a:xfrm>
              <a:off x="4484" y="1523"/>
              <a:ext cx="7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0000"/>
                  </a:solidFill>
                </a:rPr>
                <a:t>Economic/</a:t>
              </a:r>
            </a:p>
          </p:txBody>
        </p:sp>
        <p:sp>
          <p:nvSpPr>
            <p:cNvPr id="25616" name="Rectangle 94"/>
            <p:cNvSpPr>
              <a:spLocks noChangeArrowheads="1"/>
            </p:cNvSpPr>
            <p:nvPr/>
          </p:nvSpPr>
          <p:spPr bwMode="auto">
            <a:xfrm>
              <a:off x="4484" y="1701"/>
              <a:ext cx="7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0000"/>
                  </a:solidFill>
                </a:rPr>
                <a:t>regression</a:t>
              </a:r>
            </a:p>
          </p:txBody>
        </p:sp>
        <p:sp>
          <p:nvSpPr>
            <p:cNvPr id="25617" name="Rectangle 95"/>
            <p:cNvSpPr>
              <a:spLocks noChangeArrowheads="1"/>
            </p:cNvSpPr>
            <p:nvPr/>
          </p:nvSpPr>
          <p:spPr bwMode="auto">
            <a:xfrm>
              <a:off x="4484" y="1878"/>
              <a:ext cx="6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0000"/>
                  </a:solidFill>
                </a:rPr>
                <a:t>Forecast</a:t>
              </a:r>
            </a:p>
          </p:txBody>
        </p:sp>
      </p:grpSp>
      <p:grpSp>
        <p:nvGrpSpPr>
          <p:cNvPr id="25607" name="Group 99"/>
          <p:cNvGrpSpPr>
            <a:grpSpLocks/>
          </p:cNvGrpSpPr>
          <p:nvPr/>
        </p:nvGrpSpPr>
        <p:grpSpPr bwMode="auto">
          <a:xfrm>
            <a:off x="5716588" y="2932907"/>
            <a:ext cx="528637" cy="252413"/>
            <a:chOff x="4111" y="1804"/>
            <a:chExt cx="333" cy="159"/>
          </a:xfrm>
        </p:grpSpPr>
        <p:sp>
          <p:nvSpPr>
            <p:cNvPr id="25612" name="Line 97"/>
            <p:cNvSpPr>
              <a:spLocks noChangeShapeType="1"/>
            </p:cNvSpPr>
            <p:nvPr/>
          </p:nvSpPr>
          <p:spPr bwMode="auto">
            <a:xfrm flipH="1">
              <a:off x="4172" y="1804"/>
              <a:ext cx="272" cy="138"/>
            </a:xfrm>
            <a:prstGeom prst="line">
              <a:avLst/>
            </a:prstGeom>
            <a:noFill/>
            <a:ln w="12700">
              <a:solidFill>
                <a:srgbClr val="618FF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3" name="Freeform 98"/>
            <p:cNvSpPr>
              <a:spLocks/>
            </p:cNvSpPr>
            <p:nvPr/>
          </p:nvSpPr>
          <p:spPr bwMode="auto">
            <a:xfrm>
              <a:off x="4111" y="1871"/>
              <a:ext cx="119" cy="92"/>
            </a:xfrm>
            <a:custGeom>
              <a:avLst/>
              <a:gdLst>
                <a:gd name="T0" fmla="*/ 0 w 119"/>
                <a:gd name="T1" fmla="*/ 91 h 92"/>
                <a:gd name="T2" fmla="*/ 118 w 119"/>
                <a:gd name="T3" fmla="*/ 79 h 92"/>
                <a:gd name="T4" fmla="*/ 95 w 119"/>
                <a:gd name="T5" fmla="*/ 0 h 92"/>
                <a:gd name="T6" fmla="*/ 0 w 119"/>
                <a:gd name="T7" fmla="*/ 91 h 92"/>
                <a:gd name="T8" fmla="*/ 0 60000 65536"/>
                <a:gd name="T9" fmla="*/ 0 60000 65536"/>
                <a:gd name="T10" fmla="*/ 0 60000 65536"/>
                <a:gd name="T11" fmla="*/ 0 60000 65536"/>
                <a:gd name="T12" fmla="*/ 0 w 119"/>
                <a:gd name="T13" fmla="*/ 0 h 92"/>
                <a:gd name="T14" fmla="*/ 119 w 119"/>
                <a:gd name="T15" fmla="*/ 92 h 92"/>
              </a:gdLst>
              <a:ahLst/>
              <a:cxnLst>
                <a:cxn ang="T8">
                  <a:pos x="T0" y="T1"/>
                </a:cxn>
                <a:cxn ang="T9">
                  <a:pos x="T2" y="T3"/>
                </a:cxn>
                <a:cxn ang="T10">
                  <a:pos x="T4" y="T5"/>
                </a:cxn>
                <a:cxn ang="T11">
                  <a:pos x="T6" y="T7"/>
                </a:cxn>
              </a:cxnLst>
              <a:rect l="T12" t="T13" r="T14" b="T15"/>
              <a:pathLst>
                <a:path w="119" h="92">
                  <a:moveTo>
                    <a:pt x="0" y="91"/>
                  </a:moveTo>
                  <a:lnTo>
                    <a:pt x="118" y="79"/>
                  </a:lnTo>
                  <a:lnTo>
                    <a:pt x="95" y="0"/>
                  </a:lnTo>
                  <a:lnTo>
                    <a:pt x="0" y="91"/>
                  </a:lnTo>
                </a:path>
              </a:pathLst>
            </a:custGeom>
            <a:solidFill>
              <a:srgbClr val="618FF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08" name="Group 102"/>
          <p:cNvGrpSpPr>
            <a:grpSpLocks/>
          </p:cNvGrpSpPr>
          <p:nvPr/>
        </p:nvGrpSpPr>
        <p:grpSpPr bwMode="auto">
          <a:xfrm>
            <a:off x="5813425" y="3774282"/>
            <a:ext cx="401638" cy="722313"/>
            <a:chOff x="4172" y="2334"/>
            <a:chExt cx="253" cy="455"/>
          </a:xfrm>
        </p:grpSpPr>
        <p:sp>
          <p:nvSpPr>
            <p:cNvPr id="25610" name="Line 100"/>
            <p:cNvSpPr>
              <a:spLocks noChangeShapeType="1"/>
            </p:cNvSpPr>
            <p:nvPr/>
          </p:nvSpPr>
          <p:spPr bwMode="auto">
            <a:xfrm flipH="1" flipV="1">
              <a:off x="4219" y="2420"/>
              <a:ext cx="206" cy="369"/>
            </a:xfrm>
            <a:prstGeom prst="line">
              <a:avLst/>
            </a:prstGeom>
            <a:noFill/>
            <a:ln w="127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1" name="Freeform 101"/>
            <p:cNvSpPr>
              <a:spLocks/>
            </p:cNvSpPr>
            <p:nvPr/>
          </p:nvSpPr>
          <p:spPr bwMode="auto">
            <a:xfrm>
              <a:off x="4172" y="2334"/>
              <a:ext cx="94" cy="148"/>
            </a:xfrm>
            <a:custGeom>
              <a:avLst/>
              <a:gdLst>
                <a:gd name="T0" fmla="*/ 0 w 94"/>
                <a:gd name="T1" fmla="*/ 0 h 148"/>
                <a:gd name="T2" fmla="*/ 40 w 94"/>
                <a:gd name="T3" fmla="*/ 147 h 148"/>
                <a:gd name="T4" fmla="*/ 93 w 94"/>
                <a:gd name="T5" fmla="*/ 94 h 148"/>
                <a:gd name="T6" fmla="*/ 0 w 94"/>
                <a:gd name="T7" fmla="*/ 0 h 148"/>
                <a:gd name="T8" fmla="*/ 0 60000 65536"/>
                <a:gd name="T9" fmla="*/ 0 60000 65536"/>
                <a:gd name="T10" fmla="*/ 0 60000 65536"/>
                <a:gd name="T11" fmla="*/ 0 60000 65536"/>
                <a:gd name="T12" fmla="*/ 0 w 94"/>
                <a:gd name="T13" fmla="*/ 0 h 148"/>
                <a:gd name="T14" fmla="*/ 94 w 94"/>
                <a:gd name="T15" fmla="*/ 148 h 148"/>
              </a:gdLst>
              <a:ahLst/>
              <a:cxnLst>
                <a:cxn ang="T8">
                  <a:pos x="T0" y="T1"/>
                </a:cxn>
                <a:cxn ang="T9">
                  <a:pos x="T2" y="T3"/>
                </a:cxn>
                <a:cxn ang="T10">
                  <a:pos x="T4" y="T5"/>
                </a:cxn>
                <a:cxn ang="T11">
                  <a:pos x="T6" y="T7"/>
                </a:cxn>
              </a:cxnLst>
              <a:rect l="T12" t="T13" r="T14" b="T15"/>
              <a:pathLst>
                <a:path w="94" h="148">
                  <a:moveTo>
                    <a:pt x="0" y="0"/>
                  </a:moveTo>
                  <a:lnTo>
                    <a:pt x="40" y="147"/>
                  </a:lnTo>
                  <a:lnTo>
                    <a:pt x="93" y="94"/>
                  </a:lnTo>
                  <a:lnTo>
                    <a:pt x="0" y="0"/>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5609" name="Rectangle 103"/>
          <p:cNvSpPr>
            <a:spLocks noChangeArrowheads="1"/>
          </p:cNvSpPr>
          <p:nvPr/>
        </p:nvSpPr>
        <p:spPr bwMode="auto">
          <a:xfrm>
            <a:off x="7645400" y="46038"/>
            <a:ext cx="1443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chemeClr val="accent1"/>
                </a:solidFill>
              </a:rPr>
              <a:t>File:  </a:t>
            </a:r>
            <a:r>
              <a:rPr lang="en-US" sz="1200">
                <a:solidFill>
                  <a:schemeClr val="accent1"/>
                </a:solidFill>
                <a:hlinkClick r:id="rId3" action="ppaction://hlinkfile"/>
              </a:rPr>
              <a:t>C10Fig05.xls</a:t>
            </a:r>
            <a:endParaRPr lang="en-US" sz="1200">
              <a:solidFill>
                <a:schemeClr val="accent1"/>
              </a:solidFill>
            </a:endParaRPr>
          </a:p>
        </p:txBody>
      </p:sp>
    </p:spTree>
    <p:extLst>
      <p:ext uri="{BB962C8B-B14F-4D97-AF65-F5344CB8AC3E}">
        <p14:creationId xmlns:p14="http://schemas.microsoft.com/office/powerpoint/2010/main" val="19663896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normAutofit/>
          </a:bodyPr>
          <a:lstStyle/>
          <a:p>
            <a:r>
              <a:rPr lang="en-US" dirty="0" smtClean="0"/>
              <a:t>Simulation</a:t>
            </a:r>
          </a:p>
        </p:txBody>
      </p:sp>
      <p:grpSp>
        <p:nvGrpSpPr>
          <p:cNvPr id="26628" name="Group 136"/>
          <p:cNvGrpSpPr>
            <a:grpSpLocks/>
          </p:cNvGrpSpPr>
          <p:nvPr/>
        </p:nvGrpSpPr>
        <p:grpSpPr bwMode="auto">
          <a:xfrm>
            <a:off x="2196307" y="2498725"/>
            <a:ext cx="4338638" cy="3284538"/>
            <a:chOff x="1430" y="1662"/>
            <a:chExt cx="2733" cy="2069"/>
          </a:xfrm>
        </p:grpSpPr>
        <p:sp>
          <p:nvSpPr>
            <p:cNvPr id="26644" name="Line 4"/>
            <p:cNvSpPr>
              <a:spLocks noChangeShapeType="1"/>
            </p:cNvSpPr>
            <p:nvPr/>
          </p:nvSpPr>
          <p:spPr bwMode="auto">
            <a:xfrm>
              <a:off x="2032" y="2912"/>
              <a:ext cx="200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5"/>
            <p:cNvSpPr>
              <a:spLocks noChangeShapeType="1"/>
            </p:cNvSpPr>
            <p:nvPr/>
          </p:nvSpPr>
          <p:spPr bwMode="auto">
            <a:xfrm>
              <a:off x="2032" y="2626"/>
              <a:ext cx="200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6" name="Line 6"/>
            <p:cNvSpPr>
              <a:spLocks noChangeShapeType="1"/>
            </p:cNvSpPr>
            <p:nvPr/>
          </p:nvSpPr>
          <p:spPr bwMode="auto">
            <a:xfrm>
              <a:off x="2032" y="2338"/>
              <a:ext cx="200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7" name="Line 7"/>
            <p:cNvSpPr>
              <a:spLocks noChangeShapeType="1"/>
            </p:cNvSpPr>
            <p:nvPr/>
          </p:nvSpPr>
          <p:spPr bwMode="auto">
            <a:xfrm>
              <a:off x="2032" y="2051"/>
              <a:ext cx="200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8"/>
            <p:cNvSpPr>
              <a:spLocks noChangeShapeType="1"/>
            </p:cNvSpPr>
            <p:nvPr/>
          </p:nvSpPr>
          <p:spPr bwMode="auto">
            <a:xfrm>
              <a:off x="2032" y="1765"/>
              <a:ext cx="200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9" name="Line 9"/>
            <p:cNvSpPr>
              <a:spLocks noChangeShapeType="1"/>
            </p:cNvSpPr>
            <p:nvPr/>
          </p:nvSpPr>
          <p:spPr bwMode="auto">
            <a:xfrm>
              <a:off x="2032" y="1765"/>
              <a:ext cx="0" cy="14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0" name="Line 10"/>
            <p:cNvSpPr>
              <a:spLocks noChangeShapeType="1"/>
            </p:cNvSpPr>
            <p:nvPr/>
          </p:nvSpPr>
          <p:spPr bwMode="auto">
            <a:xfrm>
              <a:off x="1991" y="3199"/>
              <a:ext cx="4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1" name="Line 11"/>
            <p:cNvSpPr>
              <a:spLocks noChangeShapeType="1"/>
            </p:cNvSpPr>
            <p:nvPr/>
          </p:nvSpPr>
          <p:spPr bwMode="auto">
            <a:xfrm>
              <a:off x="1991" y="2912"/>
              <a:ext cx="4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2" name="Line 12"/>
            <p:cNvSpPr>
              <a:spLocks noChangeShapeType="1"/>
            </p:cNvSpPr>
            <p:nvPr/>
          </p:nvSpPr>
          <p:spPr bwMode="auto">
            <a:xfrm>
              <a:off x="1991" y="2626"/>
              <a:ext cx="4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3" name="Line 13"/>
            <p:cNvSpPr>
              <a:spLocks noChangeShapeType="1"/>
            </p:cNvSpPr>
            <p:nvPr/>
          </p:nvSpPr>
          <p:spPr bwMode="auto">
            <a:xfrm>
              <a:off x="1991" y="2338"/>
              <a:ext cx="4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4" name="Line 14"/>
            <p:cNvSpPr>
              <a:spLocks noChangeShapeType="1"/>
            </p:cNvSpPr>
            <p:nvPr/>
          </p:nvSpPr>
          <p:spPr bwMode="auto">
            <a:xfrm>
              <a:off x="1991" y="2051"/>
              <a:ext cx="4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5" name="Line 15"/>
            <p:cNvSpPr>
              <a:spLocks noChangeShapeType="1"/>
            </p:cNvSpPr>
            <p:nvPr/>
          </p:nvSpPr>
          <p:spPr bwMode="auto">
            <a:xfrm>
              <a:off x="1991" y="1765"/>
              <a:ext cx="4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6" name="Line 16"/>
            <p:cNvSpPr>
              <a:spLocks noChangeShapeType="1"/>
            </p:cNvSpPr>
            <p:nvPr/>
          </p:nvSpPr>
          <p:spPr bwMode="auto">
            <a:xfrm>
              <a:off x="2032" y="3199"/>
              <a:ext cx="200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7" name="Line 17"/>
            <p:cNvSpPr>
              <a:spLocks noChangeShapeType="1"/>
            </p:cNvSpPr>
            <p:nvPr/>
          </p:nvSpPr>
          <p:spPr bwMode="auto">
            <a:xfrm flipV="1">
              <a:off x="2032"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8" name="Line 18"/>
            <p:cNvSpPr>
              <a:spLocks noChangeShapeType="1"/>
            </p:cNvSpPr>
            <p:nvPr/>
          </p:nvSpPr>
          <p:spPr bwMode="auto">
            <a:xfrm flipV="1">
              <a:off x="2256"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9" name="Line 19"/>
            <p:cNvSpPr>
              <a:spLocks noChangeShapeType="1"/>
            </p:cNvSpPr>
            <p:nvPr/>
          </p:nvSpPr>
          <p:spPr bwMode="auto">
            <a:xfrm flipV="1">
              <a:off x="2477"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0" name="Line 20"/>
            <p:cNvSpPr>
              <a:spLocks noChangeShapeType="1"/>
            </p:cNvSpPr>
            <p:nvPr/>
          </p:nvSpPr>
          <p:spPr bwMode="auto">
            <a:xfrm flipV="1">
              <a:off x="2700"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1" name="Line 21"/>
            <p:cNvSpPr>
              <a:spLocks noChangeShapeType="1"/>
            </p:cNvSpPr>
            <p:nvPr/>
          </p:nvSpPr>
          <p:spPr bwMode="auto">
            <a:xfrm flipV="1">
              <a:off x="2922"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2" name="Line 22"/>
            <p:cNvSpPr>
              <a:spLocks noChangeShapeType="1"/>
            </p:cNvSpPr>
            <p:nvPr/>
          </p:nvSpPr>
          <p:spPr bwMode="auto">
            <a:xfrm flipV="1">
              <a:off x="3145"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3" name="Line 23"/>
            <p:cNvSpPr>
              <a:spLocks noChangeShapeType="1"/>
            </p:cNvSpPr>
            <p:nvPr/>
          </p:nvSpPr>
          <p:spPr bwMode="auto">
            <a:xfrm flipV="1">
              <a:off x="3367"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4" name="Line 24"/>
            <p:cNvSpPr>
              <a:spLocks noChangeShapeType="1"/>
            </p:cNvSpPr>
            <p:nvPr/>
          </p:nvSpPr>
          <p:spPr bwMode="auto">
            <a:xfrm flipV="1">
              <a:off x="3590"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5" name="Line 25"/>
            <p:cNvSpPr>
              <a:spLocks noChangeShapeType="1"/>
            </p:cNvSpPr>
            <p:nvPr/>
          </p:nvSpPr>
          <p:spPr bwMode="auto">
            <a:xfrm flipV="1">
              <a:off x="3811"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6" name="Line 26"/>
            <p:cNvSpPr>
              <a:spLocks noChangeShapeType="1"/>
            </p:cNvSpPr>
            <p:nvPr/>
          </p:nvSpPr>
          <p:spPr bwMode="auto">
            <a:xfrm flipV="1">
              <a:off x="4035" y="3199"/>
              <a:ext cx="0" cy="4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67" name="Freeform 27"/>
            <p:cNvSpPr>
              <a:spLocks/>
            </p:cNvSpPr>
            <p:nvPr/>
          </p:nvSpPr>
          <p:spPr bwMode="auto">
            <a:xfrm>
              <a:off x="2032" y="2338"/>
              <a:ext cx="2004" cy="632"/>
            </a:xfrm>
            <a:custGeom>
              <a:avLst/>
              <a:gdLst>
                <a:gd name="T0" fmla="*/ 0 w 2004"/>
                <a:gd name="T1" fmla="*/ 574 h 632"/>
                <a:gd name="T2" fmla="*/ 224 w 2004"/>
                <a:gd name="T3" fmla="*/ 460 h 632"/>
                <a:gd name="T4" fmla="*/ 445 w 2004"/>
                <a:gd name="T5" fmla="*/ 344 h 632"/>
                <a:gd name="T6" fmla="*/ 668 w 2004"/>
                <a:gd name="T7" fmla="*/ 172 h 632"/>
                <a:gd name="T8" fmla="*/ 890 w 2004"/>
                <a:gd name="T9" fmla="*/ 58 h 632"/>
                <a:gd name="T10" fmla="*/ 1113 w 2004"/>
                <a:gd name="T11" fmla="*/ 0 h 632"/>
                <a:gd name="T12" fmla="*/ 1335 w 2004"/>
                <a:gd name="T13" fmla="*/ 116 h 632"/>
                <a:gd name="T14" fmla="*/ 1558 w 2004"/>
                <a:gd name="T15" fmla="*/ 172 h 632"/>
                <a:gd name="T16" fmla="*/ 1779 w 2004"/>
                <a:gd name="T17" fmla="*/ 344 h 632"/>
                <a:gd name="T18" fmla="*/ 2003 w 2004"/>
                <a:gd name="T19" fmla="*/ 631 h 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4"/>
                <a:gd name="T31" fmla="*/ 0 h 632"/>
                <a:gd name="T32" fmla="*/ 2004 w 2004"/>
                <a:gd name="T33" fmla="*/ 632 h 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4" h="632">
                  <a:moveTo>
                    <a:pt x="0" y="574"/>
                  </a:moveTo>
                  <a:lnTo>
                    <a:pt x="224" y="460"/>
                  </a:lnTo>
                  <a:lnTo>
                    <a:pt x="445" y="344"/>
                  </a:lnTo>
                  <a:lnTo>
                    <a:pt x="668" y="172"/>
                  </a:lnTo>
                  <a:lnTo>
                    <a:pt x="890" y="58"/>
                  </a:lnTo>
                  <a:lnTo>
                    <a:pt x="1113" y="0"/>
                  </a:lnTo>
                  <a:lnTo>
                    <a:pt x="1335" y="116"/>
                  </a:lnTo>
                  <a:lnTo>
                    <a:pt x="1558" y="172"/>
                  </a:lnTo>
                  <a:lnTo>
                    <a:pt x="1779" y="344"/>
                  </a:lnTo>
                  <a:lnTo>
                    <a:pt x="2003" y="6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8" name="Freeform 28"/>
            <p:cNvSpPr>
              <a:spLocks/>
            </p:cNvSpPr>
            <p:nvPr/>
          </p:nvSpPr>
          <p:spPr bwMode="auto">
            <a:xfrm>
              <a:off x="2032" y="2510"/>
              <a:ext cx="2004" cy="289"/>
            </a:xfrm>
            <a:custGeom>
              <a:avLst/>
              <a:gdLst>
                <a:gd name="T0" fmla="*/ 0 w 2004"/>
                <a:gd name="T1" fmla="*/ 288 h 289"/>
                <a:gd name="T2" fmla="*/ 224 w 2004"/>
                <a:gd name="T3" fmla="*/ 172 h 289"/>
                <a:gd name="T4" fmla="*/ 445 w 2004"/>
                <a:gd name="T5" fmla="*/ 116 h 289"/>
                <a:gd name="T6" fmla="*/ 668 w 2004"/>
                <a:gd name="T7" fmla="*/ 58 h 289"/>
                <a:gd name="T8" fmla="*/ 890 w 2004"/>
                <a:gd name="T9" fmla="*/ 58 h 289"/>
                <a:gd name="T10" fmla="*/ 1113 w 2004"/>
                <a:gd name="T11" fmla="*/ 0 h 289"/>
                <a:gd name="T12" fmla="*/ 1335 w 2004"/>
                <a:gd name="T13" fmla="*/ 0 h 289"/>
                <a:gd name="T14" fmla="*/ 1558 w 2004"/>
                <a:gd name="T15" fmla="*/ 58 h 289"/>
                <a:gd name="T16" fmla="*/ 1779 w 2004"/>
                <a:gd name="T17" fmla="*/ 116 h 289"/>
                <a:gd name="T18" fmla="*/ 2003 w 2004"/>
                <a:gd name="T19" fmla="*/ 230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4"/>
                <a:gd name="T31" fmla="*/ 0 h 289"/>
                <a:gd name="T32" fmla="*/ 2004 w 2004"/>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4" h="289">
                  <a:moveTo>
                    <a:pt x="0" y="288"/>
                  </a:moveTo>
                  <a:lnTo>
                    <a:pt x="224" y="172"/>
                  </a:lnTo>
                  <a:lnTo>
                    <a:pt x="445" y="116"/>
                  </a:lnTo>
                  <a:lnTo>
                    <a:pt x="668" y="58"/>
                  </a:lnTo>
                  <a:lnTo>
                    <a:pt x="890" y="58"/>
                  </a:lnTo>
                  <a:lnTo>
                    <a:pt x="1113" y="0"/>
                  </a:lnTo>
                  <a:lnTo>
                    <a:pt x="1335" y="0"/>
                  </a:lnTo>
                  <a:lnTo>
                    <a:pt x="1558" y="58"/>
                  </a:lnTo>
                  <a:lnTo>
                    <a:pt x="1779" y="116"/>
                  </a:lnTo>
                  <a:lnTo>
                    <a:pt x="2003" y="23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9" name="Freeform 29"/>
            <p:cNvSpPr>
              <a:spLocks/>
            </p:cNvSpPr>
            <p:nvPr/>
          </p:nvSpPr>
          <p:spPr bwMode="auto">
            <a:xfrm>
              <a:off x="2027" y="2561"/>
              <a:ext cx="17" cy="17"/>
            </a:xfrm>
            <a:custGeom>
              <a:avLst/>
              <a:gdLst>
                <a:gd name="T0" fmla="*/ 0 w 17"/>
                <a:gd name="T1" fmla="*/ 5 h 17"/>
                <a:gd name="T2" fmla="*/ 14 w 17"/>
                <a:gd name="T3" fmla="*/ 0 h 17"/>
                <a:gd name="T4" fmla="*/ 16 w 17"/>
                <a:gd name="T5" fmla="*/ 10 h 17"/>
                <a:gd name="T6" fmla="*/ 2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4" y="0"/>
                  </a:lnTo>
                  <a:lnTo>
                    <a:pt x="16" y="10"/>
                  </a:lnTo>
                  <a:lnTo>
                    <a:pt x="2"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0" name="Freeform 30"/>
            <p:cNvSpPr>
              <a:spLocks/>
            </p:cNvSpPr>
            <p:nvPr/>
          </p:nvSpPr>
          <p:spPr bwMode="auto">
            <a:xfrm>
              <a:off x="2067" y="2551"/>
              <a:ext cx="17" cy="17"/>
            </a:xfrm>
            <a:custGeom>
              <a:avLst/>
              <a:gdLst>
                <a:gd name="T0" fmla="*/ 0 w 17"/>
                <a:gd name="T1" fmla="*/ 8 h 17"/>
                <a:gd name="T2" fmla="*/ 13 w 17"/>
                <a:gd name="T3" fmla="*/ 0 h 17"/>
                <a:gd name="T4" fmla="*/ 16 w 17"/>
                <a:gd name="T5" fmla="*/ 8 h 17"/>
                <a:gd name="T6" fmla="*/ 0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0"/>
                  </a:lnTo>
                  <a:lnTo>
                    <a:pt x="16" y="8"/>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1" name="Freeform 31"/>
            <p:cNvSpPr>
              <a:spLocks/>
            </p:cNvSpPr>
            <p:nvPr/>
          </p:nvSpPr>
          <p:spPr bwMode="auto">
            <a:xfrm>
              <a:off x="2107" y="2540"/>
              <a:ext cx="17" cy="17"/>
            </a:xfrm>
            <a:custGeom>
              <a:avLst/>
              <a:gdLst>
                <a:gd name="T0" fmla="*/ 0 w 17"/>
                <a:gd name="T1" fmla="*/ 5 h 17"/>
                <a:gd name="T2" fmla="*/ 13 w 17"/>
                <a:gd name="T3" fmla="*/ 0 h 17"/>
                <a:gd name="T4" fmla="*/ 16 w 17"/>
                <a:gd name="T5" fmla="*/ 10 h 17"/>
                <a:gd name="T6" fmla="*/ 2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3" y="0"/>
                  </a:lnTo>
                  <a:lnTo>
                    <a:pt x="16" y="10"/>
                  </a:lnTo>
                  <a:lnTo>
                    <a:pt x="2"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2" name="Freeform 32"/>
            <p:cNvSpPr>
              <a:spLocks/>
            </p:cNvSpPr>
            <p:nvPr/>
          </p:nvSpPr>
          <p:spPr bwMode="auto">
            <a:xfrm>
              <a:off x="2146" y="2531"/>
              <a:ext cx="17" cy="17"/>
            </a:xfrm>
            <a:custGeom>
              <a:avLst/>
              <a:gdLst>
                <a:gd name="T0" fmla="*/ 0 w 17"/>
                <a:gd name="T1" fmla="*/ 0 h 17"/>
                <a:gd name="T2" fmla="*/ 14 w 17"/>
                <a:gd name="T3" fmla="*/ 0 h 17"/>
                <a:gd name="T4" fmla="*/ 16 w 17"/>
                <a:gd name="T5" fmla="*/ 16 h 17"/>
                <a:gd name="T6" fmla="*/ 2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6"/>
                  </a:lnTo>
                  <a:lnTo>
                    <a:pt x="2"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3" name="Freeform 33"/>
            <p:cNvSpPr>
              <a:spLocks/>
            </p:cNvSpPr>
            <p:nvPr/>
          </p:nvSpPr>
          <p:spPr bwMode="auto">
            <a:xfrm>
              <a:off x="2186" y="2522"/>
              <a:ext cx="17" cy="17"/>
            </a:xfrm>
            <a:custGeom>
              <a:avLst/>
              <a:gdLst>
                <a:gd name="T0" fmla="*/ 0 w 17"/>
                <a:gd name="T1" fmla="*/ 5 h 17"/>
                <a:gd name="T2" fmla="*/ 13 w 17"/>
                <a:gd name="T3" fmla="*/ 0 h 17"/>
                <a:gd name="T4" fmla="*/ 16 w 17"/>
                <a:gd name="T5" fmla="*/ 10 h 17"/>
                <a:gd name="T6" fmla="*/ 0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3" y="0"/>
                  </a:lnTo>
                  <a:lnTo>
                    <a:pt x="16" y="10"/>
                  </a:lnTo>
                  <a:lnTo>
                    <a:pt x="0"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4" name="Freeform 34"/>
            <p:cNvSpPr>
              <a:spLocks/>
            </p:cNvSpPr>
            <p:nvPr/>
          </p:nvSpPr>
          <p:spPr bwMode="auto">
            <a:xfrm>
              <a:off x="2226" y="2512"/>
              <a:ext cx="17" cy="17"/>
            </a:xfrm>
            <a:custGeom>
              <a:avLst/>
              <a:gdLst>
                <a:gd name="T0" fmla="*/ 0 w 17"/>
                <a:gd name="T1" fmla="*/ 8 h 17"/>
                <a:gd name="T2" fmla="*/ 16 w 17"/>
                <a:gd name="T3" fmla="*/ 0 h 17"/>
                <a:gd name="T4" fmla="*/ 16 w 17"/>
                <a:gd name="T5" fmla="*/ 8 h 17"/>
                <a:gd name="T6" fmla="*/ 2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0"/>
                  </a:lnTo>
                  <a:lnTo>
                    <a:pt x="16" y="8"/>
                  </a:lnTo>
                  <a:lnTo>
                    <a:pt x="2"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5" name="Freeform 35"/>
            <p:cNvSpPr>
              <a:spLocks/>
            </p:cNvSpPr>
            <p:nvPr/>
          </p:nvSpPr>
          <p:spPr bwMode="auto">
            <a:xfrm>
              <a:off x="2257" y="2496"/>
              <a:ext cx="17" cy="17"/>
            </a:xfrm>
            <a:custGeom>
              <a:avLst/>
              <a:gdLst>
                <a:gd name="T0" fmla="*/ 0 w 17"/>
                <a:gd name="T1" fmla="*/ 8 h 17"/>
                <a:gd name="T2" fmla="*/ 16 w 17"/>
                <a:gd name="T3" fmla="*/ 0 h 17"/>
                <a:gd name="T4" fmla="*/ 16 w 17"/>
                <a:gd name="T5" fmla="*/ 8 h 17"/>
                <a:gd name="T6" fmla="*/ 2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0"/>
                  </a:lnTo>
                  <a:lnTo>
                    <a:pt x="16" y="8"/>
                  </a:lnTo>
                  <a:lnTo>
                    <a:pt x="2"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6" name="Freeform 36"/>
            <p:cNvSpPr>
              <a:spLocks/>
            </p:cNvSpPr>
            <p:nvPr/>
          </p:nvSpPr>
          <p:spPr bwMode="auto">
            <a:xfrm>
              <a:off x="2295" y="2477"/>
              <a:ext cx="17" cy="17"/>
            </a:xfrm>
            <a:custGeom>
              <a:avLst/>
              <a:gdLst>
                <a:gd name="T0" fmla="*/ 0 w 17"/>
                <a:gd name="T1" fmla="*/ 8 h 17"/>
                <a:gd name="T2" fmla="*/ 12 w 17"/>
                <a:gd name="T3" fmla="*/ 0 h 17"/>
                <a:gd name="T4" fmla="*/ 16 w 17"/>
                <a:gd name="T5" fmla="*/ 10 h 17"/>
                <a:gd name="T6" fmla="*/ 0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2" y="0"/>
                  </a:lnTo>
                  <a:lnTo>
                    <a:pt x="16" y="10"/>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7" name="Freeform 37"/>
            <p:cNvSpPr>
              <a:spLocks/>
            </p:cNvSpPr>
            <p:nvPr/>
          </p:nvSpPr>
          <p:spPr bwMode="auto">
            <a:xfrm>
              <a:off x="2332" y="2461"/>
              <a:ext cx="17" cy="17"/>
            </a:xfrm>
            <a:custGeom>
              <a:avLst/>
              <a:gdLst>
                <a:gd name="T0" fmla="*/ 0 w 17"/>
                <a:gd name="T1" fmla="*/ 5 h 17"/>
                <a:gd name="T2" fmla="*/ 13 w 17"/>
                <a:gd name="T3" fmla="*/ 0 h 17"/>
                <a:gd name="T4" fmla="*/ 16 w 17"/>
                <a:gd name="T5" fmla="*/ 10 h 17"/>
                <a:gd name="T6" fmla="*/ 2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3" y="0"/>
                  </a:lnTo>
                  <a:lnTo>
                    <a:pt x="16" y="10"/>
                  </a:lnTo>
                  <a:lnTo>
                    <a:pt x="2"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8" name="Freeform 38"/>
            <p:cNvSpPr>
              <a:spLocks/>
            </p:cNvSpPr>
            <p:nvPr/>
          </p:nvSpPr>
          <p:spPr bwMode="auto">
            <a:xfrm>
              <a:off x="2368" y="2442"/>
              <a:ext cx="17" cy="17"/>
            </a:xfrm>
            <a:custGeom>
              <a:avLst/>
              <a:gdLst>
                <a:gd name="T0" fmla="*/ 0 w 17"/>
                <a:gd name="T1" fmla="*/ 8 h 17"/>
                <a:gd name="T2" fmla="*/ 13 w 17"/>
                <a:gd name="T3" fmla="*/ 0 h 17"/>
                <a:gd name="T4" fmla="*/ 16 w 17"/>
                <a:gd name="T5" fmla="*/ 8 h 17"/>
                <a:gd name="T6" fmla="*/ 0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0"/>
                  </a:lnTo>
                  <a:lnTo>
                    <a:pt x="16" y="8"/>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79" name="Freeform 39"/>
            <p:cNvSpPr>
              <a:spLocks/>
            </p:cNvSpPr>
            <p:nvPr/>
          </p:nvSpPr>
          <p:spPr bwMode="auto">
            <a:xfrm>
              <a:off x="2406" y="2423"/>
              <a:ext cx="17" cy="17"/>
            </a:xfrm>
            <a:custGeom>
              <a:avLst/>
              <a:gdLst>
                <a:gd name="T0" fmla="*/ 0 w 17"/>
                <a:gd name="T1" fmla="*/ 6 h 17"/>
                <a:gd name="T2" fmla="*/ 12 w 17"/>
                <a:gd name="T3" fmla="*/ 0 h 17"/>
                <a:gd name="T4" fmla="*/ 16 w 17"/>
                <a:gd name="T5" fmla="*/ 9 h 17"/>
                <a:gd name="T6" fmla="*/ 0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2" y="0"/>
                  </a:lnTo>
                  <a:lnTo>
                    <a:pt x="16" y="9"/>
                  </a:lnTo>
                  <a:lnTo>
                    <a:pt x="0" y="16"/>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0" name="Freeform 40"/>
            <p:cNvSpPr>
              <a:spLocks/>
            </p:cNvSpPr>
            <p:nvPr/>
          </p:nvSpPr>
          <p:spPr bwMode="auto">
            <a:xfrm>
              <a:off x="2441" y="2405"/>
              <a:ext cx="17" cy="17"/>
            </a:xfrm>
            <a:custGeom>
              <a:avLst/>
              <a:gdLst>
                <a:gd name="T0" fmla="*/ 0 w 17"/>
                <a:gd name="T1" fmla="*/ 6 h 17"/>
                <a:gd name="T2" fmla="*/ 13 w 17"/>
                <a:gd name="T3" fmla="*/ 0 h 17"/>
                <a:gd name="T4" fmla="*/ 16 w 17"/>
                <a:gd name="T5" fmla="*/ 6 h 17"/>
                <a:gd name="T6" fmla="*/ 2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3" y="0"/>
                  </a:lnTo>
                  <a:lnTo>
                    <a:pt x="16" y="6"/>
                  </a:lnTo>
                  <a:lnTo>
                    <a:pt x="2" y="16"/>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1" name="Freeform 41"/>
            <p:cNvSpPr>
              <a:spLocks/>
            </p:cNvSpPr>
            <p:nvPr/>
          </p:nvSpPr>
          <p:spPr bwMode="auto">
            <a:xfrm>
              <a:off x="2472" y="2385"/>
              <a:ext cx="17" cy="17"/>
            </a:xfrm>
            <a:custGeom>
              <a:avLst/>
              <a:gdLst>
                <a:gd name="T0" fmla="*/ 0 w 17"/>
                <a:gd name="T1" fmla="*/ 8 h 17"/>
                <a:gd name="T2" fmla="*/ 16 w 17"/>
                <a:gd name="T3" fmla="*/ 0 h 17"/>
                <a:gd name="T4" fmla="*/ 16 w 17"/>
                <a:gd name="T5" fmla="*/ 10 h 17"/>
                <a:gd name="T6" fmla="*/ 3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0"/>
                  </a:lnTo>
                  <a:lnTo>
                    <a:pt x="16" y="10"/>
                  </a:lnTo>
                  <a:lnTo>
                    <a:pt x="3"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2" name="Freeform 42"/>
            <p:cNvSpPr>
              <a:spLocks/>
            </p:cNvSpPr>
            <p:nvPr/>
          </p:nvSpPr>
          <p:spPr bwMode="auto">
            <a:xfrm>
              <a:off x="2509" y="2368"/>
              <a:ext cx="17" cy="17"/>
            </a:xfrm>
            <a:custGeom>
              <a:avLst/>
              <a:gdLst>
                <a:gd name="T0" fmla="*/ 0 w 17"/>
                <a:gd name="T1" fmla="*/ 6 h 17"/>
                <a:gd name="T2" fmla="*/ 13 w 17"/>
                <a:gd name="T3" fmla="*/ 0 h 17"/>
                <a:gd name="T4" fmla="*/ 16 w 17"/>
                <a:gd name="T5" fmla="*/ 9 h 17"/>
                <a:gd name="T6" fmla="*/ 2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3" y="0"/>
                  </a:lnTo>
                  <a:lnTo>
                    <a:pt x="16" y="9"/>
                  </a:lnTo>
                  <a:lnTo>
                    <a:pt x="2" y="16"/>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3" name="Freeform 43"/>
            <p:cNvSpPr>
              <a:spLocks/>
            </p:cNvSpPr>
            <p:nvPr/>
          </p:nvSpPr>
          <p:spPr bwMode="auto">
            <a:xfrm>
              <a:off x="2545" y="2350"/>
              <a:ext cx="17" cy="17"/>
            </a:xfrm>
            <a:custGeom>
              <a:avLst/>
              <a:gdLst>
                <a:gd name="T0" fmla="*/ 0 w 17"/>
                <a:gd name="T1" fmla="*/ 6 h 17"/>
                <a:gd name="T2" fmla="*/ 13 w 17"/>
                <a:gd name="T3" fmla="*/ 0 h 17"/>
                <a:gd name="T4" fmla="*/ 16 w 17"/>
                <a:gd name="T5" fmla="*/ 9 h 17"/>
                <a:gd name="T6" fmla="*/ 2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3" y="0"/>
                  </a:lnTo>
                  <a:lnTo>
                    <a:pt x="16" y="9"/>
                  </a:lnTo>
                  <a:lnTo>
                    <a:pt x="2" y="16"/>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4" name="Freeform 44"/>
            <p:cNvSpPr>
              <a:spLocks/>
            </p:cNvSpPr>
            <p:nvPr/>
          </p:nvSpPr>
          <p:spPr bwMode="auto">
            <a:xfrm>
              <a:off x="2583" y="2331"/>
              <a:ext cx="17" cy="17"/>
            </a:xfrm>
            <a:custGeom>
              <a:avLst/>
              <a:gdLst>
                <a:gd name="T0" fmla="*/ 0 w 17"/>
                <a:gd name="T1" fmla="*/ 6 h 17"/>
                <a:gd name="T2" fmla="*/ 16 w 17"/>
                <a:gd name="T3" fmla="*/ 0 h 17"/>
                <a:gd name="T4" fmla="*/ 16 w 17"/>
                <a:gd name="T5" fmla="*/ 9 h 17"/>
                <a:gd name="T6" fmla="*/ 0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6" y="0"/>
                  </a:lnTo>
                  <a:lnTo>
                    <a:pt x="16" y="9"/>
                  </a:lnTo>
                  <a:lnTo>
                    <a:pt x="0" y="16"/>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5" name="Freeform 45"/>
            <p:cNvSpPr>
              <a:spLocks/>
            </p:cNvSpPr>
            <p:nvPr/>
          </p:nvSpPr>
          <p:spPr bwMode="auto">
            <a:xfrm>
              <a:off x="2619" y="2314"/>
              <a:ext cx="17" cy="17"/>
            </a:xfrm>
            <a:custGeom>
              <a:avLst/>
              <a:gdLst>
                <a:gd name="T0" fmla="*/ 0 w 17"/>
                <a:gd name="T1" fmla="*/ 8 h 17"/>
                <a:gd name="T2" fmla="*/ 13 w 17"/>
                <a:gd name="T3" fmla="*/ 0 h 17"/>
                <a:gd name="T4" fmla="*/ 16 w 17"/>
                <a:gd name="T5" fmla="*/ 8 h 17"/>
                <a:gd name="T6" fmla="*/ 0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0"/>
                  </a:lnTo>
                  <a:lnTo>
                    <a:pt x="16" y="8"/>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6" name="Freeform 46"/>
            <p:cNvSpPr>
              <a:spLocks/>
            </p:cNvSpPr>
            <p:nvPr/>
          </p:nvSpPr>
          <p:spPr bwMode="auto">
            <a:xfrm>
              <a:off x="2656" y="2296"/>
              <a:ext cx="17" cy="17"/>
            </a:xfrm>
            <a:custGeom>
              <a:avLst/>
              <a:gdLst>
                <a:gd name="T0" fmla="*/ 0 w 17"/>
                <a:gd name="T1" fmla="*/ 5 h 17"/>
                <a:gd name="T2" fmla="*/ 16 w 17"/>
                <a:gd name="T3" fmla="*/ 0 h 17"/>
                <a:gd name="T4" fmla="*/ 16 w 17"/>
                <a:gd name="T5" fmla="*/ 10 h 17"/>
                <a:gd name="T6" fmla="*/ 3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6" y="0"/>
                  </a:lnTo>
                  <a:lnTo>
                    <a:pt x="16" y="10"/>
                  </a:lnTo>
                  <a:lnTo>
                    <a:pt x="3"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7" name="Freeform 47"/>
            <p:cNvSpPr>
              <a:spLocks/>
            </p:cNvSpPr>
            <p:nvPr/>
          </p:nvSpPr>
          <p:spPr bwMode="auto">
            <a:xfrm>
              <a:off x="2693" y="2278"/>
              <a:ext cx="17" cy="17"/>
            </a:xfrm>
            <a:custGeom>
              <a:avLst/>
              <a:gdLst>
                <a:gd name="T0" fmla="*/ 0 w 17"/>
                <a:gd name="T1" fmla="*/ 5 h 17"/>
                <a:gd name="T2" fmla="*/ 10 w 17"/>
                <a:gd name="T3" fmla="*/ 0 h 17"/>
                <a:gd name="T4" fmla="*/ 16 w 17"/>
                <a:gd name="T5" fmla="*/ 10 h 17"/>
                <a:gd name="T6" fmla="*/ 5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10"/>
                  </a:lnTo>
                  <a:lnTo>
                    <a:pt x="5"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8" name="Freeform 48"/>
            <p:cNvSpPr>
              <a:spLocks/>
            </p:cNvSpPr>
            <p:nvPr/>
          </p:nvSpPr>
          <p:spPr bwMode="auto">
            <a:xfrm>
              <a:off x="2692" y="2277"/>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89" name="Freeform 49"/>
            <p:cNvSpPr>
              <a:spLocks/>
            </p:cNvSpPr>
            <p:nvPr/>
          </p:nvSpPr>
          <p:spPr bwMode="auto">
            <a:xfrm>
              <a:off x="2724" y="2285"/>
              <a:ext cx="17" cy="17"/>
            </a:xfrm>
            <a:custGeom>
              <a:avLst/>
              <a:gdLst>
                <a:gd name="T0" fmla="*/ 0 w 17"/>
                <a:gd name="T1" fmla="*/ 10 h 17"/>
                <a:gd name="T2" fmla="*/ 16 w 17"/>
                <a:gd name="T3" fmla="*/ 16 h 17"/>
                <a:gd name="T4" fmla="*/ 16 w 17"/>
                <a:gd name="T5" fmla="*/ 5 h 17"/>
                <a:gd name="T6" fmla="*/ 2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6" y="16"/>
                  </a:lnTo>
                  <a:lnTo>
                    <a:pt x="16" y="5"/>
                  </a:lnTo>
                  <a:lnTo>
                    <a:pt x="2"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0" name="Freeform 50"/>
            <p:cNvSpPr>
              <a:spLocks/>
            </p:cNvSpPr>
            <p:nvPr/>
          </p:nvSpPr>
          <p:spPr bwMode="auto">
            <a:xfrm>
              <a:off x="2765" y="2296"/>
              <a:ext cx="17" cy="17"/>
            </a:xfrm>
            <a:custGeom>
              <a:avLst/>
              <a:gdLst>
                <a:gd name="T0" fmla="*/ 0 w 17"/>
                <a:gd name="T1" fmla="*/ 16 h 17"/>
                <a:gd name="T2" fmla="*/ 13 w 17"/>
                <a:gd name="T3" fmla="*/ 16 h 17"/>
                <a:gd name="T4" fmla="*/ 16 w 17"/>
                <a:gd name="T5" fmla="*/ 0 h 17"/>
                <a:gd name="T6" fmla="*/ 2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3" y="16"/>
                  </a:lnTo>
                  <a:lnTo>
                    <a:pt x="16" y="0"/>
                  </a:lnTo>
                  <a:lnTo>
                    <a:pt x="2"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1" name="Freeform 51"/>
            <p:cNvSpPr>
              <a:spLocks/>
            </p:cNvSpPr>
            <p:nvPr/>
          </p:nvSpPr>
          <p:spPr bwMode="auto">
            <a:xfrm>
              <a:off x="2804" y="2305"/>
              <a:ext cx="17" cy="17"/>
            </a:xfrm>
            <a:custGeom>
              <a:avLst/>
              <a:gdLst>
                <a:gd name="T0" fmla="*/ 0 w 17"/>
                <a:gd name="T1" fmla="*/ 10 h 17"/>
                <a:gd name="T2" fmla="*/ 16 w 17"/>
                <a:gd name="T3" fmla="*/ 16 h 17"/>
                <a:gd name="T4" fmla="*/ 16 w 17"/>
                <a:gd name="T5" fmla="*/ 5 h 17"/>
                <a:gd name="T6" fmla="*/ 2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6" y="16"/>
                  </a:lnTo>
                  <a:lnTo>
                    <a:pt x="16" y="5"/>
                  </a:lnTo>
                  <a:lnTo>
                    <a:pt x="2"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2" name="Freeform 52"/>
            <p:cNvSpPr>
              <a:spLocks/>
            </p:cNvSpPr>
            <p:nvPr/>
          </p:nvSpPr>
          <p:spPr bwMode="auto">
            <a:xfrm>
              <a:off x="2843" y="2316"/>
              <a:ext cx="17" cy="1"/>
            </a:xfrm>
            <a:custGeom>
              <a:avLst/>
              <a:gdLst>
                <a:gd name="T0" fmla="*/ 0 w 17"/>
                <a:gd name="T1" fmla="*/ 0 h 1"/>
                <a:gd name="T2" fmla="*/ 14 w 17"/>
                <a:gd name="T3" fmla="*/ 0 h 1"/>
                <a:gd name="T4" fmla="*/ 16 w 17"/>
                <a:gd name="T5" fmla="*/ 0 h 1"/>
                <a:gd name="T6" fmla="*/ 2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14" y="0"/>
                  </a:lnTo>
                  <a:lnTo>
                    <a:pt x="16" y="0"/>
                  </a:lnTo>
                  <a:lnTo>
                    <a:pt x="2"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3" name="Freeform 53"/>
            <p:cNvSpPr>
              <a:spLocks/>
            </p:cNvSpPr>
            <p:nvPr/>
          </p:nvSpPr>
          <p:spPr bwMode="auto">
            <a:xfrm>
              <a:off x="2884" y="2324"/>
              <a:ext cx="17" cy="17"/>
            </a:xfrm>
            <a:custGeom>
              <a:avLst/>
              <a:gdLst>
                <a:gd name="T0" fmla="*/ 0 w 17"/>
                <a:gd name="T1" fmla="*/ 10 h 17"/>
                <a:gd name="T2" fmla="*/ 13 w 17"/>
                <a:gd name="T3" fmla="*/ 16 h 17"/>
                <a:gd name="T4" fmla="*/ 16 w 17"/>
                <a:gd name="T5" fmla="*/ 5 h 17"/>
                <a:gd name="T6" fmla="*/ 2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3" y="16"/>
                  </a:lnTo>
                  <a:lnTo>
                    <a:pt x="16" y="5"/>
                  </a:lnTo>
                  <a:lnTo>
                    <a:pt x="2"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4" name="Freeform 54"/>
            <p:cNvSpPr>
              <a:spLocks/>
            </p:cNvSpPr>
            <p:nvPr/>
          </p:nvSpPr>
          <p:spPr bwMode="auto">
            <a:xfrm>
              <a:off x="2917" y="2335"/>
              <a:ext cx="17" cy="17"/>
            </a:xfrm>
            <a:custGeom>
              <a:avLst/>
              <a:gdLst>
                <a:gd name="T0" fmla="*/ 0 w 17"/>
                <a:gd name="T1" fmla="*/ 9 h 17"/>
                <a:gd name="T2" fmla="*/ 12 w 17"/>
                <a:gd name="T3" fmla="*/ 16 h 17"/>
                <a:gd name="T4" fmla="*/ 16 w 17"/>
                <a:gd name="T5" fmla="*/ 6 h 17"/>
                <a:gd name="T6" fmla="*/ 3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12" y="16"/>
                  </a:lnTo>
                  <a:lnTo>
                    <a:pt x="16" y="6"/>
                  </a:lnTo>
                  <a:lnTo>
                    <a:pt x="3" y="0"/>
                  </a:lnTo>
                  <a:lnTo>
                    <a:pt x="0" y="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5" name="Freeform 55"/>
            <p:cNvSpPr>
              <a:spLocks/>
            </p:cNvSpPr>
            <p:nvPr/>
          </p:nvSpPr>
          <p:spPr bwMode="auto">
            <a:xfrm>
              <a:off x="2952" y="2353"/>
              <a:ext cx="17" cy="17"/>
            </a:xfrm>
            <a:custGeom>
              <a:avLst/>
              <a:gdLst>
                <a:gd name="T0" fmla="*/ 0 w 17"/>
                <a:gd name="T1" fmla="*/ 8 h 17"/>
                <a:gd name="T2" fmla="*/ 14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4"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6" name="Freeform 56"/>
            <p:cNvSpPr>
              <a:spLocks/>
            </p:cNvSpPr>
            <p:nvPr/>
          </p:nvSpPr>
          <p:spPr bwMode="auto">
            <a:xfrm>
              <a:off x="2990" y="2372"/>
              <a:ext cx="17" cy="17"/>
            </a:xfrm>
            <a:custGeom>
              <a:avLst/>
              <a:gdLst>
                <a:gd name="T0" fmla="*/ 0 w 17"/>
                <a:gd name="T1" fmla="*/ 8 h 17"/>
                <a:gd name="T2" fmla="*/ 13 w 17"/>
                <a:gd name="T3" fmla="*/ 16 h 17"/>
                <a:gd name="T4" fmla="*/ 16 w 17"/>
                <a:gd name="T5" fmla="*/ 8 h 17"/>
                <a:gd name="T6" fmla="*/ 0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16"/>
                  </a:lnTo>
                  <a:lnTo>
                    <a:pt x="16" y="8"/>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7" name="Freeform 57"/>
            <p:cNvSpPr>
              <a:spLocks/>
            </p:cNvSpPr>
            <p:nvPr/>
          </p:nvSpPr>
          <p:spPr bwMode="auto">
            <a:xfrm>
              <a:off x="3026" y="2389"/>
              <a:ext cx="17" cy="17"/>
            </a:xfrm>
            <a:custGeom>
              <a:avLst/>
              <a:gdLst>
                <a:gd name="T0" fmla="*/ 0 w 17"/>
                <a:gd name="T1" fmla="*/ 8 h 17"/>
                <a:gd name="T2" fmla="*/ 13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8" name="Freeform 58"/>
            <p:cNvSpPr>
              <a:spLocks/>
            </p:cNvSpPr>
            <p:nvPr/>
          </p:nvSpPr>
          <p:spPr bwMode="auto">
            <a:xfrm>
              <a:off x="3063" y="2407"/>
              <a:ext cx="17" cy="17"/>
            </a:xfrm>
            <a:custGeom>
              <a:avLst/>
              <a:gdLst>
                <a:gd name="T0" fmla="*/ 0 w 17"/>
                <a:gd name="T1" fmla="*/ 10 h 17"/>
                <a:gd name="T2" fmla="*/ 16 w 17"/>
                <a:gd name="T3" fmla="*/ 16 h 17"/>
                <a:gd name="T4" fmla="*/ 16 w 17"/>
                <a:gd name="T5" fmla="*/ 8 h 17"/>
                <a:gd name="T6" fmla="*/ 2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6" y="16"/>
                  </a:lnTo>
                  <a:lnTo>
                    <a:pt x="16" y="8"/>
                  </a:lnTo>
                  <a:lnTo>
                    <a:pt x="2"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699" name="Freeform 59"/>
            <p:cNvSpPr>
              <a:spLocks/>
            </p:cNvSpPr>
            <p:nvPr/>
          </p:nvSpPr>
          <p:spPr bwMode="auto">
            <a:xfrm>
              <a:off x="3099" y="2427"/>
              <a:ext cx="17" cy="17"/>
            </a:xfrm>
            <a:custGeom>
              <a:avLst/>
              <a:gdLst>
                <a:gd name="T0" fmla="*/ 0 w 17"/>
                <a:gd name="T1" fmla="*/ 9 h 17"/>
                <a:gd name="T2" fmla="*/ 13 w 17"/>
                <a:gd name="T3" fmla="*/ 16 h 17"/>
                <a:gd name="T4" fmla="*/ 16 w 17"/>
                <a:gd name="T5" fmla="*/ 6 h 17"/>
                <a:gd name="T6" fmla="*/ 2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13" y="16"/>
                  </a:lnTo>
                  <a:lnTo>
                    <a:pt x="16" y="6"/>
                  </a:lnTo>
                  <a:lnTo>
                    <a:pt x="2" y="0"/>
                  </a:lnTo>
                  <a:lnTo>
                    <a:pt x="0" y="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0" name="Freeform 60"/>
            <p:cNvSpPr>
              <a:spLocks/>
            </p:cNvSpPr>
            <p:nvPr/>
          </p:nvSpPr>
          <p:spPr bwMode="auto">
            <a:xfrm>
              <a:off x="3137" y="2446"/>
              <a:ext cx="17" cy="17"/>
            </a:xfrm>
            <a:custGeom>
              <a:avLst/>
              <a:gdLst>
                <a:gd name="T0" fmla="*/ 0 w 17"/>
                <a:gd name="T1" fmla="*/ 10 h 17"/>
                <a:gd name="T2" fmla="*/ 16 w 17"/>
                <a:gd name="T3" fmla="*/ 16 h 17"/>
                <a:gd name="T4" fmla="*/ 16 w 17"/>
                <a:gd name="T5" fmla="*/ 5 h 17"/>
                <a:gd name="T6" fmla="*/ 5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6" y="16"/>
                  </a:lnTo>
                  <a:lnTo>
                    <a:pt x="16" y="5"/>
                  </a:lnTo>
                  <a:lnTo>
                    <a:pt x="5"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1" name="Freeform 61"/>
            <p:cNvSpPr>
              <a:spLocks/>
            </p:cNvSpPr>
            <p:nvPr/>
          </p:nvSpPr>
          <p:spPr bwMode="auto">
            <a:xfrm>
              <a:off x="3135" y="244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2" name="Freeform 62"/>
            <p:cNvSpPr>
              <a:spLocks/>
            </p:cNvSpPr>
            <p:nvPr/>
          </p:nvSpPr>
          <p:spPr bwMode="auto">
            <a:xfrm>
              <a:off x="3165" y="2464"/>
              <a:ext cx="17" cy="17"/>
            </a:xfrm>
            <a:custGeom>
              <a:avLst/>
              <a:gdLst>
                <a:gd name="T0" fmla="*/ 0 w 17"/>
                <a:gd name="T1" fmla="*/ 8 h 17"/>
                <a:gd name="T2" fmla="*/ 16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3" name="Freeform 63"/>
            <p:cNvSpPr>
              <a:spLocks/>
            </p:cNvSpPr>
            <p:nvPr/>
          </p:nvSpPr>
          <p:spPr bwMode="auto">
            <a:xfrm>
              <a:off x="3203" y="2481"/>
              <a:ext cx="17" cy="17"/>
            </a:xfrm>
            <a:custGeom>
              <a:avLst/>
              <a:gdLst>
                <a:gd name="T0" fmla="*/ 0 w 17"/>
                <a:gd name="T1" fmla="*/ 9 h 17"/>
                <a:gd name="T2" fmla="*/ 13 w 17"/>
                <a:gd name="T3" fmla="*/ 16 h 17"/>
                <a:gd name="T4" fmla="*/ 16 w 17"/>
                <a:gd name="T5" fmla="*/ 6 h 17"/>
                <a:gd name="T6" fmla="*/ 2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13" y="16"/>
                  </a:lnTo>
                  <a:lnTo>
                    <a:pt x="16" y="6"/>
                  </a:lnTo>
                  <a:lnTo>
                    <a:pt x="2" y="0"/>
                  </a:lnTo>
                  <a:lnTo>
                    <a:pt x="0" y="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4" name="Freeform 64"/>
            <p:cNvSpPr>
              <a:spLocks/>
            </p:cNvSpPr>
            <p:nvPr/>
          </p:nvSpPr>
          <p:spPr bwMode="auto">
            <a:xfrm>
              <a:off x="3239" y="2500"/>
              <a:ext cx="17" cy="17"/>
            </a:xfrm>
            <a:custGeom>
              <a:avLst/>
              <a:gdLst>
                <a:gd name="T0" fmla="*/ 0 w 17"/>
                <a:gd name="T1" fmla="*/ 8 h 17"/>
                <a:gd name="T2" fmla="*/ 13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5" name="Freeform 65"/>
            <p:cNvSpPr>
              <a:spLocks/>
            </p:cNvSpPr>
            <p:nvPr/>
          </p:nvSpPr>
          <p:spPr bwMode="auto">
            <a:xfrm>
              <a:off x="3276" y="2518"/>
              <a:ext cx="17" cy="17"/>
            </a:xfrm>
            <a:custGeom>
              <a:avLst/>
              <a:gdLst>
                <a:gd name="T0" fmla="*/ 0 w 17"/>
                <a:gd name="T1" fmla="*/ 10 h 17"/>
                <a:gd name="T2" fmla="*/ 16 w 17"/>
                <a:gd name="T3" fmla="*/ 16 h 17"/>
                <a:gd name="T4" fmla="*/ 16 w 17"/>
                <a:gd name="T5" fmla="*/ 8 h 17"/>
                <a:gd name="T6" fmla="*/ 2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6" y="16"/>
                  </a:lnTo>
                  <a:lnTo>
                    <a:pt x="16" y="8"/>
                  </a:lnTo>
                  <a:lnTo>
                    <a:pt x="2"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6" name="Freeform 66"/>
            <p:cNvSpPr>
              <a:spLocks/>
            </p:cNvSpPr>
            <p:nvPr/>
          </p:nvSpPr>
          <p:spPr bwMode="auto">
            <a:xfrm>
              <a:off x="3313" y="2537"/>
              <a:ext cx="17" cy="17"/>
            </a:xfrm>
            <a:custGeom>
              <a:avLst/>
              <a:gdLst>
                <a:gd name="T0" fmla="*/ 0 w 17"/>
                <a:gd name="T1" fmla="*/ 8 h 17"/>
                <a:gd name="T2" fmla="*/ 13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7" name="Freeform 67"/>
            <p:cNvSpPr>
              <a:spLocks/>
            </p:cNvSpPr>
            <p:nvPr/>
          </p:nvSpPr>
          <p:spPr bwMode="auto">
            <a:xfrm>
              <a:off x="3350" y="2556"/>
              <a:ext cx="17" cy="17"/>
            </a:xfrm>
            <a:custGeom>
              <a:avLst/>
              <a:gdLst>
                <a:gd name="T0" fmla="*/ 0 w 17"/>
                <a:gd name="T1" fmla="*/ 8 h 17"/>
                <a:gd name="T2" fmla="*/ 12 w 17"/>
                <a:gd name="T3" fmla="*/ 16 h 17"/>
                <a:gd name="T4" fmla="*/ 16 w 17"/>
                <a:gd name="T5" fmla="*/ 8 h 17"/>
                <a:gd name="T6" fmla="*/ 3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2" y="16"/>
                  </a:lnTo>
                  <a:lnTo>
                    <a:pt x="16" y="8"/>
                  </a:lnTo>
                  <a:lnTo>
                    <a:pt x="3"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8" name="Freeform 68"/>
            <p:cNvSpPr>
              <a:spLocks/>
            </p:cNvSpPr>
            <p:nvPr/>
          </p:nvSpPr>
          <p:spPr bwMode="auto">
            <a:xfrm>
              <a:off x="3378" y="2577"/>
              <a:ext cx="17" cy="17"/>
            </a:xfrm>
            <a:custGeom>
              <a:avLst/>
              <a:gdLst>
                <a:gd name="T0" fmla="*/ 0 w 17"/>
                <a:gd name="T1" fmla="*/ 7 h 17"/>
                <a:gd name="T2" fmla="*/ 12 w 17"/>
                <a:gd name="T3" fmla="*/ 16 h 17"/>
                <a:gd name="T4" fmla="*/ 16 w 17"/>
                <a:gd name="T5" fmla="*/ 7 h 17"/>
                <a:gd name="T6" fmla="*/ 3 w 17"/>
                <a:gd name="T7" fmla="*/ 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12" y="16"/>
                  </a:lnTo>
                  <a:lnTo>
                    <a:pt x="16" y="7"/>
                  </a:lnTo>
                  <a:lnTo>
                    <a:pt x="3"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09" name="Freeform 69"/>
            <p:cNvSpPr>
              <a:spLocks/>
            </p:cNvSpPr>
            <p:nvPr/>
          </p:nvSpPr>
          <p:spPr bwMode="auto">
            <a:xfrm>
              <a:off x="3411" y="2602"/>
              <a:ext cx="17" cy="17"/>
            </a:xfrm>
            <a:custGeom>
              <a:avLst/>
              <a:gdLst>
                <a:gd name="T0" fmla="*/ 0 w 17"/>
                <a:gd name="T1" fmla="*/ 10 h 17"/>
                <a:gd name="T2" fmla="*/ 12 w 17"/>
                <a:gd name="T3" fmla="*/ 16 h 17"/>
                <a:gd name="T4" fmla="*/ 16 w 17"/>
                <a:gd name="T5" fmla="*/ 8 h 17"/>
                <a:gd name="T6" fmla="*/ 4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2" y="16"/>
                  </a:lnTo>
                  <a:lnTo>
                    <a:pt x="16" y="8"/>
                  </a:lnTo>
                  <a:lnTo>
                    <a:pt x="4"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0" name="Freeform 70"/>
            <p:cNvSpPr>
              <a:spLocks/>
            </p:cNvSpPr>
            <p:nvPr/>
          </p:nvSpPr>
          <p:spPr bwMode="auto">
            <a:xfrm>
              <a:off x="3443" y="2626"/>
              <a:ext cx="17" cy="17"/>
            </a:xfrm>
            <a:custGeom>
              <a:avLst/>
              <a:gdLst>
                <a:gd name="T0" fmla="*/ 0 w 17"/>
                <a:gd name="T1" fmla="*/ 8 h 17"/>
                <a:gd name="T2" fmla="*/ 13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1" name="Freeform 71"/>
            <p:cNvSpPr>
              <a:spLocks/>
            </p:cNvSpPr>
            <p:nvPr/>
          </p:nvSpPr>
          <p:spPr bwMode="auto">
            <a:xfrm>
              <a:off x="3478" y="2651"/>
              <a:ext cx="17" cy="17"/>
            </a:xfrm>
            <a:custGeom>
              <a:avLst/>
              <a:gdLst>
                <a:gd name="T0" fmla="*/ 0 w 17"/>
                <a:gd name="T1" fmla="*/ 10 h 17"/>
                <a:gd name="T2" fmla="*/ 10 w 17"/>
                <a:gd name="T3" fmla="*/ 16 h 17"/>
                <a:gd name="T4" fmla="*/ 16 w 17"/>
                <a:gd name="T5" fmla="*/ 8 h 17"/>
                <a:gd name="T6" fmla="*/ 0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0" y="16"/>
                  </a:lnTo>
                  <a:lnTo>
                    <a:pt x="16" y="8"/>
                  </a:lnTo>
                  <a:lnTo>
                    <a:pt x="0"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2" name="Freeform 72"/>
            <p:cNvSpPr>
              <a:spLocks/>
            </p:cNvSpPr>
            <p:nvPr/>
          </p:nvSpPr>
          <p:spPr bwMode="auto">
            <a:xfrm>
              <a:off x="3510" y="2675"/>
              <a:ext cx="17" cy="17"/>
            </a:xfrm>
            <a:custGeom>
              <a:avLst/>
              <a:gdLst>
                <a:gd name="T0" fmla="*/ 0 w 17"/>
                <a:gd name="T1" fmla="*/ 8 h 17"/>
                <a:gd name="T2" fmla="*/ 12 w 17"/>
                <a:gd name="T3" fmla="*/ 16 h 17"/>
                <a:gd name="T4" fmla="*/ 16 w 17"/>
                <a:gd name="T5" fmla="*/ 8 h 17"/>
                <a:gd name="T6" fmla="*/ 0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2" y="16"/>
                  </a:lnTo>
                  <a:lnTo>
                    <a:pt x="16" y="8"/>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3" name="Freeform 73"/>
            <p:cNvSpPr>
              <a:spLocks/>
            </p:cNvSpPr>
            <p:nvPr/>
          </p:nvSpPr>
          <p:spPr bwMode="auto">
            <a:xfrm>
              <a:off x="3542" y="2699"/>
              <a:ext cx="17" cy="17"/>
            </a:xfrm>
            <a:custGeom>
              <a:avLst/>
              <a:gdLst>
                <a:gd name="T0" fmla="*/ 0 w 17"/>
                <a:gd name="T1" fmla="*/ 8 h 17"/>
                <a:gd name="T2" fmla="*/ 13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4" name="Freeform 74"/>
            <p:cNvSpPr>
              <a:spLocks/>
            </p:cNvSpPr>
            <p:nvPr/>
          </p:nvSpPr>
          <p:spPr bwMode="auto">
            <a:xfrm>
              <a:off x="3574" y="2725"/>
              <a:ext cx="17" cy="17"/>
            </a:xfrm>
            <a:custGeom>
              <a:avLst/>
              <a:gdLst>
                <a:gd name="T0" fmla="*/ 0 w 17"/>
                <a:gd name="T1" fmla="*/ 7 h 17"/>
                <a:gd name="T2" fmla="*/ 13 w 17"/>
                <a:gd name="T3" fmla="*/ 16 h 17"/>
                <a:gd name="T4" fmla="*/ 16 w 17"/>
                <a:gd name="T5" fmla="*/ 7 h 17"/>
                <a:gd name="T6" fmla="*/ 2 w 17"/>
                <a:gd name="T7" fmla="*/ 0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13" y="16"/>
                  </a:lnTo>
                  <a:lnTo>
                    <a:pt x="16" y="7"/>
                  </a:lnTo>
                  <a:lnTo>
                    <a:pt x="2"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5" name="Freeform 75"/>
            <p:cNvSpPr>
              <a:spLocks/>
            </p:cNvSpPr>
            <p:nvPr/>
          </p:nvSpPr>
          <p:spPr bwMode="auto">
            <a:xfrm>
              <a:off x="3605" y="2742"/>
              <a:ext cx="17" cy="17"/>
            </a:xfrm>
            <a:custGeom>
              <a:avLst/>
              <a:gdLst>
                <a:gd name="T0" fmla="*/ 0 w 17"/>
                <a:gd name="T1" fmla="*/ 10 h 17"/>
                <a:gd name="T2" fmla="*/ 13 w 17"/>
                <a:gd name="T3" fmla="*/ 16 h 17"/>
                <a:gd name="T4" fmla="*/ 16 w 17"/>
                <a:gd name="T5" fmla="*/ 5 h 17"/>
                <a:gd name="T6" fmla="*/ 2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3" y="16"/>
                  </a:lnTo>
                  <a:lnTo>
                    <a:pt x="16" y="5"/>
                  </a:lnTo>
                  <a:lnTo>
                    <a:pt x="2"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6" name="Freeform 76"/>
            <p:cNvSpPr>
              <a:spLocks/>
            </p:cNvSpPr>
            <p:nvPr/>
          </p:nvSpPr>
          <p:spPr bwMode="auto">
            <a:xfrm>
              <a:off x="3645" y="2753"/>
              <a:ext cx="17" cy="17"/>
            </a:xfrm>
            <a:custGeom>
              <a:avLst/>
              <a:gdLst>
                <a:gd name="T0" fmla="*/ 0 w 17"/>
                <a:gd name="T1" fmla="*/ 16 h 17"/>
                <a:gd name="T2" fmla="*/ 13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3"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7" name="Freeform 77"/>
            <p:cNvSpPr>
              <a:spLocks/>
            </p:cNvSpPr>
            <p:nvPr/>
          </p:nvSpPr>
          <p:spPr bwMode="auto">
            <a:xfrm>
              <a:off x="3684" y="2762"/>
              <a:ext cx="17" cy="17"/>
            </a:xfrm>
            <a:custGeom>
              <a:avLst/>
              <a:gdLst>
                <a:gd name="T0" fmla="*/ 0 w 17"/>
                <a:gd name="T1" fmla="*/ 10 h 17"/>
                <a:gd name="T2" fmla="*/ 16 w 17"/>
                <a:gd name="T3" fmla="*/ 16 h 17"/>
                <a:gd name="T4" fmla="*/ 16 w 17"/>
                <a:gd name="T5" fmla="*/ 5 h 17"/>
                <a:gd name="T6" fmla="*/ 0 w 17"/>
                <a:gd name="T7" fmla="*/ 0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6" y="16"/>
                  </a:lnTo>
                  <a:lnTo>
                    <a:pt x="16" y="5"/>
                  </a:lnTo>
                  <a:lnTo>
                    <a:pt x="0" y="0"/>
                  </a:lnTo>
                  <a:lnTo>
                    <a:pt x="0" y="1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8" name="Freeform 78"/>
            <p:cNvSpPr>
              <a:spLocks/>
            </p:cNvSpPr>
            <p:nvPr/>
          </p:nvSpPr>
          <p:spPr bwMode="auto">
            <a:xfrm>
              <a:off x="3724" y="2773"/>
              <a:ext cx="17" cy="17"/>
            </a:xfrm>
            <a:custGeom>
              <a:avLst/>
              <a:gdLst>
                <a:gd name="T0" fmla="*/ 0 w 17"/>
                <a:gd name="T1" fmla="*/ 8 h 17"/>
                <a:gd name="T2" fmla="*/ 13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3"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19" name="Freeform 79"/>
            <p:cNvSpPr>
              <a:spLocks/>
            </p:cNvSpPr>
            <p:nvPr/>
          </p:nvSpPr>
          <p:spPr bwMode="auto">
            <a:xfrm>
              <a:off x="3763" y="2783"/>
              <a:ext cx="17" cy="17"/>
            </a:xfrm>
            <a:custGeom>
              <a:avLst/>
              <a:gdLst>
                <a:gd name="T0" fmla="*/ 0 w 17"/>
                <a:gd name="T1" fmla="*/ 8 h 17"/>
                <a:gd name="T2" fmla="*/ 16 w 17"/>
                <a:gd name="T3" fmla="*/ 16 h 17"/>
                <a:gd name="T4" fmla="*/ 16 w 17"/>
                <a:gd name="T5" fmla="*/ 8 h 17"/>
                <a:gd name="T6" fmla="*/ 2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16"/>
                  </a:lnTo>
                  <a:lnTo>
                    <a:pt x="16" y="8"/>
                  </a:lnTo>
                  <a:lnTo>
                    <a:pt x="2"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0" name="Freeform 80"/>
            <p:cNvSpPr>
              <a:spLocks/>
            </p:cNvSpPr>
            <p:nvPr/>
          </p:nvSpPr>
          <p:spPr bwMode="auto">
            <a:xfrm>
              <a:off x="3803" y="2793"/>
              <a:ext cx="17" cy="1"/>
            </a:xfrm>
            <a:custGeom>
              <a:avLst/>
              <a:gdLst>
                <a:gd name="T0" fmla="*/ 0 w 17"/>
                <a:gd name="T1" fmla="*/ 0 h 1"/>
                <a:gd name="T2" fmla="*/ 12 w 17"/>
                <a:gd name="T3" fmla="*/ 0 h 1"/>
                <a:gd name="T4" fmla="*/ 16 w 17"/>
                <a:gd name="T5" fmla="*/ 0 h 1"/>
                <a:gd name="T6" fmla="*/ 4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12" y="0"/>
                  </a:lnTo>
                  <a:lnTo>
                    <a:pt x="16" y="0"/>
                  </a:lnTo>
                  <a:lnTo>
                    <a:pt x="4"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1" name="Freeform 81"/>
            <p:cNvSpPr>
              <a:spLocks/>
            </p:cNvSpPr>
            <p:nvPr/>
          </p:nvSpPr>
          <p:spPr bwMode="auto">
            <a:xfrm>
              <a:off x="3803" y="2793"/>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2" name="Freeform 82"/>
            <p:cNvSpPr>
              <a:spLocks/>
            </p:cNvSpPr>
            <p:nvPr/>
          </p:nvSpPr>
          <p:spPr bwMode="auto">
            <a:xfrm>
              <a:off x="3835" y="2785"/>
              <a:ext cx="17" cy="17"/>
            </a:xfrm>
            <a:custGeom>
              <a:avLst/>
              <a:gdLst>
                <a:gd name="T0" fmla="*/ 0 w 17"/>
                <a:gd name="T1" fmla="*/ 8 h 17"/>
                <a:gd name="T2" fmla="*/ 16 w 17"/>
                <a:gd name="T3" fmla="*/ 0 h 17"/>
                <a:gd name="T4" fmla="*/ 16 w 17"/>
                <a:gd name="T5" fmla="*/ 8 h 17"/>
                <a:gd name="T6" fmla="*/ 2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0"/>
                  </a:lnTo>
                  <a:lnTo>
                    <a:pt x="16" y="8"/>
                  </a:lnTo>
                  <a:lnTo>
                    <a:pt x="2"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3" name="Freeform 83"/>
            <p:cNvSpPr>
              <a:spLocks/>
            </p:cNvSpPr>
            <p:nvPr/>
          </p:nvSpPr>
          <p:spPr bwMode="auto">
            <a:xfrm>
              <a:off x="3876" y="2775"/>
              <a:ext cx="17" cy="17"/>
            </a:xfrm>
            <a:custGeom>
              <a:avLst/>
              <a:gdLst>
                <a:gd name="T0" fmla="*/ 0 w 17"/>
                <a:gd name="T1" fmla="*/ 0 h 17"/>
                <a:gd name="T2" fmla="*/ 16 w 17"/>
                <a:gd name="T3" fmla="*/ 0 h 17"/>
                <a:gd name="T4" fmla="*/ 16 w 17"/>
                <a:gd name="T5" fmla="*/ 8 h 17"/>
                <a:gd name="T6" fmla="*/ 2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8"/>
                  </a:lnTo>
                  <a:lnTo>
                    <a:pt x="2"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4" name="Freeform 84"/>
            <p:cNvSpPr>
              <a:spLocks/>
            </p:cNvSpPr>
            <p:nvPr/>
          </p:nvSpPr>
          <p:spPr bwMode="auto">
            <a:xfrm>
              <a:off x="3915" y="2764"/>
              <a:ext cx="17" cy="17"/>
            </a:xfrm>
            <a:custGeom>
              <a:avLst/>
              <a:gdLst>
                <a:gd name="T0" fmla="*/ 0 w 17"/>
                <a:gd name="T1" fmla="*/ 5 h 17"/>
                <a:gd name="T2" fmla="*/ 14 w 17"/>
                <a:gd name="T3" fmla="*/ 0 h 17"/>
                <a:gd name="T4" fmla="*/ 16 w 17"/>
                <a:gd name="T5" fmla="*/ 10 h 17"/>
                <a:gd name="T6" fmla="*/ 2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4" y="0"/>
                  </a:lnTo>
                  <a:lnTo>
                    <a:pt x="16" y="10"/>
                  </a:lnTo>
                  <a:lnTo>
                    <a:pt x="2"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5" name="Freeform 85"/>
            <p:cNvSpPr>
              <a:spLocks/>
            </p:cNvSpPr>
            <p:nvPr/>
          </p:nvSpPr>
          <p:spPr bwMode="auto">
            <a:xfrm>
              <a:off x="3955" y="2753"/>
              <a:ext cx="17" cy="17"/>
            </a:xfrm>
            <a:custGeom>
              <a:avLst/>
              <a:gdLst>
                <a:gd name="T0" fmla="*/ 0 w 17"/>
                <a:gd name="T1" fmla="*/ 5 h 17"/>
                <a:gd name="T2" fmla="*/ 13 w 17"/>
                <a:gd name="T3" fmla="*/ 0 h 17"/>
                <a:gd name="T4" fmla="*/ 16 w 17"/>
                <a:gd name="T5" fmla="*/ 10 h 17"/>
                <a:gd name="T6" fmla="*/ 0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3" y="0"/>
                  </a:lnTo>
                  <a:lnTo>
                    <a:pt x="16" y="10"/>
                  </a:lnTo>
                  <a:lnTo>
                    <a:pt x="0" y="16"/>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6" name="Freeform 86"/>
            <p:cNvSpPr>
              <a:spLocks/>
            </p:cNvSpPr>
            <p:nvPr/>
          </p:nvSpPr>
          <p:spPr bwMode="auto">
            <a:xfrm>
              <a:off x="3996" y="2744"/>
              <a:ext cx="17" cy="17"/>
            </a:xfrm>
            <a:custGeom>
              <a:avLst/>
              <a:gdLst>
                <a:gd name="T0" fmla="*/ 0 w 17"/>
                <a:gd name="T1" fmla="*/ 0 h 17"/>
                <a:gd name="T2" fmla="*/ 16 w 17"/>
                <a:gd name="T3" fmla="*/ 0 h 17"/>
                <a:gd name="T4" fmla="*/ 16 w 17"/>
                <a:gd name="T5" fmla="*/ 16 h 17"/>
                <a:gd name="T6" fmla="*/ 3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3"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7" name="Freeform 87"/>
            <p:cNvSpPr>
              <a:spLocks/>
            </p:cNvSpPr>
            <p:nvPr/>
          </p:nvSpPr>
          <p:spPr bwMode="auto">
            <a:xfrm>
              <a:off x="4031" y="2736"/>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28" name="Freeform 88"/>
            <p:cNvSpPr>
              <a:spLocks/>
            </p:cNvSpPr>
            <p:nvPr/>
          </p:nvSpPr>
          <p:spPr bwMode="auto">
            <a:xfrm>
              <a:off x="2015" y="2895"/>
              <a:ext cx="35" cy="35"/>
            </a:xfrm>
            <a:custGeom>
              <a:avLst/>
              <a:gdLst>
                <a:gd name="T0" fmla="*/ 17 w 35"/>
                <a:gd name="T1" fmla="*/ 0 h 35"/>
                <a:gd name="T2" fmla="*/ 34 w 35"/>
                <a:gd name="T3" fmla="*/ 17 h 35"/>
                <a:gd name="T4" fmla="*/ 17 w 35"/>
                <a:gd name="T5" fmla="*/ 34 h 35"/>
                <a:gd name="T6" fmla="*/ 0 w 35"/>
                <a:gd name="T7" fmla="*/ 17 h 35"/>
                <a:gd name="T8" fmla="*/ 17 w 35"/>
                <a:gd name="T9" fmla="*/ 0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7" y="0"/>
                  </a:moveTo>
                  <a:lnTo>
                    <a:pt x="34" y="17"/>
                  </a:lnTo>
                  <a:lnTo>
                    <a:pt x="17" y="34"/>
                  </a:lnTo>
                  <a:lnTo>
                    <a:pt x="0" y="17"/>
                  </a:lnTo>
                  <a:lnTo>
                    <a:pt x="17" y="0"/>
                  </a:lnTo>
                </a:path>
              </a:pathLst>
            </a:custGeom>
            <a:solidFill>
              <a:srgbClr val="FF0000"/>
            </a:solidFill>
            <a:ln w="12700" cap="rnd">
              <a:solidFill>
                <a:srgbClr val="FF0000"/>
              </a:solidFill>
              <a:round/>
              <a:headEnd/>
              <a:tailEnd/>
            </a:ln>
          </p:spPr>
          <p:txBody>
            <a:bodyPr/>
            <a:lstStyle/>
            <a:p>
              <a:endParaRPr lang="en-US"/>
            </a:p>
          </p:txBody>
        </p:sp>
        <p:sp>
          <p:nvSpPr>
            <p:cNvPr id="26729" name="Freeform 89"/>
            <p:cNvSpPr>
              <a:spLocks/>
            </p:cNvSpPr>
            <p:nvPr/>
          </p:nvSpPr>
          <p:spPr bwMode="auto">
            <a:xfrm>
              <a:off x="2239" y="2781"/>
              <a:ext cx="34" cy="36"/>
            </a:xfrm>
            <a:custGeom>
              <a:avLst/>
              <a:gdLst>
                <a:gd name="T0" fmla="*/ 17 w 34"/>
                <a:gd name="T1" fmla="*/ 0 h 36"/>
                <a:gd name="T2" fmla="*/ 33 w 34"/>
                <a:gd name="T3" fmla="*/ 17 h 36"/>
                <a:gd name="T4" fmla="*/ 17 w 34"/>
                <a:gd name="T5" fmla="*/ 35 h 36"/>
                <a:gd name="T6" fmla="*/ 0 w 34"/>
                <a:gd name="T7" fmla="*/ 17 h 36"/>
                <a:gd name="T8" fmla="*/ 17 w 34"/>
                <a:gd name="T9" fmla="*/ 0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17" y="0"/>
                  </a:moveTo>
                  <a:lnTo>
                    <a:pt x="33" y="17"/>
                  </a:lnTo>
                  <a:lnTo>
                    <a:pt x="17" y="35"/>
                  </a:lnTo>
                  <a:lnTo>
                    <a:pt x="0" y="17"/>
                  </a:lnTo>
                  <a:lnTo>
                    <a:pt x="17" y="0"/>
                  </a:lnTo>
                </a:path>
              </a:pathLst>
            </a:custGeom>
            <a:solidFill>
              <a:srgbClr val="FF0000"/>
            </a:solidFill>
            <a:ln w="12700" cap="rnd">
              <a:solidFill>
                <a:srgbClr val="FF0000"/>
              </a:solidFill>
              <a:round/>
              <a:headEnd/>
              <a:tailEnd/>
            </a:ln>
          </p:spPr>
          <p:txBody>
            <a:bodyPr/>
            <a:lstStyle/>
            <a:p>
              <a:endParaRPr lang="en-US"/>
            </a:p>
          </p:txBody>
        </p:sp>
        <p:sp>
          <p:nvSpPr>
            <p:cNvPr id="26730" name="Freeform 90"/>
            <p:cNvSpPr>
              <a:spLocks/>
            </p:cNvSpPr>
            <p:nvPr/>
          </p:nvSpPr>
          <p:spPr bwMode="auto">
            <a:xfrm>
              <a:off x="2460" y="2666"/>
              <a:ext cx="35" cy="34"/>
            </a:xfrm>
            <a:custGeom>
              <a:avLst/>
              <a:gdLst>
                <a:gd name="T0" fmla="*/ 17 w 35"/>
                <a:gd name="T1" fmla="*/ 0 h 34"/>
                <a:gd name="T2" fmla="*/ 34 w 35"/>
                <a:gd name="T3" fmla="*/ 16 h 34"/>
                <a:gd name="T4" fmla="*/ 17 w 35"/>
                <a:gd name="T5" fmla="*/ 33 h 34"/>
                <a:gd name="T6" fmla="*/ 0 w 35"/>
                <a:gd name="T7" fmla="*/ 16 h 34"/>
                <a:gd name="T8" fmla="*/ 17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17" y="0"/>
                  </a:moveTo>
                  <a:lnTo>
                    <a:pt x="34" y="16"/>
                  </a:lnTo>
                  <a:lnTo>
                    <a:pt x="17" y="33"/>
                  </a:lnTo>
                  <a:lnTo>
                    <a:pt x="0" y="16"/>
                  </a:lnTo>
                  <a:lnTo>
                    <a:pt x="17" y="0"/>
                  </a:lnTo>
                </a:path>
              </a:pathLst>
            </a:custGeom>
            <a:solidFill>
              <a:srgbClr val="FF0000"/>
            </a:solidFill>
            <a:ln w="12700" cap="rnd">
              <a:solidFill>
                <a:srgbClr val="FF0000"/>
              </a:solidFill>
              <a:round/>
              <a:headEnd/>
              <a:tailEnd/>
            </a:ln>
          </p:spPr>
          <p:txBody>
            <a:bodyPr/>
            <a:lstStyle/>
            <a:p>
              <a:endParaRPr lang="en-US"/>
            </a:p>
          </p:txBody>
        </p:sp>
        <p:sp>
          <p:nvSpPr>
            <p:cNvPr id="26731" name="Freeform 91"/>
            <p:cNvSpPr>
              <a:spLocks/>
            </p:cNvSpPr>
            <p:nvPr/>
          </p:nvSpPr>
          <p:spPr bwMode="auto">
            <a:xfrm>
              <a:off x="2683" y="2493"/>
              <a:ext cx="35" cy="35"/>
            </a:xfrm>
            <a:custGeom>
              <a:avLst/>
              <a:gdLst>
                <a:gd name="T0" fmla="*/ 17 w 35"/>
                <a:gd name="T1" fmla="*/ 0 h 35"/>
                <a:gd name="T2" fmla="*/ 34 w 35"/>
                <a:gd name="T3" fmla="*/ 17 h 35"/>
                <a:gd name="T4" fmla="*/ 17 w 35"/>
                <a:gd name="T5" fmla="*/ 34 h 35"/>
                <a:gd name="T6" fmla="*/ 0 w 35"/>
                <a:gd name="T7" fmla="*/ 17 h 35"/>
                <a:gd name="T8" fmla="*/ 17 w 35"/>
                <a:gd name="T9" fmla="*/ 0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7" y="0"/>
                  </a:moveTo>
                  <a:lnTo>
                    <a:pt x="34" y="17"/>
                  </a:lnTo>
                  <a:lnTo>
                    <a:pt x="17" y="34"/>
                  </a:lnTo>
                  <a:lnTo>
                    <a:pt x="0" y="17"/>
                  </a:lnTo>
                  <a:lnTo>
                    <a:pt x="17" y="0"/>
                  </a:lnTo>
                </a:path>
              </a:pathLst>
            </a:custGeom>
            <a:solidFill>
              <a:srgbClr val="FF0000"/>
            </a:solidFill>
            <a:ln w="12700" cap="rnd">
              <a:solidFill>
                <a:srgbClr val="FF0000"/>
              </a:solidFill>
              <a:round/>
              <a:headEnd/>
              <a:tailEnd/>
            </a:ln>
          </p:spPr>
          <p:txBody>
            <a:bodyPr/>
            <a:lstStyle/>
            <a:p>
              <a:endParaRPr lang="en-US"/>
            </a:p>
          </p:txBody>
        </p:sp>
        <p:sp>
          <p:nvSpPr>
            <p:cNvPr id="26732" name="Freeform 92"/>
            <p:cNvSpPr>
              <a:spLocks/>
            </p:cNvSpPr>
            <p:nvPr/>
          </p:nvSpPr>
          <p:spPr bwMode="auto">
            <a:xfrm>
              <a:off x="2904" y="2379"/>
              <a:ext cx="36" cy="35"/>
            </a:xfrm>
            <a:custGeom>
              <a:avLst/>
              <a:gdLst>
                <a:gd name="T0" fmla="*/ 18 w 36"/>
                <a:gd name="T1" fmla="*/ 0 h 35"/>
                <a:gd name="T2" fmla="*/ 35 w 36"/>
                <a:gd name="T3" fmla="*/ 17 h 35"/>
                <a:gd name="T4" fmla="*/ 18 w 36"/>
                <a:gd name="T5" fmla="*/ 34 h 35"/>
                <a:gd name="T6" fmla="*/ 0 w 36"/>
                <a:gd name="T7" fmla="*/ 17 h 35"/>
                <a:gd name="T8" fmla="*/ 18 w 36"/>
                <a:gd name="T9" fmla="*/ 0 h 35"/>
                <a:gd name="T10" fmla="*/ 0 60000 65536"/>
                <a:gd name="T11" fmla="*/ 0 60000 65536"/>
                <a:gd name="T12" fmla="*/ 0 60000 65536"/>
                <a:gd name="T13" fmla="*/ 0 60000 65536"/>
                <a:gd name="T14" fmla="*/ 0 60000 65536"/>
                <a:gd name="T15" fmla="*/ 0 w 36"/>
                <a:gd name="T16" fmla="*/ 0 h 35"/>
                <a:gd name="T17" fmla="*/ 36 w 36"/>
                <a:gd name="T18" fmla="*/ 35 h 35"/>
              </a:gdLst>
              <a:ahLst/>
              <a:cxnLst>
                <a:cxn ang="T10">
                  <a:pos x="T0" y="T1"/>
                </a:cxn>
                <a:cxn ang="T11">
                  <a:pos x="T2" y="T3"/>
                </a:cxn>
                <a:cxn ang="T12">
                  <a:pos x="T4" y="T5"/>
                </a:cxn>
                <a:cxn ang="T13">
                  <a:pos x="T6" y="T7"/>
                </a:cxn>
                <a:cxn ang="T14">
                  <a:pos x="T8" y="T9"/>
                </a:cxn>
              </a:cxnLst>
              <a:rect l="T15" t="T16" r="T17" b="T18"/>
              <a:pathLst>
                <a:path w="36" h="35">
                  <a:moveTo>
                    <a:pt x="18" y="0"/>
                  </a:moveTo>
                  <a:lnTo>
                    <a:pt x="35" y="17"/>
                  </a:lnTo>
                  <a:lnTo>
                    <a:pt x="18" y="34"/>
                  </a:lnTo>
                  <a:lnTo>
                    <a:pt x="0" y="17"/>
                  </a:lnTo>
                  <a:lnTo>
                    <a:pt x="18" y="0"/>
                  </a:lnTo>
                </a:path>
              </a:pathLst>
            </a:custGeom>
            <a:solidFill>
              <a:srgbClr val="FF0000"/>
            </a:solidFill>
            <a:ln w="12700" cap="rnd">
              <a:solidFill>
                <a:srgbClr val="FF0000"/>
              </a:solidFill>
              <a:round/>
              <a:headEnd/>
              <a:tailEnd/>
            </a:ln>
          </p:spPr>
          <p:txBody>
            <a:bodyPr/>
            <a:lstStyle/>
            <a:p>
              <a:endParaRPr lang="en-US"/>
            </a:p>
          </p:txBody>
        </p:sp>
        <p:sp>
          <p:nvSpPr>
            <p:cNvPr id="26733" name="Freeform 93"/>
            <p:cNvSpPr>
              <a:spLocks/>
            </p:cNvSpPr>
            <p:nvPr/>
          </p:nvSpPr>
          <p:spPr bwMode="auto">
            <a:xfrm>
              <a:off x="3128" y="2320"/>
              <a:ext cx="35" cy="36"/>
            </a:xfrm>
            <a:custGeom>
              <a:avLst/>
              <a:gdLst>
                <a:gd name="T0" fmla="*/ 17 w 35"/>
                <a:gd name="T1" fmla="*/ 0 h 36"/>
                <a:gd name="T2" fmla="*/ 34 w 35"/>
                <a:gd name="T3" fmla="*/ 18 h 36"/>
                <a:gd name="T4" fmla="*/ 17 w 35"/>
                <a:gd name="T5" fmla="*/ 35 h 36"/>
                <a:gd name="T6" fmla="*/ 0 w 35"/>
                <a:gd name="T7" fmla="*/ 18 h 36"/>
                <a:gd name="T8" fmla="*/ 17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17" y="0"/>
                  </a:moveTo>
                  <a:lnTo>
                    <a:pt x="34" y="18"/>
                  </a:lnTo>
                  <a:lnTo>
                    <a:pt x="17" y="35"/>
                  </a:lnTo>
                  <a:lnTo>
                    <a:pt x="0" y="18"/>
                  </a:lnTo>
                  <a:lnTo>
                    <a:pt x="17" y="0"/>
                  </a:lnTo>
                </a:path>
              </a:pathLst>
            </a:custGeom>
            <a:solidFill>
              <a:srgbClr val="FF0000"/>
            </a:solidFill>
            <a:ln w="12700" cap="rnd">
              <a:solidFill>
                <a:srgbClr val="FF0000"/>
              </a:solidFill>
              <a:round/>
              <a:headEnd/>
              <a:tailEnd/>
            </a:ln>
          </p:spPr>
          <p:txBody>
            <a:bodyPr/>
            <a:lstStyle/>
            <a:p>
              <a:endParaRPr lang="en-US"/>
            </a:p>
          </p:txBody>
        </p:sp>
        <p:sp>
          <p:nvSpPr>
            <p:cNvPr id="26734" name="Freeform 94"/>
            <p:cNvSpPr>
              <a:spLocks/>
            </p:cNvSpPr>
            <p:nvPr/>
          </p:nvSpPr>
          <p:spPr bwMode="auto">
            <a:xfrm>
              <a:off x="3350" y="2437"/>
              <a:ext cx="35" cy="35"/>
            </a:xfrm>
            <a:custGeom>
              <a:avLst/>
              <a:gdLst>
                <a:gd name="T0" fmla="*/ 17 w 35"/>
                <a:gd name="T1" fmla="*/ 0 h 35"/>
                <a:gd name="T2" fmla="*/ 34 w 35"/>
                <a:gd name="T3" fmla="*/ 17 h 35"/>
                <a:gd name="T4" fmla="*/ 17 w 35"/>
                <a:gd name="T5" fmla="*/ 34 h 35"/>
                <a:gd name="T6" fmla="*/ 0 w 35"/>
                <a:gd name="T7" fmla="*/ 17 h 35"/>
                <a:gd name="T8" fmla="*/ 17 w 35"/>
                <a:gd name="T9" fmla="*/ 0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7" y="0"/>
                  </a:moveTo>
                  <a:lnTo>
                    <a:pt x="34" y="17"/>
                  </a:lnTo>
                  <a:lnTo>
                    <a:pt x="17" y="34"/>
                  </a:lnTo>
                  <a:lnTo>
                    <a:pt x="0" y="17"/>
                  </a:lnTo>
                  <a:lnTo>
                    <a:pt x="17" y="0"/>
                  </a:lnTo>
                </a:path>
              </a:pathLst>
            </a:custGeom>
            <a:solidFill>
              <a:srgbClr val="FF0000"/>
            </a:solidFill>
            <a:ln w="12700" cap="rnd">
              <a:solidFill>
                <a:srgbClr val="FF0000"/>
              </a:solidFill>
              <a:round/>
              <a:headEnd/>
              <a:tailEnd/>
            </a:ln>
          </p:spPr>
          <p:txBody>
            <a:bodyPr/>
            <a:lstStyle/>
            <a:p>
              <a:endParaRPr lang="en-US"/>
            </a:p>
          </p:txBody>
        </p:sp>
        <p:sp>
          <p:nvSpPr>
            <p:cNvPr id="26735" name="Freeform 95"/>
            <p:cNvSpPr>
              <a:spLocks/>
            </p:cNvSpPr>
            <p:nvPr/>
          </p:nvSpPr>
          <p:spPr bwMode="auto">
            <a:xfrm>
              <a:off x="3573" y="2493"/>
              <a:ext cx="35" cy="35"/>
            </a:xfrm>
            <a:custGeom>
              <a:avLst/>
              <a:gdLst>
                <a:gd name="T0" fmla="*/ 17 w 35"/>
                <a:gd name="T1" fmla="*/ 0 h 35"/>
                <a:gd name="T2" fmla="*/ 34 w 35"/>
                <a:gd name="T3" fmla="*/ 17 h 35"/>
                <a:gd name="T4" fmla="*/ 17 w 35"/>
                <a:gd name="T5" fmla="*/ 34 h 35"/>
                <a:gd name="T6" fmla="*/ 0 w 35"/>
                <a:gd name="T7" fmla="*/ 17 h 35"/>
                <a:gd name="T8" fmla="*/ 17 w 35"/>
                <a:gd name="T9" fmla="*/ 0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7" y="0"/>
                  </a:moveTo>
                  <a:lnTo>
                    <a:pt x="34" y="17"/>
                  </a:lnTo>
                  <a:lnTo>
                    <a:pt x="17" y="34"/>
                  </a:lnTo>
                  <a:lnTo>
                    <a:pt x="0" y="17"/>
                  </a:lnTo>
                  <a:lnTo>
                    <a:pt x="17" y="0"/>
                  </a:lnTo>
                </a:path>
              </a:pathLst>
            </a:custGeom>
            <a:solidFill>
              <a:srgbClr val="FF0000"/>
            </a:solidFill>
            <a:ln w="12700" cap="rnd">
              <a:solidFill>
                <a:srgbClr val="FF0000"/>
              </a:solidFill>
              <a:round/>
              <a:headEnd/>
              <a:tailEnd/>
            </a:ln>
          </p:spPr>
          <p:txBody>
            <a:bodyPr/>
            <a:lstStyle/>
            <a:p>
              <a:endParaRPr lang="en-US"/>
            </a:p>
          </p:txBody>
        </p:sp>
        <p:sp>
          <p:nvSpPr>
            <p:cNvPr id="26736" name="Freeform 96"/>
            <p:cNvSpPr>
              <a:spLocks/>
            </p:cNvSpPr>
            <p:nvPr/>
          </p:nvSpPr>
          <p:spPr bwMode="auto">
            <a:xfrm>
              <a:off x="3795" y="2666"/>
              <a:ext cx="34" cy="34"/>
            </a:xfrm>
            <a:custGeom>
              <a:avLst/>
              <a:gdLst>
                <a:gd name="T0" fmla="*/ 16 w 34"/>
                <a:gd name="T1" fmla="*/ 0 h 34"/>
                <a:gd name="T2" fmla="*/ 33 w 34"/>
                <a:gd name="T3" fmla="*/ 16 h 34"/>
                <a:gd name="T4" fmla="*/ 16 w 34"/>
                <a:gd name="T5" fmla="*/ 33 h 34"/>
                <a:gd name="T6" fmla="*/ 0 w 34"/>
                <a:gd name="T7" fmla="*/ 16 h 34"/>
                <a:gd name="T8" fmla="*/ 16 w 34"/>
                <a:gd name="T9" fmla="*/ 0 h 34"/>
                <a:gd name="T10" fmla="*/ 0 60000 65536"/>
                <a:gd name="T11" fmla="*/ 0 60000 65536"/>
                <a:gd name="T12" fmla="*/ 0 60000 65536"/>
                <a:gd name="T13" fmla="*/ 0 60000 65536"/>
                <a:gd name="T14" fmla="*/ 0 60000 65536"/>
                <a:gd name="T15" fmla="*/ 0 w 34"/>
                <a:gd name="T16" fmla="*/ 0 h 34"/>
                <a:gd name="T17" fmla="*/ 34 w 34"/>
                <a:gd name="T18" fmla="*/ 34 h 34"/>
              </a:gdLst>
              <a:ahLst/>
              <a:cxnLst>
                <a:cxn ang="T10">
                  <a:pos x="T0" y="T1"/>
                </a:cxn>
                <a:cxn ang="T11">
                  <a:pos x="T2" y="T3"/>
                </a:cxn>
                <a:cxn ang="T12">
                  <a:pos x="T4" y="T5"/>
                </a:cxn>
                <a:cxn ang="T13">
                  <a:pos x="T6" y="T7"/>
                </a:cxn>
                <a:cxn ang="T14">
                  <a:pos x="T8" y="T9"/>
                </a:cxn>
              </a:cxnLst>
              <a:rect l="T15" t="T16" r="T17" b="T18"/>
              <a:pathLst>
                <a:path w="34" h="34">
                  <a:moveTo>
                    <a:pt x="16" y="0"/>
                  </a:moveTo>
                  <a:lnTo>
                    <a:pt x="33" y="16"/>
                  </a:lnTo>
                  <a:lnTo>
                    <a:pt x="16" y="33"/>
                  </a:lnTo>
                  <a:lnTo>
                    <a:pt x="0" y="16"/>
                  </a:lnTo>
                  <a:lnTo>
                    <a:pt x="16" y="0"/>
                  </a:lnTo>
                </a:path>
              </a:pathLst>
            </a:custGeom>
            <a:solidFill>
              <a:srgbClr val="FF0000"/>
            </a:solidFill>
            <a:ln w="12700" cap="rnd">
              <a:solidFill>
                <a:srgbClr val="FF0000"/>
              </a:solidFill>
              <a:round/>
              <a:headEnd/>
              <a:tailEnd/>
            </a:ln>
          </p:spPr>
          <p:txBody>
            <a:bodyPr/>
            <a:lstStyle/>
            <a:p>
              <a:endParaRPr lang="en-US"/>
            </a:p>
          </p:txBody>
        </p:sp>
        <p:sp>
          <p:nvSpPr>
            <p:cNvPr id="26737" name="Freeform 97"/>
            <p:cNvSpPr>
              <a:spLocks/>
            </p:cNvSpPr>
            <p:nvPr/>
          </p:nvSpPr>
          <p:spPr bwMode="auto">
            <a:xfrm>
              <a:off x="4018" y="2951"/>
              <a:ext cx="35" cy="36"/>
            </a:xfrm>
            <a:custGeom>
              <a:avLst/>
              <a:gdLst>
                <a:gd name="T0" fmla="*/ 17 w 35"/>
                <a:gd name="T1" fmla="*/ 0 h 36"/>
                <a:gd name="T2" fmla="*/ 34 w 35"/>
                <a:gd name="T3" fmla="*/ 18 h 36"/>
                <a:gd name="T4" fmla="*/ 17 w 35"/>
                <a:gd name="T5" fmla="*/ 35 h 36"/>
                <a:gd name="T6" fmla="*/ 0 w 35"/>
                <a:gd name="T7" fmla="*/ 18 h 36"/>
                <a:gd name="T8" fmla="*/ 17 w 35"/>
                <a:gd name="T9" fmla="*/ 0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17" y="0"/>
                  </a:moveTo>
                  <a:lnTo>
                    <a:pt x="34" y="18"/>
                  </a:lnTo>
                  <a:lnTo>
                    <a:pt x="17" y="35"/>
                  </a:lnTo>
                  <a:lnTo>
                    <a:pt x="0" y="18"/>
                  </a:lnTo>
                  <a:lnTo>
                    <a:pt x="17" y="0"/>
                  </a:lnTo>
                </a:path>
              </a:pathLst>
            </a:custGeom>
            <a:solidFill>
              <a:srgbClr val="FF0000"/>
            </a:solidFill>
            <a:ln w="12700" cap="rnd">
              <a:solidFill>
                <a:srgbClr val="FF0000"/>
              </a:solidFill>
              <a:round/>
              <a:headEnd/>
              <a:tailEnd/>
            </a:ln>
          </p:spPr>
          <p:txBody>
            <a:bodyPr/>
            <a:lstStyle/>
            <a:p>
              <a:endParaRPr lang="en-US"/>
            </a:p>
          </p:txBody>
        </p:sp>
        <p:sp>
          <p:nvSpPr>
            <p:cNvPr id="26738" name="Rectangle 98"/>
            <p:cNvSpPr>
              <a:spLocks noChangeArrowheads="1"/>
            </p:cNvSpPr>
            <p:nvPr/>
          </p:nvSpPr>
          <p:spPr bwMode="auto">
            <a:xfrm>
              <a:off x="2016" y="2782"/>
              <a:ext cx="24" cy="25"/>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39" name="Rectangle 99"/>
            <p:cNvSpPr>
              <a:spLocks noChangeArrowheads="1"/>
            </p:cNvSpPr>
            <p:nvPr/>
          </p:nvSpPr>
          <p:spPr bwMode="auto">
            <a:xfrm>
              <a:off x="2240" y="2667"/>
              <a:ext cx="23" cy="23"/>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0" name="Rectangle 100"/>
            <p:cNvSpPr>
              <a:spLocks noChangeArrowheads="1"/>
            </p:cNvSpPr>
            <p:nvPr/>
          </p:nvSpPr>
          <p:spPr bwMode="auto">
            <a:xfrm>
              <a:off x="2461" y="2610"/>
              <a:ext cx="24"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1" name="Rectangle 101"/>
            <p:cNvSpPr>
              <a:spLocks noChangeArrowheads="1"/>
            </p:cNvSpPr>
            <p:nvPr/>
          </p:nvSpPr>
          <p:spPr bwMode="auto">
            <a:xfrm>
              <a:off x="2684" y="2552"/>
              <a:ext cx="24"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2" name="Rectangle 102"/>
            <p:cNvSpPr>
              <a:spLocks noChangeArrowheads="1"/>
            </p:cNvSpPr>
            <p:nvPr/>
          </p:nvSpPr>
          <p:spPr bwMode="auto">
            <a:xfrm>
              <a:off x="2905" y="2552"/>
              <a:ext cx="25"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3" name="Rectangle 103"/>
            <p:cNvSpPr>
              <a:spLocks noChangeArrowheads="1"/>
            </p:cNvSpPr>
            <p:nvPr/>
          </p:nvSpPr>
          <p:spPr bwMode="auto">
            <a:xfrm>
              <a:off x="3129" y="2494"/>
              <a:ext cx="24"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4" name="Rectangle 104"/>
            <p:cNvSpPr>
              <a:spLocks noChangeArrowheads="1"/>
            </p:cNvSpPr>
            <p:nvPr/>
          </p:nvSpPr>
          <p:spPr bwMode="auto">
            <a:xfrm>
              <a:off x="3351" y="2494"/>
              <a:ext cx="24"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5" name="Rectangle 105"/>
            <p:cNvSpPr>
              <a:spLocks noChangeArrowheads="1"/>
            </p:cNvSpPr>
            <p:nvPr/>
          </p:nvSpPr>
          <p:spPr bwMode="auto">
            <a:xfrm>
              <a:off x="3574" y="2552"/>
              <a:ext cx="24"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6" name="Rectangle 106"/>
            <p:cNvSpPr>
              <a:spLocks noChangeArrowheads="1"/>
            </p:cNvSpPr>
            <p:nvPr/>
          </p:nvSpPr>
          <p:spPr bwMode="auto">
            <a:xfrm>
              <a:off x="3796" y="2610"/>
              <a:ext cx="23"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7" name="Rectangle 107"/>
            <p:cNvSpPr>
              <a:spLocks noChangeArrowheads="1"/>
            </p:cNvSpPr>
            <p:nvPr/>
          </p:nvSpPr>
          <p:spPr bwMode="auto">
            <a:xfrm>
              <a:off x="4019" y="2724"/>
              <a:ext cx="24" cy="24"/>
            </a:xfrm>
            <a:prstGeom prst="rect">
              <a:avLst/>
            </a:prstGeom>
            <a:solidFill>
              <a:srgbClr val="0000FF"/>
            </a:solidFill>
            <a:ln w="12700">
              <a:solidFill>
                <a:srgbClr val="0000FF"/>
              </a:solidFill>
              <a:miter lim="800000"/>
              <a:headEnd/>
              <a:tailEnd/>
            </a:ln>
          </p:spPr>
          <p:txBody>
            <a:bodyPr wrap="none" anchor="ctr"/>
            <a:lstStyle/>
            <a:p>
              <a:endParaRPr lang="en-US"/>
            </a:p>
          </p:txBody>
        </p:sp>
        <p:sp>
          <p:nvSpPr>
            <p:cNvPr id="26748" name="Freeform 108"/>
            <p:cNvSpPr>
              <a:spLocks/>
            </p:cNvSpPr>
            <p:nvPr/>
          </p:nvSpPr>
          <p:spPr bwMode="auto">
            <a:xfrm>
              <a:off x="2015" y="2551"/>
              <a:ext cx="35" cy="35"/>
            </a:xfrm>
            <a:custGeom>
              <a:avLst/>
              <a:gdLst>
                <a:gd name="T0" fmla="*/ 17 w 35"/>
                <a:gd name="T1" fmla="*/ 0 h 35"/>
                <a:gd name="T2" fmla="*/ 34 w 35"/>
                <a:gd name="T3" fmla="*/ 34 h 35"/>
                <a:gd name="T4" fmla="*/ 0 w 35"/>
                <a:gd name="T5" fmla="*/ 34 h 35"/>
                <a:gd name="T6" fmla="*/ 17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17" y="0"/>
                  </a:moveTo>
                  <a:lnTo>
                    <a:pt x="34"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49" name="Freeform 109"/>
            <p:cNvSpPr>
              <a:spLocks/>
            </p:cNvSpPr>
            <p:nvPr/>
          </p:nvSpPr>
          <p:spPr bwMode="auto">
            <a:xfrm>
              <a:off x="2239" y="2493"/>
              <a:ext cx="34" cy="35"/>
            </a:xfrm>
            <a:custGeom>
              <a:avLst/>
              <a:gdLst>
                <a:gd name="T0" fmla="*/ 17 w 34"/>
                <a:gd name="T1" fmla="*/ 0 h 35"/>
                <a:gd name="T2" fmla="*/ 33 w 34"/>
                <a:gd name="T3" fmla="*/ 34 h 35"/>
                <a:gd name="T4" fmla="*/ 0 w 34"/>
                <a:gd name="T5" fmla="*/ 34 h 35"/>
                <a:gd name="T6" fmla="*/ 17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17" y="0"/>
                  </a:moveTo>
                  <a:lnTo>
                    <a:pt x="33"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50" name="Freeform 110"/>
            <p:cNvSpPr>
              <a:spLocks/>
            </p:cNvSpPr>
            <p:nvPr/>
          </p:nvSpPr>
          <p:spPr bwMode="auto">
            <a:xfrm>
              <a:off x="2460" y="2379"/>
              <a:ext cx="35" cy="35"/>
            </a:xfrm>
            <a:custGeom>
              <a:avLst/>
              <a:gdLst>
                <a:gd name="T0" fmla="*/ 17 w 35"/>
                <a:gd name="T1" fmla="*/ 0 h 35"/>
                <a:gd name="T2" fmla="*/ 34 w 35"/>
                <a:gd name="T3" fmla="*/ 34 h 35"/>
                <a:gd name="T4" fmla="*/ 0 w 35"/>
                <a:gd name="T5" fmla="*/ 34 h 35"/>
                <a:gd name="T6" fmla="*/ 17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17" y="0"/>
                  </a:moveTo>
                  <a:lnTo>
                    <a:pt x="34"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51" name="Freeform 111"/>
            <p:cNvSpPr>
              <a:spLocks/>
            </p:cNvSpPr>
            <p:nvPr/>
          </p:nvSpPr>
          <p:spPr bwMode="auto">
            <a:xfrm>
              <a:off x="2683" y="2264"/>
              <a:ext cx="35" cy="35"/>
            </a:xfrm>
            <a:custGeom>
              <a:avLst/>
              <a:gdLst>
                <a:gd name="T0" fmla="*/ 17 w 35"/>
                <a:gd name="T1" fmla="*/ 0 h 35"/>
                <a:gd name="T2" fmla="*/ 34 w 35"/>
                <a:gd name="T3" fmla="*/ 34 h 35"/>
                <a:gd name="T4" fmla="*/ 0 w 35"/>
                <a:gd name="T5" fmla="*/ 34 h 35"/>
                <a:gd name="T6" fmla="*/ 17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17" y="0"/>
                  </a:moveTo>
                  <a:lnTo>
                    <a:pt x="34"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52" name="Freeform 112"/>
            <p:cNvSpPr>
              <a:spLocks/>
            </p:cNvSpPr>
            <p:nvPr/>
          </p:nvSpPr>
          <p:spPr bwMode="auto">
            <a:xfrm>
              <a:off x="2904" y="2320"/>
              <a:ext cx="36" cy="36"/>
            </a:xfrm>
            <a:custGeom>
              <a:avLst/>
              <a:gdLst>
                <a:gd name="T0" fmla="*/ 18 w 36"/>
                <a:gd name="T1" fmla="*/ 0 h 36"/>
                <a:gd name="T2" fmla="*/ 35 w 36"/>
                <a:gd name="T3" fmla="*/ 35 h 36"/>
                <a:gd name="T4" fmla="*/ 0 w 36"/>
                <a:gd name="T5" fmla="*/ 35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5" y="35"/>
                  </a:lnTo>
                  <a:lnTo>
                    <a:pt x="0" y="35"/>
                  </a:lnTo>
                  <a:lnTo>
                    <a:pt x="18" y="0"/>
                  </a:lnTo>
                </a:path>
              </a:pathLst>
            </a:custGeom>
            <a:solidFill>
              <a:srgbClr val="008000"/>
            </a:solidFill>
            <a:ln w="12700" cap="rnd">
              <a:solidFill>
                <a:srgbClr val="008000"/>
              </a:solidFill>
              <a:round/>
              <a:headEnd/>
              <a:tailEnd/>
            </a:ln>
          </p:spPr>
          <p:txBody>
            <a:bodyPr/>
            <a:lstStyle/>
            <a:p>
              <a:endParaRPr lang="en-US"/>
            </a:p>
          </p:txBody>
        </p:sp>
        <p:sp>
          <p:nvSpPr>
            <p:cNvPr id="26753" name="Freeform 113"/>
            <p:cNvSpPr>
              <a:spLocks/>
            </p:cNvSpPr>
            <p:nvPr/>
          </p:nvSpPr>
          <p:spPr bwMode="auto">
            <a:xfrm>
              <a:off x="3128" y="2437"/>
              <a:ext cx="35" cy="35"/>
            </a:xfrm>
            <a:custGeom>
              <a:avLst/>
              <a:gdLst>
                <a:gd name="T0" fmla="*/ 17 w 35"/>
                <a:gd name="T1" fmla="*/ 0 h 35"/>
                <a:gd name="T2" fmla="*/ 34 w 35"/>
                <a:gd name="T3" fmla="*/ 34 h 35"/>
                <a:gd name="T4" fmla="*/ 0 w 35"/>
                <a:gd name="T5" fmla="*/ 34 h 35"/>
                <a:gd name="T6" fmla="*/ 17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17" y="0"/>
                  </a:moveTo>
                  <a:lnTo>
                    <a:pt x="34"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54" name="Freeform 114"/>
            <p:cNvSpPr>
              <a:spLocks/>
            </p:cNvSpPr>
            <p:nvPr/>
          </p:nvSpPr>
          <p:spPr bwMode="auto">
            <a:xfrm>
              <a:off x="3350" y="2551"/>
              <a:ext cx="35" cy="35"/>
            </a:xfrm>
            <a:custGeom>
              <a:avLst/>
              <a:gdLst>
                <a:gd name="T0" fmla="*/ 17 w 35"/>
                <a:gd name="T1" fmla="*/ 0 h 35"/>
                <a:gd name="T2" fmla="*/ 34 w 35"/>
                <a:gd name="T3" fmla="*/ 34 h 35"/>
                <a:gd name="T4" fmla="*/ 0 w 35"/>
                <a:gd name="T5" fmla="*/ 34 h 35"/>
                <a:gd name="T6" fmla="*/ 17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17" y="0"/>
                  </a:moveTo>
                  <a:lnTo>
                    <a:pt x="34"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55" name="Freeform 115"/>
            <p:cNvSpPr>
              <a:spLocks/>
            </p:cNvSpPr>
            <p:nvPr/>
          </p:nvSpPr>
          <p:spPr bwMode="auto">
            <a:xfrm>
              <a:off x="3573" y="2723"/>
              <a:ext cx="35" cy="35"/>
            </a:xfrm>
            <a:custGeom>
              <a:avLst/>
              <a:gdLst>
                <a:gd name="T0" fmla="*/ 17 w 35"/>
                <a:gd name="T1" fmla="*/ 0 h 35"/>
                <a:gd name="T2" fmla="*/ 34 w 35"/>
                <a:gd name="T3" fmla="*/ 34 h 35"/>
                <a:gd name="T4" fmla="*/ 0 w 35"/>
                <a:gd name="T5" fmla="*/ 34 h 35"/>
                <a:gd name="T6" fmla="*/ 17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17" y="0"/>
                  </a:moveTo>
                  <a:lnTo>
                    <a:pt x="34"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56" name="Freeform 116"/>
            <p:cNvSpPr>
              <a:spLocks/>
            </p:cNvSpPr>
            <p:nvPr/>
          </p:nvSpPr>
          <p:spPr bwMode="auto">
            <a:xfrm>
              <a:off x="3795" y="2781"/>
              <a:ext cx="34" cy="36"/>
            </a:xfrm>
            <a:custGeom>
              <a:avLst/>
              <a:gdLst>
                <a:gd name="T0" fmla="*/ 16 w 34"/>
                <a:gd name="T1" fmla="*/ 0 h 36"/>
                <a:gd name="T2" fmla="*/ 33 w 34"/>
                <a:gd name="T3" fmla="*/ 35 h 36"/>
                <a:gd name="T4" fmla="*/ 0 w 34"/>
                <a:gd name="T5" fmla="*/ 35 h 36"/>
                <a:gd name="T6" fmla="*/ 16 w 34"/>
                <a:gd name="T7" fmla="*/ 0 h 36"/>
                <a:gd name="T8" fmla="*/ 0 60000 65536"/>
                <a:gd name="T9" fmla="*/ 0 60000 65536"/>
                <a:gd name="T10" fmla="*/ 0 60000 65536"/>
                <a:gd name="T11" fmla="*/ 0 60000 65536"/>
                <a:gd name="T12" fmla="*/ 0 w 34"/>
                <a:gd name="T13" fmla="*/ 0 h 36"/>
                <a:gd name="T14" fmla="*/ 34 w 34"/>
                <a:gd name="T15" fmla="*/ 36 h 36"/>
              </a:gdLst>
              <a:ahLst/>
              <a:cxnLst>
                <a:cxn ang="T8">
                  <a:pos x="T0" y="T1"/>
                </a:cxn>
                <a:cxn ang="T9">
                  <a:pos x="T2" y="T3"/>
                </a:cxn>
                <a:cxn ang="T10">
                  <a:pos x="T4" y="T5"/>
                </a:cxn>
                <a:cxn ang="T11">
                  <a:pos x="T6" y="T7"/>
                </a:cxn>
              </a:cxnLst>
              <a:rect l="T12" t="T13" r="T14" b="T15"/>
              <a:pathLst>
                <a:path w="34" h="36">
                  <a:moveTo>
                    <a:pt x="16" y="0"/>
                  </a:moveTo>
                  <a:lnTo>
                    <a:pt x="33" y="35"/>
                  </a:lnTo>
                  <a:lnTo>
                    <a:pt x="0" y="35"/>
                  </a:lnTo>
                  <a:lnTo>
                    <a:pt x="16" y="0"/>
                  </a:lnTo>
                </a:path>
              </a:pathLst>
            </a:custGeom>
            <a:solidFill>
              <a:srgbClr val="008000"/>
            </a:solidFill>
            <a:ln w="12700" cap="rnd">
              <a:solidFill>
                <a:srgbClr val="008000"/>
              </a:solidFill>
              <a:round/>
              <a:headEnd/>
              <a:tailEnd/>
            </a:ln>
          </p:spPr>
          <p:txBody>
            <a:bodyPr/>
            <a:lstStyle/>
            <a:p>
              <a:endParaRPr lang="en-US"/>
            </a:p>
          </p:txBody>
        </p:sp>
        <p:sp>
          <p:nvSpPr>
            <p:cNvPr id="26757" name="Freeform 117"/>
            <p:cNvSpPr>
              <a:spLocks/>
            </p:cNvSpPr>
            <p:nvPr/>
          </p:nvSpPr>
          <p:spPr bwMode="auto">
            <a:xfrm>
              <a:off x="4018" y="2723"/>
              <a:ext cx="35" cy="35"/>
            </a:xfrm>
            <a:custGeom>
              <a:avLst/>
              <a:gdLst>
                <a:gd name="T0" fmla="*/ 17 w 35"/>
                <a:gd name="T1" fmla="*/ 0 h 35"/>
                <a:gd name="T2" fmla="*/ 34 w 35"/>
                <a:gd name="T3" fmla="*/ 34 h 35"/>
                <a:gd name="T4" fmla="*/ 0 w 35"/>
                <a:gd name="T5" fmla="*/ 34 h 35"/>
                <a:gd name="T6" fmla="*/ 17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17" y="0"/>
                  </a:moveTo>
                  <a:lnTo>
                    <a:pt x="34" y="34"/>
                  </a:lnTo>
                  <a:lnTo>
                    <a:pt x="0" y="34"/>
                  </a:lnTo>
                  <a:lnTo>
                    <a:pt x="17" y="0"/>
                  </a:lnTo>
                </a:path>
              </a:pathLst>
            </a:custGeom>
            <a:solidFill>
              <a:srgbClr val="008000"/>
            </a:solidFill>
            <a:ln w="12700" cap="rnd">
              <a:solidFill>
                <a:srgbClr val="008000"/>
              </a:solidFill>
              <a:round/>
              <a:headEnd/>
              <a:tailEnd/>
            </a:ln>
          </p:spPr>
          <p:txBody>
            <a:bodyPr/>
            <a:lstStyle/>
            <a:p>
              <a:endParaRPr lang="en-US"/>
            </a:p>
          </p:txBody>
        </p:sp>
        <p:sp>
          <p:nvSpPr>
            <p:cNvPr id="26758" name="Rectangle 118"/>
            <p:cNvSpPr>
              <a:spLocks noChangeArrowheads="1"/>
            </p:cNvSpPr>
            <p:nvPr/>
          </p:nvSpPr>
          <p:spPr bwMode="auto">
            <a:xfrm>
              <a:off x="1802" y="309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0</a:t>
              </a:r>
            </a:p>
          </p:txBody>
        </p:sp>
        <p:sp>
          <p:nvSpPr>
            <p:cNvPr id="26759" name="Rectangle 119"/>
            <p:cNvSpPr>
              <a:spLocks noChangeArrowheads="1"/>
            </p:cNvSpPr>
            <p:nvPr/>
          </p:nvSpPr>
          <p:spPr bwMode="auto">
            <a:xfrm>
              <a:off x="1802" y="281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5</a:t>
              </a:r>
            </a:p>
          </p:txBody>
        </p:sp>
        <p:sp>
          <p:nvSpPr>
            <p:cNvPr id="26760" name="Rectangle 120"/>
            <p:cNvSpPr>
              <a:spLocks noChangeArrowheads="1"/>
            </p:cNvSpPr>
            <p:nvPr/>
          </p:nvSpPr>
          <p:spPr bwMode="auto">
            <a:xfrm>
              <a:off x="1731" y="252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10</a:t>
              </a:r>
            </a:p>
          </p:txBody>
        </p:sp>
        <p:sp>
          <p:nvSpPr>
            <p:cNvPr id="26761" name="Rectangle 121"/>
            <p:cNvSpPr>
              <a:spLocks noChangeArrowheads="1"/>
            </p:cNvSpPr>
            <p:nvPr/>
          </p:nvSpPr>
          <p:spPr bwMode="auto">
            <a:xfrm>
              <a:off x="1731" y="223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15</a:t>
              </a:r>
            </a:p>
          </p:txBody>
        </p:sp>
        <p:sp>
          <p:nvSpPr>
            <p:cNvPr id="26762" name="Rectangle 122"/>
            <p:cNvSpPr>
              <a:spLocks noChangeArrowheads="1"/>
            </p:cNvSpPr>
            <p:nvPr/>
          </p:nvSpPr>
          <p:spPr bwMode="auto">
            <a:xfrm>
              <a:off x="1731" y="194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20</a:t>
              </a:r>
            </a:p>
          </p:txBody>
        </p:sp>
        <p:sp>
          <p:nvSpPr>
            <p:cNvPr id="26763" name="Rectangle 123"/>
            <p:cNvSpPr>
              <a:spLocks noChangeArrowheads="1"/>
            </p:cNvSpPr>
            <p:nvPr/>
          </p:nvSpPr>
          <p:spPr bwMode="auto">
            <a:xfrm>
              <a:off x="1731" y="166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25</a:t>
              </a:r>
            </a:p>
          </p:txBody>
        </p:sp>
        <p:sp>
          <p:nvSpPr>
            <p:cNvPr id="26764" name="Rectangle 124"/>
            <p:cNvSpPr>
              <a:spLocks noChangeArrowheads="1"/>
            </p:cNvSpPr>
            <p:nvPr/>
          </p:nvSpPr>
          <p:spPr bwMode="auto">
            <a:xfrm>
              <a:off x="1938"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1</a:t>
              </a:r>
            </a:p>
          </p:txBody>
        </p:sp>
        <p:sp>
          <p:nvSpPr>
            <p:cNvPr id="26765" name="Rectangle 125"/>
            <p:cNvSpPr>
              <a:spLocks noChangeArrowheads="1"/>
            </p:cNvSpPr>
            <p:nvPr/>
          </p:nvSpPr>
          <p:spPr bwMode="auto">
            <a:xfrm>
              <a:off x="2161"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2</a:t>
              </a:r>
            </a:p>
          </p:txBody>
        </p:sp>
        <p:sp>
          <p:nvSpPr>
            <p:cNvPr id="26766" name="Rectangle 126"/>
            <p:cNvSpPr>
              <a:spLocks noChangeArrowheads="1"/>
            </p:cNvSpPr>
            <p:nvPr/>
          </p:nvSpPr>
          <p:spPr bwMode="auto">
            <a:xfrm>
              <a:off x="2383"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3</a:t>
              </a:r>
            </a:p>
          </p:txBody>
        </p:sp>
        <p:sp>
          <p:nvSpPr>
            <p:cNvPr id="26767" name="Rectangle 127"/>
            <p:cNvSpPr>
              <a:spLocks noChangeArrowheads="1"/>
            </p:cNvSpPr>
            <p:nvPr/>
          </p:nvSpPr>
          <p:spPr bwMode="auto">
            <a:xfrm>
              <a:off x="2607"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4</a:t>
              </a:r>
            </a:p>
          </p:txBody>
        </p:sp>
        <p:sp>
          <p:nvSpPr>
            <p:cNvPr id="26768" name="Rectangle 128"/>
            <p:cNvSpPr>
              <a:spLocks noChangeArrowheads="1"/>
            </p:cNvSpPr>
            <p:nvPr/>
          </p:nvSpPr>
          <p:spPr bwMode="auto">
            <a:xfrm>
              <a:off x="2828"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5</a:t>
              </a:r>
            </a:p>
          </p:txBody>
        </p:sp>
        <p:sp>
          <p:nvSpPr>
            <p:cNvPr id="26769" name="Rectangle 129"/>
            <p:cNvSpPr>
              <a:spLocks noChangeArrowheads="1"/>
            </p:cNvSpPr>
            <p:nvPr/>
          </p:nvSpPr>
          <p:spPr bwMode="auto">
            <a:xfrm>
              <a:off x="3051"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6</a:t>
              </a:r>
            </a:p>
          </p:txBody>
        </p:sp>
        <p:sp>
          <p:nvSpPr>
            <p:cNvPr id="26770" name="Rectangle 130"/>
            <p:cNvSpPr>
              <a:spLocks noChangeArrowheads="1"/>
            </p:cNvSpPr>
            <p:nvPr/>
          </p:nvSpPr>
          <p:spPr bwMode="auto">
            <a:xfrm>
              <a:off x="3273"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7</a:t>
              </a:r>
            </a:p>
          </p:txBody>
        </p:sp>
        <p:sp>
          <p:nvSpPr>
            <p:cNvPr id="26771" name="Rectangle 131"/>
            <p:cNvSpPr>
              <a:spLocks noChangeArrowheads="1"/>
            </p:cNvSpPr>
            <p:nvPr/>
          </p:nvSpPr>
          <p:spPr bwMode="auto">
            <a:xfrm>
              <a:off x="3496"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8</a:t>
              </a:r>
            </a:p>
          </p:txBody>
        </p:sp>
        <p:sp>
          <p:nvSpPr>
            <p:cNvPr id="26772" name="Rectangle 132"/>
            <p:cNvSpPr>
              <a:spLocks noChangeArrowheads="1"/>
            </p:cNvSpPr>
            <p:nvPr/>
          </p:nvSpPr>
          <p:spPr bwMode="auto">
            <a:xfrm>
              <a:off x="3718" y="328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9</a:t>
              </a:r>
            </a:p>
          </p:txBody>
        </p:sp>
        <p:sp>
          <p:nvSpPr>
            <p:cNvPr id="26773" name="Rectangle 133"/>
            <p:cNvSpPr>
              <a:spLocks noChangeArrowheads="1"/>
            </p:cNvSpPr>
            <p:nvPr/>
          </p:nvSpPr>
          <p:spPr bwMode="auto">
            <a:xfrm>
              <a:off x="3905" y="328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10</a:t>
              </a:r>
            </a:p>
          </p:txBody>
        </p:sp>
        <p:sp>
          <p:nvSpPr>
            <p:cNvPr id="26774" name="Rectangle 134"/>
            <p:cNvSpPr>
              <a:spLocks noChangeArrowheads="1"/>
            </p:cNvSpPr>
            <p:nvPr/>
          </p:nvSpPr>
          <p:spPr bwMode="auto">
            <a:xfrm>
              <a:off x="2601" y="3519"/>
              <a:ext cx="8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Input Levels</a:t>
              </a:r>
            </a:p>
          </p:txBody>
        </p:sp>
        <p:sp>
          <p:nvSpPr>
            <p:cNvPr id="26775" name="Rectangle 135"/>
            <p:cNvSpPr>
              <a:spLocks noChangeArrowheads="1"/>
            </p:cNvSpPr>
            <p:nvPr/>
          </p:nvSpPr>
          <p:spPr bwMode="auto">
            <a:xfrm rot="-5400000">
              <a:off x="1268" y="2487"/>
              <a:ext cx="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solidFill>
                    <a:srgbClr val="000000"/>
                  </a:solidFill>
                </a:rPr>
                <a:t>Output</a:t>
              </a:r>
            </a:p>
          </p:txBody>
        </p:sp>
      </p:grpSp>
      <p:grpSp>
        <p:nvGrpSpPr>
          <p:cNvPr id="26629" name="Group 140"/>
          <p:cNvGrpSpPr>
            <a:grpSpLocks/>
          </p:cNvGrpSpPr>
          <p:nvPr/>
        </p:nvGrpSpPr>
        <p:grpSpPr bwMode="auto">
          <a:xfrm>
            <a:off x="1215232" y="2058988"/>
            <a:ext cx="1431925" cy="520700"/>
            <a:chOff x="812" y="1385"/>
            <a:chExt cx="902" cy="328"/>
          </a:xfrm>
        </p:grpSpPr>
        <p:sp>
          <p:nvSpPr>
            <p:cNvPr id="26641" name="Rectangle 137"/>
            <p:cNvSpPr>
              <a:spLocks noChangeArrowheads="1"/>
            </p:cNvSpPr>
            <p:nvPr/>
          </p:nvSpPr>
          <p:spPr bwMode="auto">
            <a:xfrm>
              <a:off x="817" y="1385"/>
              <a:ext cx="897" cy="32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42" name="Rectangle 138"/>
            <p:cNvSpPr>
              <a:spLocks noChangeArrowheads="1"/>
            </p:cNvSpPr>
            <p:nvPr/>
          </p:nvSpPr>
          <p:spPr bwMode="auto">
            <a:xfrm>
              <a:off x="812" y="1385"/>
              <a:ext cx="8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0000"/>
                  </a:solidFill>
                </a:rPr>
                <a:t>Goal or output</a:t>
              </a:r>
            </a:p>
          </p:txBody>
        </p:sp>
        <p:sp>
          <p:nvSpPr>
            <p:cNvPr id="26643" name="Rectangle 139"/>
            <p:cNvSpPr>
              <a:spLocks noChangeArrowheads="1"/>
            </p:cNvSpPr>
            <p:nvPr/>
          </p:nvSpPr>
          <p:spPr bwMode="auto">
            <a:xfrm>
              <a:off x="812" y="1521"/>
              <a:ext cx="5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0000"/>
                  </a:solidFill>
                </a:rPr>
                <a:t>variables</a:t>
              </a:r>
            </a:p>
          </p:txBody>
        </p:sp>
      </p:grpSp>
      <p:grpSp>
        <p:nvGrpSpPr>
          <p:cNvPr id="26630" name="Group 143"/>
          <p:cNvGrpSpPr>
            <a:grpSpLocks/>
          </p:cNvGrpSpPr>
          <p:nvPr/>
        </p:nvGrpSpPr>
        <p:grpSpPr bwMode="auto">
          <a:xfrm>
            <a:off x="1632745" y="2601913"/>
            <a:ext cx="731837" cy="801687"/>
            <a:chOff x="1075" y="1727"/>
            <a:chExt cx="461" cy="505"/>
          </a:xfrm>
        </p:grpSpPr>
        <p:sp>
          <p:nvSpPr>
            <p:cNvPr id="26639" name="Line 141"/>
            <p:cNvSpPr>
              <a:spLocks noChangeShapeType="1"/>
            </p:cNvSpPr>
            <p:nvPr/>
          </p:nvSpPr>
          <p:spPr bwMode="auto">
            <a:xfrm>
              <a:off x="1075" y="1727"/>
              <a:ext cx="410" cy="44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40" name="Freeform 142"/>
            <p:cNvSpPr>
              <a:spLocks/>
            </p:cNvSpPr>
            <p:nvPr/>
          </p:nvSpPr>
          <p:spPr bwMode="auto">
            <a:xfrm>
              <a:off x="1431" y="2122"/>
              <a:ext cx="105" cy="110"/>
            </a:xfrm>
            <a:custGeom>
              <a:avLst/>
              <a:gdLst>
                <a:gd name="T0" fmla="*/ 104 w 105"/>
                <a:gd name="T1" fmla="*/ 109 h 110"/>
                <a:gd name="T2" fmla="*/ 51 w 105"/>
                <a:gd name="T3" fmla="*/ 0 h 110"/>
                <a:gd name="T4" fmla="*/ 0 w 105"/>
                <a:gd name="T5" fmla="*/ 46 h 110"/>
                <a:gd name="T6" fmla="*/ 104 w 105"/>
                <a:gd name="T7" fmla="*/ 109 h 110"/>
                <a:gd name="T8" fmla="*/ 0 60000 65536"/>
                <a:gd name="T9" fmla="*/ 0 60000 65536"/>
                <a:gd name="T10" fmla="*/ 0 60000 65536"/>
                <a:gd name="T11" fmla="*/ 0 60000 65536"/>
                <a:gd name="T12" fmla="*/ 0 w 105"/>
                <a:gd name="T13" fmla="*/ 0 h 110"/>
                <a:gd name="T14" fmla="*/ 105 w 105"/>
                <a:gd name="T15" fmla="*/ 110 h 110"/>
              </a:gdLst>
              <a:ahLst/>
              <a:cxnLst>
                <a:cxn ang="T8">
                  <a:pos x="T0" y="T1"/>
                </a:cxn>
                <a:cxn ang="T9">
                  <a:pos x="T2" y="T3"/>
                </a:cxn>
                <a:cxn ang="T10">
                  <a:pos x="T4" y="T5"/>
                </a:cxn>
                <a:cxn ang="T11">
                  <a:pos x="T6" y="T7"/>
                </a:cxn>
              </a:cxnLst>
              <a:rect l="T12" t="T13" r="T14" b="T15"/>
              <a:pathLst>
                <a:path w="105" h="110">
                  <a:moveTo>
                    <a:pt x="104" y="109"/>
                  </a:moveTo>
                  <a:lnTo>
                    <a:pt x="51" y="0"/>
                  </a:lnTo>
                  <a:lnTo>
                    <a:pt x="0" y="46"/>
                  </a:lnTo>
                  <a:lnTo>
                    <a:pt x="104" y="1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6631" name="Group 147"/>
          <p:cNvGrpSpPr>
            <a:grpSpLocks/>
          </p:cNvGrpSpPr>
          <p:nvPr/>
        </p:nvGrpSpPr>
        <p:grpSpPr bwMode="auto">
          <a:xfrm>
            <a:off x="6611145" y="3544888"/>
            <a:ext cx="1828800" cy="522287"/>
            <a:chOff x="4211" y="2321"/>
            <a:chExt cx="1152" cy="329"/>
          </a:xfrm>
        </p:grpSpPr>
        <p:sp>
          <p:nvSpPr>
            <p:cNvPr id="26636" name="Rectangle 144"/>
            <p:cNvSpPr>
              <a:spLocks noChangeArrowheads="1"/>
            </p:cNvSpPr>
            <p:nvPr/>
          </p:nvSpPr>
          <p:spPr bwMode="auto">
            <a:xfrm>
              <a:off x="4217" y="2321"/>
              <a:ext cx="1146" cy="32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7" name="Rectangle 145"/>
            <p:cNvSpPr>
              <a:spLocks noChangeArrowheads="1"/>
            </p:cNvSpPr>
            <p:nvPr/>
          </p:nvSpPr>
          <p:spPr bwMode="auto">
            <a:xfrm>
              <a:off x="4211" y="2321"/>
              <a:ext cx="11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0000"/>
                  </a:solidFill>
                </a:rPr>
                <a:t>Results from altering</a:t>
              </a:r>
            </a:p>
          </p:txBody>
        </p:sp>
        <p:sp>
          <p:nvSpPr>
            <p:cNvPr id="26638" name="Rectangle 146"/>
            <p:cNvSpPr>
              <a:spLocks noChangeArrowheads="1"/>
            </p:cNvSpPr>
            <p:nvPr/>
          </p:nvSpPr>
          <p:spPr bwMode="auto">
            <a:xfrm>
              <a:off x="4211" y="2458"/>
              <a:ext cx="7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0000"/>
                  </a:solidFill>
                </a:rPr>
                <a:t>internal rules</a:t>
              </a:r>
            </a:p>
          </p:txBody>
        </p:sp>
      </p:grpSp>
      <p:grpSp>
        <p:nvGrpSpPr>
          <p:cNvPr id="26632" name="Group 150"/>
          <p:cNvGrpSpPr>
            <a:grpSpLocks/>
          </p:cNvGrpSpPr>
          <p:nvPr/>
        </p:nvGrpSpPr>
        <p:grpSpPr bwMode="auto">
          <a:xfrm>
            <a:off x="6434932" y="4154488"/>
            <a:ext cx="955675" cy="211137"/>
            <a:chOff x="4100" y="2705"/>
            <a:chExt cx="602" cy="133"/>
          </a:xfrm>
        </p:grpSpPr>
        <p:sp>
          <p:nvSpPr>
            <p:cNvPr id="26634" name="Line 148"/>
            <p:cNvSpPr>
              <a:spLocks noChangeShapeType="1"/>
            </p:cNvSpPr>
            <p:nvPr/>
          </p:nvSpPr>
          <p:spPr bwMode="auto">
            <a:xfrm flipH="1">
              <a:off x="4163" y="2705"/>
              <a:ext cx="539" cy="11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35" name="Freeform 149"/>
            <p:cNvSpPr>
              <a:spLocks/>
            </p:cNvSpPr>
            <p:nvPr/>
          </p:nvSpPr>
          <p:spPr bwMode="auto">
            <a:xfrm>
              <a:off x="4100" y="2772"/>
              <a:ext cx="121" cy="66"/>
            </a:xfrm>
            <a:custGeom>
              <a:avLst/>
              <a:gdLst>
                <a:gd name="T0" fmla="*/ 0 w 121"/>
                <a:gd name="T1" fmla="*/ 55 h 66"/>
                <a:gd name="T2" fmla="*/ 120 w 121"/>
                <a:gd name="T3" fmla="*/ 65 h 66"/>
                <a:gd name="T4" fmla="*/ 106 w 121"/>
                <a:gd name="T5" fmla="*/ 0 h 66"/>
                <a:gd name="T6" fmla="*/ 0 w 121"/>
                <a:gd name="T7" fmla="*/ 55 h 66"/>
                <a:gd name="T8" fmla="*/ 0 60000 65536"/>
                <a:gd name="T9" fmla="*/ 0 60000 65536"/>
                <a:gd name="T10" fmla="*/ 0 60000 65536"/>
                <a:gd name="T11" fmla="*/ 0 60000 65536"/>
                <a:gd name="T12" fmla="*/ 0 w 121"/>
                <a:gd name="T13" fmla="*/ 0 h 66"/>
                <a:gd name="T14" fmla="*/ 121 w 121"/>
                <a:gd name="T15" fmla="*/ 66 h 66"/>
              </a:gdLst>
              <a:ahLst/>
              <a:cxnLst>
                <a:cxn ang="T8">
                  <a:pos x="T0" y="T1"/>
                </a:cxn>
                <a:cxn ang="T9">
                  <a:pos x="T2" y="T3"/>
                </a:cxn>
                <a:cxn ang="T10">
                  <a:pos x="T4" y="T5"/>
                </a:cxn>
                <a:cxn ang="T11">
                  <a:pos x="T6" y="T7"/>
                </a:cxn>
              </a:cxnLst>
              <a:rect l="T12" t="T13" r="T14" b="T15"/>
              <a:pathLst>
                <a:path w="121" h="66">
                  <a:moveTo>
                    <a:pt x="0" y="55"/>
                  </a:moveTo>
                  <a:lnTo>
                    <a:pt x="120" y="65"/>
                  </a:lnTo>
                  <a:lnTo>
                    <a:pt x="106" y="0"/>
                  </a:lnTo>
                  <a:lnTo>
                    <a:pt x="0" y="5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6633" name="Rectangle 151"/>
          <p:cNvSpPr>
            <a:spLocks noChangeArrowheads="1"/>
          </p:cNvSpPr>
          <p:nvPr/>
        </p:nvSpPr>
        <p:spPr bwMode="auto">
          <a:xfrm>
            <a:off x="7645400" y="46038"/>
            <a:ext cx="1443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chemeClr val="accent1"/>
                </a:solidFill>
                <a:hlinkClick r:id="rId3" action="ppaction://hlinkfile"/>
              </a:rPr>
              <a:t>File:  C08Fig10.xls</a:t>
            </a:r>
            <a:endParaRPr lang="en-US" sz="1200">
              <a:solidFill>
                <a:schemeClr val="accent1"/>
              </a:solidFill>
            </a:endParaRPr>
          </a:p>
        </p:txBody>
      </p:sp>
    </p:spTree>
    <p:extLst>
      <p:ext uri="{BB962C8B-B14F-4D97-AF65-F5344CB8AC3E}">
        <p14:creationId xmlns:p14="http://schemas.microsoft.com/office/powerpoint/2010/main" val="40954052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normAutofit/>
          </a:bodyPr>
          <a:lstStyle/>
          <a:p>
            <a:r>
              <a:rPr lang="en-US" smtClean="0"/>
              <a:t>Object-Oriented Simulation Models</a:t>
            </a:r>
          </a:p>
        </p:txBody>
      </p:sp>
      <p:sp>
        <p:nvSpPr>
          <p:cNvPr id="27651" name="Rectangle 180"/>
          <p:cNvSpPr>
            <a:spLocks noChangeArrowheads="1"/>
          </p:cNvSpPr>
          <p:nvPr/>
        </p:nvSpPr>
        <p:spPr bwMode="auto">
          <a:xfrm>
            <a:off x="7696200" y="2430395"/>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Customer</a:t>
            </a:r>
          </a:p>
        </p:txBody>
      </p:sp>
      <p:sp>
        <p:nvSpPr>
          <p:cNvPr id="27652" name="Rectangle 286"/>
          <p:cNvSpPr>
            <a:spLocks noChangeArrowheads="1"/>
          </p:cNvSpPr>
          <p:nvPr/>
        </p:nvSpPr>
        <p:spPr bwMode="auto">
          <a:xfrm>
            <a:off x="4419600" y="2963795"/>
            <a:ext cx="136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Order Entry</a:t>
            </a:r>
          </a:p>
        </p:txBody>
      </p:sp>
      <p:sp>
        <p:nvSpPr>
          <p:cNvPr id="27653" name="Rectangle 287"/>
          <p:cNvSpPr>
            <a:spLocks noChangeArrowheads="1"/>
          </p:cNvSpPr>
          <p:nvPr/>
        </p:nvSpPr>
        <p:spPr bwMode="auto">
          <a:xfrm>
            <a:off x="1600200" y="1134995"/>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solidFill>
                  <a:srgbClr val="000000"/>
                </a:solidFill>
              </a:rPr>
              <a:t>Custom Manufacturing</a:t>
            </a:r>
          </a:p>
        </p:txBody>
      </p:sp>
      <p:grpSp>
        <p:nvGrpSpPr>
          <p:cNvPr id="27654" name="Group 562"/>
          <p:cNvGrpSpPr>
            <a:grpSpLocks/>
          </p:cNvGrpSpPr>
          <p:nvPr/>
        </p:nvGrpSpPr>
        <p:grpSpPr bwMode="auto">
          <a:xfrm>
            <a:off x="1524000" y="4792595"/>
            <a:ext cx="1281113" cy="871538"/>
            <a:chOff x="1814" y="3127"/>
            <a:chExt cx="807" cy="549"/>
          </a:xfrm>
        </p:grpSpPr>
        <p:grpSp>
          <p:nvGrpSpPr>
            <p:cNvPr id="27904" name="Group 408"/>
            <p:cNvGrpSpPr>
              <a:grpSpLocks/>
            </p:cNvGrpSpPr>
            <p:nvPr/>
          </p:nvGrpSpPr>
          <p:grpSpPr bwMode="auto">
            <a:xfrm>
              <a:off x="2314" y="3291"/>
              <a:ext cx="88" cy="99"/>
              <a:chOff x="2314" y="3291"/>
              <a:chExt cx="88" cy="99"/>
            </a:xfrm>
          </p:grpSpPr>
          <p:sp>
            <p:nvSpPr>
              <p:cNvPr id="28058" name="Freeform 406"/>
              <p:cNvSpPr>
                <a:spLocks/>
              </p:cNvSpPr>
              <p:nvPr/>
            </p:nvSpPr>
            <p:spPr bwMode="auto">
              <a:xfrm>
                <a:off x="2314" y="3291"/>
                <a:ext cx="42" cy="51"/>
              </a:xfrm>
              <a:custGeom>
                <a:avLst/>
                <a:gdLst>
                  <a:gd name="T0" fmla="*/ 34 w 42"/>
                  <a:gd name="T1" fmla="*/ 36 h 51"/>
                  <a:gd name="T2" fmla="*/ 31 w 42"/>
                  <a:gd name="T3" fmla="*/ 30 h 51"/>
                  <a:gd name="T4" fmla="*/ 31 w 42"/>
                  <a:gd name="T5" fmla="*/ 27 h 51"/>
                  <a:gd name="T6" fmla="*/ 32 w 42"/>
                  <a:gd name="T7" fmla="*/ 22 h 51"/>
                  <a:gd name="T8" fmla="*/ 31 w 42"/>
                  <a:gd name="T9" fmla="*/ 16 h 51"/>
                  <a:gd name="T10" fmla="*/ 28 w 42"/>
                  <a:gd name="T11" fmla="*/ 11 h 51"/>
                  <a:gd name="T12" fmla="*/ 21 w 42"/>
                  <a:gd name="T13" fmla="*/ 6 h 51"/>
                  <a:gd name="T14" fmla="*/ 16 w 42"/>
                  <a:gd name="T15" fmla="*/ 2 h 51"/>
                  <a:gd name="T16" fmla="*/ 11 w 42"/>
                  <a:gd name="T17" fmla="*/ 2 h 51"/>
                  <a:gd name="T18" fmla="*/ 13 w 42"/>
                  <a:gd name="T19" fmla="*/ 0 h 51"/>
                  <a:gd name="T20" fmla="*/ 11 w 42"/>
                  <a:gd name="T21" fmla="*/ 2 h 51"/>
                  <a:gd name="T22" fmla="*/ 10 w 42"/>
                  <a:gd name="T23" fmla="*/ 5 h 51"/>
                  <a:gd name="T24" fmla="*/ 11 w 42"/>
                  <a:gd name="T25" fmla="*/ 7 h 51"/>
                  <a:gd name="T26" fmla="*/ 16 w 42"/>
                  <a:gd name="T27" fmla="*/ 13 h 51"/>
                  <a:gd name="T28" fmla="*/ 19 w 42"/>
                  <a:gd name="T29" fmla="*/ 17 h 51"/>
                  <a:gd name="T30" fmla="*/ 13 w 42"/>
                  <a:gd name="T31" fmla="*/ 14 h 51"/>
                  <a:gd name="T32" fmla="*/ 8 w 42"/>
                  <a:gd name="T33" fmla="*/ 11 h 51"/>
                  <a:gd name="T34" fmla="*/ 3 w 42"/>
                  <a:gd name="T35" fmla="*/ 10 h 51"/>
                  <a:gd name="T36" fmla="*/ 0 w 42"/>
                  <a:gd name="T37" fmla="*/ 11 h 51"/>
                  <a:gd name="T38" fmla="*/ 2 w 42"/>
                  <a:gd name="T39" fmla="*/ 16 h 51"/>
                  <a:gd name="T40" fmla="*/ 11 w 42"/>
                  <a:gd name="T41" fmla="*/ 20 h 51"/>
                  <a:gd name="T42" fmla="*/ 15 w 42"/>
                  <a:gd name="T43" fmla="*/ 23 h 51"/>
                  <a:gd name="T44" fmla="*/ 14 w 42"/>
                  <a:gd name="T45" fmla="*/ 27 h 51"/>
                  <a:gd name="T46" fmla="*/ 10 w 42"/>
                  <a:gd name="T47" fmla="*/ 28 h 51"/>
                  <a:gd name="T48" fmla="*/ 8 w 42"/>
                  <a:gd name="T49" fmla="*/ 29 h 51"/>
                  <a:gd name="T50" fmla="*/ 6 w 42"/>
                  <a:gd name="T51" fmla="*/ 28 h 51"/>
                  <a:gd name="T52" fmla="*/ 3 w 42"/>
                  <a:gd name="T53" fmla="*/ 28 h 51"/>
                  <a:gd name="T54" fmla="*/ 2 w 42"/>
                  <a:gd name="T55" fmla="*/ 30 h 51"/>
                  <a:gd name="T56" fmla="*/ 2 w 42"/>
                  <a:gd name="T57" fmla="*/ 33 h 51"/>
                  <a:gd name="T58" fmla="*/ 4 w 42"/>
                  <a:gd name="T59" fmla="*/ 35 h 51"/>
                  <a:gd name="T60" fmla="*/ 9 w 42"/>
                  <a:gd name="T61" fmla="*/ 38 h 51"/>
                  <a:gd name="T62" fmla="*/ 13 w 42"/>
                  <a:gd name="T63" fmla="*/ 37 h 51"/>
                  <a:gd name="T64" fmla="*/ 19 w 42"/>
                  <a:gd name="T65" fmla="*/ 37 h 51"/>
                  <a:gd name="T66" fmla="*/ 21 w 42"/>
                  <a:gd name="T67" fmla="*/ 36 h 51"/>
                  <a:gd name="T68" fmla="*/ 22 w 42"/>
                  <a:gd name="T69" fmla="*/ 37 h 51"/>
                  <a:gd name="T70" fmla="*/ 25 w 42"/>
                  <a:gd name="T71" fmla="*/ 40 h 51"/>
                  <a:gd name="T72" fmla="*/ 31 w 42"/>
                  <a:gd name="T73" fmla="*/ 44 h 51"/>
                  <a:gd name="T74" fmla="*/ 37 w 42"/>
                  <a:gd name="T75" fmla="*/ 50 h 51"/>
                  <a:gd name="T76" fmla="*/ 41 w 42"/>
                  <a:gd name="T77" fmla="*/ 42 h 51"/>
                  <a:gd name="T78" fmla="*/ 34 w 42"/>
                  <a:gd name="T79" fmla="*/ 36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51"/>
                  <a:gd name="T122" fmla="*/ 42 w 42"/>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51">
                    <a:moveTo>
                      <a:pt x="34" y="36"/>
                    </a:moveTo>
                    <a:lnTo>
                      <a:pt x="31" y="30"/>
                    </a:lnTo>
                    <a:lnTo>
                      <a:pt x="31" y="27"/>
                    </a:lnTo>
                    <a:lnTo>
                      <a:pt x="32" y="22"/>
                    </a:lnTo>
                    <a:lnTo>
                      <a:pt x="31" y="16"/>
                    </a:lnTo>
                    <a:lnTo>
                      <a:pt x="28" y="11"/>
                    </a:lnTo>
                    <a:lnTo>
                      <a:pt x="21" y="6"/>
                    </a:lnTo>
                    <a:lnTo>
                      <a:pt x="16" y="2"/>
                    </a:lnTo>
                    <a:lnTo>
                      <a:pt x="11" y="2"/>
                    </a:lnTo>
                    <a:lnTo>
                      <a:pt x="13" y="0"/>
                    </a:lnTo>
                    <a:lnTo>
                      <a:pt x="11" y="2"/>
                    </a:lnTo>
                    <a:lnTo>
                      <a:pt x="10" y="5"/>
                    </a:lnTo>
                    <a:lnTo>
                      <a:pt x="11" y="7"/>
                    </a:lnTo>
                    <a:lnTo>
                      <a:pt x="16" y="13"/>
                    </a:lnTo>
                    <a:lnTo>
                      <a:pt x="19" y="17"/>
                    </a:lnTo>
                    <a:lnTo>
                      <a:pt x="13" y="14"/>
                    </a:lnTo>
                    <a:lnTo>
                      <a:pt x="8" y="11"/>
                    </a:lnTo>
                    <a:lnTo>
                      <a:pt x="3" y="10"/>
                    </a:lnTo>
                    <a:lnTo>
                      <a:pt x="0" y="11"/>
                    </a:lnTo>
                    <a:lnTo>
                      <a:pt x="2" y="16"/>
                    </a:lnTo>
                    <a:lnTo>
                      <a:pt x="11" y="20"/>
                    </a:lnTo>
                    <a:lnTo>
                      <a:pt x="15" y="23"/>
                    </a:lnTo>
                    <a:lnTo>
                      <a:pt x="14" y="27"/>
                    </a:lnTo>
                    <a:lnTo>
                      <a:pt x="10" y="28"/>
                    </a:lnTo>
                    <a:lnTo>
                      <a:pt x="8" y="29"/>
                    </a:lnTo>
                    <a:lnTo>
                      <a:pt x="6" y="28"/>
                    </a:lnTo>
                    <a:lnTo>
                      <a:pt x="3" y="28"/>
                    </a:lnTo>
                    <a:lnTo>
                      <a:pt x="2" y="30"/>
                    </a:lnTo>
                    <a:lnTo>
                      <a:pt x="2" y="33"/>
                    </a:lnTo>
                    <a:lnTo>
                      <a:pt x="4" y="35"/>
                    </a:lnTo>
                    <a:lnTo>
                      <a:pt x="9" y="38"/>
                    </a:lnTo>
                    <a:lnTo>
                      <a:pt x="13" y="37"/>
                    </a:lnTo>
                    <a:lnTo>
                      <a:pt x="19" y="37"/>
                    </a:lnTo>
                    <a:lnTo>
                      <a:pt x="21" y="36"/>
                    </a:lnTo>
                    <a:lnTo>
                      <a:pt x="22" y="37"/>
                    </a:lnTo>
                    <a:lnTo>
                      <a:pt x="25" y="40"/>
                    </a:lnTo>
                    <a:lnTo>
                      <a:pt x="31" y="44"/>
                    </a:lnTo>
                    <a:lnTo>
                      <a:pt x="37" y="50"/>
                    </a:lnTo>
                    <a:lnTo>
                      <a:pt x="41" y="42"/>
                    </a:lnTo>
                    <a:lnTo>
                      <a:pt x="34" y="36"/>
                    </a:lnTo>
                  </a:path>
                </a:pathLst>
              </a:custGeom>
              <a:solidFill>
                <a:srgbClr val="FFE0C0"/>
              </a:solidFill>
              <a:ln w="12700" cap="rnd">
                <a:solidFill>
                  <a:srgbClr val="000000"/>
                </a:solidFill>
                <a:round/>
                <a:headEnd/>
                <a:tailEnd/>
              </a:ln>
            </p:spPr>
            <p:txBody>
              <a:bodyPr/>
              <a:lstStyle/>
              <a:p>
                <a:endParaRPr lang="en-US"/>
              </a:p>
            </p:txBody>
          </p:sp>
          <p:sp>
            <p:nvSpPr>
              <p:cNvPr id="28059" name="Freeform 407"/>
              <p:cNvSpPr>
                <a:spLocks/>
              </p:cNvSpPr>
              <p:nvPr/>
            </p:nvSpPr>
            <p:spPr bwMode="auto">
              <a:xfrm>
                <a:off x="2339" y="3324"/>
                <a:ext cx="63" cy="66"/>
              </a:xfrm>
              <a:custGeom>
                <a:avLst/>
                <a:gdLst>
                  <a:gd name="T0" fmla="*/ 10 w 63"/>
                  <a:gd name="T1" fmla="*/ 0 h 66"/>
                  <a:gd name="T2" fmla="*/ 26 w 63"/>
                  <a:gd name="T3" fmla="*/ 21 h 66"/>
                  <a:gd name="T4" fmla="*/ 42 w 63"/>
                  <a:gd name="T5" fmla="*/ 37 h 66"/>
                  <a:gd name="T6" fmla="*/ 53 w 63"/>
                  <a:gd name="T7" fmla="*/ 47 h 66"/>
                  <a:gd name="T8" fmla="*/ 62 w 63"/>
                  <a:gd name="T9" fmla="*/ 52 h 66"/>
                  <a:gd name="T10" fmla="*/ 60 w 63"/>
                  <a:gd name="T11" fmla="*/ 60 h 66"/>
                  <a:gd name="T12" fmla="*/ 52 w 63"/>
                  <a:gd name="T13" fmla="*/ 65 h 66"/>
                  <a:gd name="T14" fmla="*/ 38 w 63"/>
                  <a:gd name="T15" fmla="*/ 51 h 66"/>
                  <a:gd name="T16" fmla="*/ 26 w 63"/>
                  <a:gd name="T17" fmla="*/ 40 h 66"/>
                  <a:gd name="T18" fmla="*/ 13 w 63"/>
                  <a:gd name="T19" fmla="*/ 28 h 66"/>
                  <a:gd name="T20" fmla="*/ 3 w 63"/>
                  <a:gd name="T21" fmla="*/ 19 h 66"/>
                  <a:gd name="T22" fmla="*/ 0 w 63"/>
                  <a:gd name="T23" fmla="*/ 16 h 66"/>
                  <a:gd name="T24" fmla="*/ 4 w 63"/>
                  <a:gd name="T25" fmla="*/ 11 h 66"/>
                  <a:gd name="T26" fmla="*/ 10 w 63"/>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66"/>
                  <a:gd name="T44" fmla="*/ 63 w 63"/>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66">
                    <a:moveTo>
                      <a:pt x="10" y="0"/>
                    </a:moveTo>
                    <a:lnTo>
                      <a:pt x="26" y="21"/>
                    </a:lnTo>
                    <a:lnTo>
                      <a:pt x="42" y="37"/>
                    </a:lnTo>
                    <a:lnTo>
                      <a:pt x="53" y="47"/>
                    </a:lnTo>
                    <a:lnTo>
                      <a:pt x="62" y="52"/>
                    </a:lnTo>
                    <a:lnTo>
                      <a:pt x="60" y="60"/>
                    </a:lnTo>
                    <a:lnTo>
                      <a:pt x="52" y="65"/>
                    </a:lnTo>
                    <a:lnTo>
                      <a:pt x="38" y="51"/>
                    </a:lnTo>
                    <a:lnTo>
                      <a:pt x="26" y="40"/>
                    </a:lnTo>
                    <a:lnTo>
                      <a:pt x="13" y="28"/>
                    </a:lnTo>
                    <a:lnTo>
                      <a:pt x="3" y="19"/>
                    </a:lnTo>
                    <a:lnTo>
                      <a:pt x="0" y="16"/>
                    </a:lnTo>
                    <a:lnTo>
                      <a:pt x="4" y="11"/>
                    </a:lnTo>
                    <a:lnTo>
                      <a:pt x="10" y="0"/>
                    </a:lnTo>
                  </a:path>
                </a:pathLst>
              </a:custGeom>
              <a:solidFill>
                <a:srgbClr val="4040FF"/>
              </a:solidFill>
              <a:ln w="12700" cap="rnd">
                <a:solidFill>
                  <a:srgbClr val="000000"/>
                </a:solidFill>
                <a:round/>
                <a:headEnd/>
                <a:tailEnd/>
              </a:ln>
            </p:spPr>
            <p:txBody>
              <a:bodyPr/>
              <a:lstStyle/>
              <a:p>
                <a:endParaRPr lang="en-US"/>
              </a:p>
            </p:txBody>
          </p:sp>
        </p:grpSp>
        <p:grpSp>
          <p:nvGrpSpPr>
            <p:cNvPr id="27905" name="Group 552"/>
            <p:cNvGrpSpPr>
              <a:grpSpLocks/>
            </p:cNvGrpSpPr>
            <p:nvPr/>
          </p:nvGrpSpPr>
          <p:grpSpPr bwMode="auto">
            <a:xfrm>
              <a:off x="1814" y="3127"/>
              <a:ext cx="807" cy="549"/>
              <a:chOff x="1814" y="3127"/>
              <a:chExt cx="807" cy="549"/>
            </a:xfrm>
          </p:grpSpPr>
          <p:grpSp>
            <p:nvGrpSpPr>
              <p:cNvPr id="27915" name="Group 411"/>
              <p:cNvGrpSpPr>
                <a:grpSpLocks/>
              </p:cNvGrpSpPr>
              <p:nvPr/>
            </p:nvGrpSpPr>
            <p:grpSpPr bwMode="auto">
              <a:xfrm>
                <a:off x="2032" y="3307"/>
                <a:ext cx="162" cy="273"/>
                <a:chOff x="2032" y="3307"/>
                <a:chExt cx="162" cy="273"/>
              </a:xfrm>
            </p:grpSpPr>
            <p:sp>
              <p:nvSpPr>
                <p:cNvPr id="28056" name="Freeform 409"/>
                <p:cNvSpPr>
                  <a:spLocks/>
                </p:cNvSpPr>
                <p:nvPr/>
              </p:nvSpPr>
              <p:spPr bwMode="auto">
                <a:xfrm>
                  <a:off x="2069" y="3307"/>
                  <a:ext cx="125" cy="273"/>
                </a:xfrm>
                <a:custGeom>
                  <a:avLst/>
                  <a:gdLst>
                    <a:gd name="T0" fmla="*/ 0 w 125"/>
                    <a:gd name="T1" fmla="*/ 0 h 273"/>
                    <a:gd name="T2" fmla="*/ 124 w 125"/>
                    <a:gd name="T3" fmla="*/ 0 h 273"/>
                    <a:gd name="T4" fmla="*/ 124 w 125"/>
                    <a:gd name="T5" fmla="*/ 272 h 273"/>
                    <a:gd name="T6" fmla="*/ 0 w 125"/>
                    <a:gd name="T7" fmla="*/ 272 h 273"/>
                    <a:gd name="T8" fmla="*/ 0 w 125"/>
                    <a:gd name="T9" fmla="*/ 0 h 273"/>
                    <a:gd name="T10" fmla="*/ 0 60000 65536"/>
                    <a:gd name="T11" fmla="*/ 0 60000 65536"/>
                    <a:gd name="T12" fmla="*/ 0 60000 65536"/>
                    <a:gd name="T13" fmla="*/ 0 60000 65536"/>
                    <a:gd name="T14" fmla="*/ 0 60000 65536"/>
                    <a:gd name="T15" fmla="*/ 0 w 125"/>
                    <a:gd name="T16" fmla="*/ 0 h 273"/>
                    <a:gd name="T17" fmla="*/ 125 w 125"/>
                    <a:gd name="T18" fmla="*/ 273 h 273"/>
                  </a:gdLst>
                  <a:ahLst/>
                  <a:cxnLst>
                    <a:cxn ang="T10">
                      <a:pos x="T0" y="T1"/>
                    </a:cxn>
                    <a:cxn ang="T11">
                      <a:pos x="T2" y="T3"/>
                    </a:cxn>
                    <a:cxn ang="T12">
                      <a:pos x="T4" y="T5"/>
                    </a:cxn>
                    <a:cxn ang="T13">
                      <a:pos x="T6" y="T7"/>
                    </a:cxn>
                    <a:cxn ang="T14">
                      <a:pos x="T8" y="T9"/>
                    </a:cxn>
                  </a:cxnLst>
                  <a:rect l="T15" t="T16" r="T17" b="T18"/>
                  <a:pathLst>
                    <a:path w="125" h="273">
                      <a:moveTo>
                        <a:pt x="0" y="0"/>
                      </a:moveTo>
                      <a:lnTo>
                        <a:pt x="124" y="0"/>
                      </a:lnTo>
                      <a:lnTo>
                        <a:pt x="124" y="272"/>
                      </a:lnTo>
                      <a:lnTo>
                        <a:pt x="0" y="272"/>
                      </a:lnTo>
                      <a:lnTo>
                        <a:pt x="0" y="0"/>
                      </a:lnTo>
                    </a:path>
                  </a:pathLst>
                </a:custGeom>
                <a:solidFill>
                  <a:srgbClr val="FFC080"/>
                </a:solidFill>
                <a:ln w="12700" cap="rnd">
                  <a:solidFill>
                    <a:srgbClr val="000000"/>
                  </a:solidFill>
                  <a:round/>
                  <a:headEnd/>
                  <a:tailEnd/>
                </a:ln>
              </p:spPr>
              <p:txBody>
                <a:bodyPr/>
                <a:lstStyle/>
                <a:p>
                  <a:endParaRPr lang="en-US"/>
                </a:p>
              </p:txBody>
            </p:sp>
            <p:sp>
              <p:nvSpPr>
                <p:cNvPr id="28057" name="Freeform 410"/>
                <p:cNvSpPr>
                  <a:spLocks/>
                </p:cNvSpPr>
                <p:nvPr/>
              </p:nvSpPr>
              <p:spPr bwMode="auto">
                <a:xfrm>
                  <a:off x="2032" y="3307"/>
                  <a:ext cx="38" cy="272"/>
                </a:xfrm>
                <a:custGeom>
                  <a:avLst/>
                  <a:gdLst>
                    <a:gd name="T0" fmla="*/ 37 w 38"/>
                    <a:gd name="T1" fmla="*/ 271 h 272"/>
                    <a:gd name="T2" fmla="*/ 0 w 38"/>
                    <a:gd name="T3" fmla="*/ 240 h 272"/>
                    <a:gd name="T4" fmla="*/ 0 w 38"/>
                    <a:gd name="T5" fmla="*/ 15 h 272"/>
                    <a:gd name="T6" fmla="*/ 37 w 38"/>
                    <a:gd name="T7" fmla="*/ 0 h 272"/>
                    <a:gd name="T8" fmla="*/ 37 w 38"/>
                    <a:gd name="T9" fmla="*/ 271 h 272"/>
                    <a:gd name="T10" fmla="*/ 0 60000 65536"/>
                    <a:gd name="T11" fmla="*/ 0 60000 65536"/>
                    <a:gd name="T12" fmla="*/ 0 60000 65536"/>
                    <a:gd name="T13" fmla="*/ 0 60000 65536"/>
                    <a:gd name="T14" fmla="*/ 0 60000 65536"/>
                    <a:gd name="T15" fmla="*/ 0 w 38"/>
                    <a:gd name="T16" fmla="*/ 0 h 272"/>
                    <a:gd name="T17" fmla="*/ 38 w 38"/>
                    <a:gd name="T18" fmla="*/ 272 h 272"/>
                  </a:gdLst>
                  <a:ahLst/>
                  <a:cxnLst>
                    <a:cxn ang="T10">
                      <a:pos x="T0" y="T1"/>
                    </a:cxn>
                    <a:cxn ang="T11">
                      <a:pos x="T2" y="T3"/>
                    </a:cxn>
                    <a:cxn ang="T12">
                      <a:pos x="T4" y="T5"/>
                    </a:cxn>
                    <a:cxn ang="T13">
                      <a:pos x="T6" y="T7"/>
                    </a:cxn>
                    <a:cxn ang="T14">
                      <a:pos x="T8" y="T9"/>
                    </a:cxn>
                  </a:cxnLst>
                  <a:rect l="T15" t="T16" r="T17" b="T18"/>
                  <a:pathLst>
                    <a:path w="38" h="272">
                      <a:moveTo>
                        <a:pt x="37" y="271"/>
                      </a:moveTo>
                      <a:lnTo>
                        <a:pt x="0" y="240"/>
                      </a:lnTo>
                      <a:lnTo>
                        <a:pt x="0" y="15"/>
                      </a:lnTo>
                      <a:lnTo>
                        <a:pt x="37" y="0"/>
                      </a:lnTo>
                      <a:lnTo>
                        <a:pt x="37" y="271"/>
                      </a:lnTo>
                    </a:path>
                  </a:pathLst>
                </a:custGeom>
                <a:solidFill>
                  <a:srgbClr val="FFA040"/>
                </a:solidFill>
                <a:ln w="12700" cap="rnd">
                  <a:solidFill>
                    <a:srgbClr val="000000"/>
                  </a:solidFill>
                  <a:round/>
                  <a:headEnd/>
                  <a:tailEnd/>
                </a:ln>
              </p:spPr>
              <p:txBody>
                <a:bodyPr/>
                <a:lstStyle/>
                <a:p>
                  <a:endParaRPr lang="en-US"/>
                </a:p>
              </p:txBody>
            </p:sp>
          </p:grpSp>
          <p:grpSp>
            <p:nvGrpSpPr>
              <p:cNvPr id="27916" name="Group 541"/>
              <p:cNvGrpSpPr>
                <a:grpSpLocks/>
              </p:cNvGrpSpPr>
              <p:nvPr/>
            </p:nvGrpSpPr>
            <p:grpSpPr bwMode="auto">
              <a:xfrm>
                <a:off x="1814" y="3127"/>
                <a:ext cx="807" cy="549"/>
                <a:chOff x="1814" y="3127"/>
                <a:chExt cx="807" cy="549"/>
              </a:xfrm>
            </p:grpSpPr>
            <p:grpSp>
              <p:nvGrpSpPr>
                <p:cNvPr id="27927" name="Group 421"/>
                <p:cNvGrpSpPr>
                  <a:grpSpLocks/>
                </p:cNvGrpSpPr>
                <p:nvPr/>
              </p:nvGrpSpPr>
              <p:grpSpPr bwMode="auto">
                <a:xfrm>
                  <a:off x="1814" y="3179"/>
                  <a:ext cx="294" cy="425"/>
                  <a:chOff x="1814" y="3179"/>
                  <a:chExt cx="294" cy="425"/>
                </a:xfrm>
              </p:grpSpPr>
              <p:grpSp>
                <p:nvGrpSpPr>
                  <p:cNvPr id="28047" name="Group 414"/>
                  <p:cNvGrpSpPr>
                    <a:grpSpLocks/>
                  </p:cNvGrpSpPr>
                  <p:nvPr/>
                </p:nvGrpSpPr>
                <p:grpSpPr bwMode="auto">
                  <a:xfrm>
                    <a:off x="1935" y="3179"/>
                    <a:ext cx="173" cy="360"/>
                    <a:chOff x="1935" y="3179"/>
                    <a:chExt cx="173" cy="360"/>
                  </a:xfrm>
                </p:grpSpPr>
                <p:sp>
                  <p:nvSpPr>
                    <p:cNvPr id="28054" name="Freeform 412"/>
                    <p:cNvSpPr>
                      <a:spLocks/>
                    </p:cNvSpPr>
                    <p:nvPr/>
                  </p:nvSpPr>
                  <p:spPr bwMode="auto">
                    <a:xfrm>
                      <a:off x="1971" y="3179"/>
                      <a:ext cx="137" cy="360"/>
                    </a:xfrm>
                    <a:custGeom>
                      <a:avLst/>
                      <a:gdLst>
                        <a:gd name="T0" fmla="*/ 0 w 137"/>
                        <a:gd name="T1" fmla="*/ 0 h 360"/>
                        <a:gd name="T2" fmla="*/ 136 w 137"/>
                        <a:gd name="T3" fmla="*/ 0 h 360"/>
                        <a:gd name="T4" fmla="*/ 136 w 137"/>
                        <a:gd name="T5" fmla="*/ 359 h 360"/>
                        <a:gd name="T6" fmla="*/ 0 w 137"/>
                        <a:gd name="T7" fmla="*/ 359 h 360"/>
                        <a:gd name="T8" fmla="*/ 0 w 137"/>
                        <a:gd name="T9" fmla="*/ 0 h 360"/>
                        <a:gd name="T10" fmla="*/ 0 60000 65536"/>
                        <a:gd name="T11" fmla="*/ 0 60000 65536"/>
                        <a:gd name="T12" fmla="*/ 0 60000 65536"/>
                        <a:gd name="T13" fmla="*/ 0 60000 65536"/>
                        <a:gd name="T14" fmla="*/ 0 60000 65536"/>
                        <a:gd name="T15" fmla="*/ 0 w 137"/>
                        <a:gd name="T16" fmla="*/ 0 h 360"/>
                        <a:gd name="T17" fmla="*/ 137 w 137"/>
                        <a:gd name="T18" fmla="*/ 360 h 360"/>
                      </a:gdLst>
                      <a:ahLst/>
                      <a:cxnLst>
                        <a:cxn ang="T10">
                          <a:pos x="T0" y="T1"/>
                        </a:cxn>
                        <a:cxn ang="T11">
                          <a:pos x="T2" y="T3"/>
                        </a:cxn>
                        <a:cxn ang="T12">
                          <a:pos x="T4" y="T5"/>
                        </a:cxn>
                        <a:cxn ang="T13">
                          <a:pos x="T6" y="T7"/>
                        </a:cxn>
                        <a:cxn ang="T14">
                          <a:pos x="T8" y="T9"/>
                        </a:cxn>
                      </a:cxnLst>
                      <a:rect l="T15" t="T16" r="T17" b="T18"/>
                      <a:pathLst>
                        <a:path w="137" h="360">
                          <a:moveTo>
                            <a:pt x="0" y="0"/>
                          </a:moveTo>
                          <a:lnTo>
                            <a:pt x="136" y="0"/>
                          </a:lnTo>
                          <a:lnTo>
                            <a:pt x="136" y="359"/>
                          </a:lnTo>
                          <a:lnTo>
                            <a:pt x="0" y="359"/>
                          </a:lnTo>
                          <a:lnTo>
                            <a:pt x="0" y="0"/>
                          </a:lnTo>
                        </a:path>
                      </a:pathLst>
                    </a:custGeom>
                    <a:solidFill>
                      <a:srgbClr val="FFC080"/>
                    </a:solidFill>
                    <a:ln w="12700" cap="rnd">
                      <a:solidFill>
                        <a:srgbClr val="000000"/>
                      </a:solidFill>
                      <a:round/>
                      <a:headEnd/>
                      <a:tailEnd/>
                    </a:ln>
                  </p:spPr>
                  <p:txBody>
                    <a:bodyPr/>
                    <a:lstStyle/>
                    <a:p>
                      <a:endParaRPr lang="en-US"/>
                    </a:p>
                  </p:txBody>
                </p:sp>
                <p:sp>
                  <p:nvSpPr>
                    <p:cNvPr id="28055" name="Freeform 413"/>
                    <p:cNvSpPr>
                      <a:spLocks/>
                    </p:cNvSpPr>
                    <p:nvPr/>
                  </p:nvSpPr>
                  <p:spPr bwMode="auto">
                    <a:xfrm>
                      <a:off x="1935" y="3179"/>
                      <a:ext cx="37" cy="360"/>
                    </a:xfrm>
                    <a:custGeom>
                      <a:avLst/>
                      <a:gdLst>
                        <a:gd name="T0" fmla="*/ 36 w 37"/>
                        <a:gd name="T1" fmla="*/ 0 h 360"/>
                        <a:gd name="T2" fmla="*/ 0 w 37"/>
                        <a:gd name="T3" fmla="*/ 27 h 360"/>
                        <a:gd name="T4" fmla="*/ 0 w 37"/>
                        <a:gd name="T5" fmla="*/ 352 h 360"/>
                        <a:gd name="T6" fmla="*/ 36 w 37"/>
                        <a:gd name="T7" fmla="*/ 359 h 360"/>
                        <a:gd name="T8" fmla="*/ 36 w 37"/>
                        <a:gd name="T9" fmla="*/ 0 h 360"/>
                        <a:gd name="T10" fmla="*/ 0 60000 65536"/>
                        <a:gd name="T11" fmla="*/ 0 60000 65536"/>
                        <a:gd name="T12" fmla="*/ 0 60000 65536"/>
                        <a:gd name="T13" fmla="*/ 0 60000 65536"/>
                        <a:gd name="T14" fmla="*/ 0 60000 65536"/>
                        <a:gd name="T15" fmla="*/ 0 w 37"/>
                        <a:gd name="T16" fmla="*/ 0 h 360"/>
                        <a:gd name="T17" fmla="*/ 37 w 37"/>
                        <a:gd name="T18" fmla="*/ 360 h 360"/>
                      </a:gdLst>
                      <a:ahLst/>
                      <a:cxnLst>
                        <a:cxn ang="T10">
                          <a:pos x="T0" y="T1"/>
                        </a:cxn>
                        <a:cxn ang="T11">
                          <a:pos x="T2" y="T3"/>
                        </a:cxn>
                        <a:cxn ang="T12">
                          <a:pos x="T4" y="T5"/>
                        </a:cxn>
                        <a:cxn ang="T13">
                          <a:pos x="T6" y="T7"/>
                        </a:cxn>
                        <a:cxn ang="T14">
                          <a:pos x="T8" y="T9"/>
                        </a:cxn>
                      </a:cxnLst>
                      <a:rect l="T15" t="T16" r="T17" b="T18"/>
                      <a:pathLst>
                        <a:path w="37" h="360">
                          <a:moveTo>
                            <a:pt x="36" y="0"/>
                          </a:moveTo>
                          <a:lnTo>
                            <a:pt x="0" y="27"/>
                          </a:lnTo>
                          <a:lnTo>
                            <a:pt x="0" y="352"/>
                          </a:lnTo>
                          <a:lnTo>
                            <a:pt x="36" y="359"/>
                          </a:lnTo>
                          <a:lnTo>
                            <a:pt x="36" y="0"/>
                          </a:lnTo>
                        </a:path>
                      </a:pathLst>
                    </a:custGeom>
                    <a:solidFill>
                      <a:srgbClr val="FFA040"/>
                    </a:solidFill>
                    <a:ln w="12700" cap="rnd">
                      <a:solidFill>
                        <a:srgbClr val="000000"/>
                      </a:solidFill>
                      <a:round/>
                      <a:headEnd/>
                      <a:tailEnd/>
                    </a:ln>
                  </p:spPr>
                  <p:txBody>
                    <a:bodyPr/>
                    <a:lstStyle/>
                    <a:p>
                      <a:endParaRPr lang="en-US"/>
                    </a:p>
                  </p:txBody>
                </p:sp>
              </p:grpSp>
              <p:grpSp>
                <p:nvGrpSpPr>
                  <p:cNvPr id="28048" name="Group 417"/>
                  <p:cNvGrpSpPr>
                    <a:grpSpLocks/>
                  </p:cNvGrpSpPr>
                  <p:nvPr/>
                </p:nvGrpSpPr>
                <p:grpSpPr bwMode="auto">
                  <a:xfrm>
                    <a:off x="1870" y="3307"/>
                    <a:ext cx="163" cy="273"/>
                    <a:chOff x="1870" y="3307"/>
                    <a:chExt cx="163" cy="273"/>
                  </a:xfrm>
                </p:grpSpPr>
                <p:sp>
                  <p:nvSpPr>
                    <p:cNvPr id="28052" name="Freeform 415"/>
                    <p:cNvSpPr>
                      <a:spLocks/>
                    </p:cNvSpPr>
                    <p:nvPr/>
                  </p:nvSpPr>
                  <p:spPr bwMode="auto">
                    <a:xfrm>
                      <a:off x="1907" y="3307"/>
                      <a:ext cx="126" cy="273"/>
                    </a:xfrm>
                    <a:custGeom>
                      <a:avLst/>
                      <a:gdLst>
                        <a:gd name="T0" fmla="*/ 0 w 126"/>
                        <a:gd name="T1" fmla="*/ 0 h 273"/>
                        <a:gd name="T2" fmla="*/ 125 w 126"/>
                        <a:gd name="T3" fmla="*/ 0 h 273"/>
                        <a:gd name="T4" fmla="*/ 125 w 126"/>
                        <a:gd name="T5" fmla="*/ 272 h 273"/>
                        <a:gd name="T6" fmla="*/ 0 w 126"/>
                        <a:gd name="T7" fmla="*/ 272 h 273"/>
                        <a:gd name="T8" fmla="*/ 0 w 126"/>
                        <a:gd name="T9" fmla="*/ 0 h 273"/>
                        <a:gd name="T10" fmla="*/ 0 60000 65536"/>
                        <a:gd name="T11" fmla="*/ 0 60000 65536"/>
                        <a:gd name="T12" fmla="*/ 0 60000 65536"/>
                        <a:gd name="T13" fmla="*/ 0 60000 65536"/>
                        <a:gd name="T14" fmla="*/ 0 60000 65536"/>
                        <a:gd name="T15" fmla="*/ 0 w 126"/>
                        <a:gd name="T16" fmla="*/ 0 h 273"/>
                        <a:gd name="T17" fmla="*/ 126 w 126"/>
                        <a:gd name="T18" fmla="*/ 273 h 273"/>
                      </a:gdLst>
                      <a:ahLst/>
                      <a:cxnLst>
                        <a:cxn ang="T10">
                          <a:pos x="T0" y="T1"/>
                        </a:cxn>
                        <a:cxn ang="T11">
                          <a:pos x="T2" y="T3"/>
                        </a:cxn>
                        <a:cxn ang="T12">
                          <a:pos x="T4" y="T5"/>
                        </a:cxn>
                        <a:cxn ang="T13">
                          <a:pos x="T6" y="T7"/>
                        </a:cxn>
                        <a:cxn ang="T14">
                          <a:pos x="T8" y="T9"/>
                        </a:cxn>
                      </a:cxnLst>
                      <a:rect l="T15" t="T16" r="T17" b="T18"/>
                      <a:pathLst>
                        <a:path w="126" h="273">
                          <a:moveTo>
                            <a:pt x="0" y="0"/>
                          </a:moveTo>
                          <a:lnTo>
                            <a:pt x="125" y="0"/>
                          </a:lnTo>
                          <a:lnTo>
                            <a:pt x="125" y="272"/>
                          </a:lnTo>
                          <a:lnTo>
                            <a:pt x="0" y="272"/>
                          </a:lnTo>
                          <a:lnTo>
                            <a:pt x="0" y="0"/>
                          </a:lnTo>
                        </a:path>
                      </a:pathLst>
                    </a:custGeom>
                    <a:solidFill>
                      <a:srgbClr val="FFC080"/>
                    </a:solidFill>
                    <a:ln w="12700" cap="rnd">
                      <a:solidFill>
                        <a:srgbClr val="000000"/>
                      </a:solidFill>
                      <a:round/>
                      <a:headEnd/>
                      <a:tailEnd/>
                    </a:ln>
                  </p:spPr>
                  <p:txBody>
                    <a:bodyPr/>
                    <a:lstStyle/>
                    <a:p>
                      <a:endParaRPr lang="en-US"/>
                    </a:p>
                  </p:txBody>
                </p:sp>
                <p:sp>
                  <p:nvSpPr>
                    <p:cNvPr id="28053" name="Freeform 416"/>
                    <p:cNvSpPr>
                      <a:spLocks/>
                    </p:cNvSpPr>
                    <p:nvPr/>
                  </p:nvSpPr>
                  <p:spPr bwMode="auto">
                    <a:xfrm>
                      <a:off x="1870" y="3307"/>
                      <a:ext cx="38" cy="272"/>
                    </a:xfrm>
                    <a:custGeom>
                      <a:avLst/>
                      <a:gdLst>
                        <a:gd name="T0" fmla="*/ 37 w 38"/>
                        <a:gd name="T1" fmla="*/ 271 h 272"/>
                        <a:gd name="T2" fmla="*/ 0 w 38"/>
                        <a:gd name="T3" fmla="*/ 240 h 272"/>
                        <a:gd name="T4" fmla="*/ 0 w 38"/>
                        <a:gd name="T5" fmla="*/ 15 h 272"/>
                        <a:gd name="T6" fmla="*/ 37 w 38"/>
                        <a:gd name="T7" fmla="*/ 0 h 272"/>
                        <a:gd name="T8" fmla="*/ 37 w 38"/>
                        <a:gd name="T9" fmla="*/ 271 h 272"/>
                        <a:gd name="T10" fmla="*/ 0 60000 65536"/>
                        <a:gd name="T11" fmla="*/ 0 60000 65536"/>
                        <a:gd name="T12" fmla="*/ 0 60000 65536"/>
                        <a:gd name="T13" fmla="*/ 0 60000 65536"/>
                        <a:gd name="T14" fmla="*/ 0 60000 65536"/>
                        <a:gd name="T15" fmla="*/ 0 w 38"/>
                        <a:gd name="T16" fmla="*/ 0 h 272"/>
                        <a:gd name="T17" fmla="*/ 38 w 38"/>
                        <a:gd name="T18" fmla="*/ 272 h 272"/>
                      </a:gdLst>
                      <a:ahLst/>
                      <a:cxnLst>
                        <a:cxn ang="T10">
                          <a:pos x="T0" y="T1"/>
                        </a:cxn>
                        <a:cxn ang="T11">
                          <a:pos x="T2" y="T3"/>
                        </a:cxn>
                        <a:cxn ang="T12">
                          <a:pos x="T4" y="T5"/>
                        </a:cxn>
                        <a:cxn ang="T13">
                          <a:pos x="T6" y="T7"/>
                        </a:cxn>
                        <a:cxn ang="T14">
                          <a:pos x="T8" y="T9"/>
                        </a:cxn>
                      </a:cxnLst>
                      <a:rect l="T15" t="T16" r="T17" b="T18"/>
                      <a:pathLst>
                        <a:path w="38" h="272">
                          <a:moveTo>
                            <a:pt x="37" y="271"/>
                          </a:moveTo>
                          <a:lnTo>
                            <a:pt x="0" y="240"/>
                          </a:lnTo>
                          <a:lnTo>
                            <a:pt x="0" y="15"/>
                          </a:lnTo>
                          <a:lnTo>
                            <a:pt x="37" y="0"/>
                          </a:lnTo>
                          <a:lnTo>
                            <a:pt x="37" y="271"/>
                          </a:lnTo>
                        </a:path>
                      </a:pathLst>
                    </a:custGeom>
                    <a:solidFill>
                      <a:srgbClr val="FFA040"/>
                    </a:solidFill>
                    <a:ln w="12700" cap="rnd">
                      <a:solidFill>
                        <a:srgbClr val="000000"/>
                      </a:solidFill>
                      <a:round/>
                      <a:headEnd/>
                      <a:tailEnd/>
                    </a:ln>
                  </p:spPr>
                  <p:txBody>
                    <a:bodyPr/>
                    <a:lstStyle/>
                    <a:p>
                      <a:endParaRPr lang="en-US"/>
                    </a:p>
                  </p:txBody>
                </p:sp>
              </p:grpSp>
              <p:grpSp>
                <p:nvGrpSpPr>
                  <p:cNvPr id="28049" name="Group 420"/>
                  <p:cNvGrpSpPr>
                    <a:grpSpLocks/>
                  </p:cNvGrpSpPr>
                  <p:nvPr/>
                </p:nvGrpSpPr>
                <p:grpSpPr bwMode="auto">
                  <a:xfrm>
                    <a:off x="1814" y="3395"/>
                    <a:ext cx="125" cy="209"/>
                    <a:chOff x="1814" y="3395"/>
                    <a:chExt cx="125" cy="209"/>
                  </a:xfrm>
                </p:grpSpPr>
                <p:sp>
                  <p:nvSpPr>
                    <p:cNvPr id="28050" name="Freeform 418"/>
                    <p:cNvSpPr>
                      <a:spLocks/>
                    </p:cNvSpPr>
                    <p:nvPr/>
                  </p:nvSpPr>
                  <p:spPr bwMode="auto">
                    <a:xfrm>
                      <a:off x="1842" y="3395"/>
                      <a:ext cx="97" cy="209"/>
                    </a:xfrm>
                    <a:custGeom>
                      <a:avLst/>
                      <a:gdLst>
                        <a:gd name="T0" fmla="*/ 0 w 97"/>
                        <a:gd name="T1" fmla="*/ 0 h 209"/>
                        <a:gd name="T2" fmla="*/ 96 w 97"/>
                        <a:gd name="T3" fmla="*/ 0 h 209"/>
                        <a:gd name="T4" fmla="*/ 96 w 97"/>
                        <a:gd name="T5" fmla="*/ 208 h 209"/>
                        <a:gd name="T6" fmla="*/ 0 w 97"/>
                        <a:gd name="T7" fmla="*/ 208 h 209"/>
                        <a:gd name="T8" fmla="*/ 0 w 97"/>
                        <a:gd name="T9" fmla="*/ 0 h 209"/>
                        <a:gd name="T10" fmla="*/ 0 60000 65536"/>
                        <a:gd name="T11" fmla="*/ 0 60000 65536"/>
                        <a:gd name="T12" fmla="*/ 0 60000 65536"/>
                        <a:gd name="T13" fmla="*/ 0 60000 65536"/>
                        <a:gd name="T14" fmla="*/ 0 60000 65536"/>
                        <a:gd name="T15" fmla="*/ 0 w 97"/>
                        <a:gd name="T16" fmla="*/ 0 h 209"/>
                        <a:gd name="T17" fmla="*/ 97 w 97"/>
                        <a:gd name="T18" fmla="*/ 209 h 209"/>
                      </a:gdLst>
                      <a:ahLst/>
                      <a:cxnLst>
                        <a:cxn ang="T10">
                          <a:pos x="T0" y="T1"/>
                        </a:cxn>
                        <a:cxn ang="T11">
                          <a:pos x="T2" y="T3"/>
                        </a:cxn>
                        <a:cxn ang="T12">
                          <a:pos x="T4" y="T5"/>
                        </a:cxn>
                        <a:cxn ang="T13">
                          <a:pos x="T6" y="T7"/>
                        </a:cxn>
                        <a:cxn ang="T14">
                          <a:pos x="T8" y="T9"/>
                        </a:cxn>
                      </a:cxnLst>
                      <a:rect l="T15" t="T16" r="T17" b="T18"/>
                      <a:pathLst>
                        <a:path w="97" h="209">
                          <a:moveTo>
                            <a:pt x="0" y="0"/>
                          </a:moveTo>
                          <a:lnTo>
                            <a:pt x="96" y="0"/>
                          </a:lnTo>
                          <a:lnTo>
                            <a:pt x="96" y="208"/>
                          </a:lnTo>
                          <a:lnTo>
                            <a:pt x="0" y="208"/>
                          </a:lnTo>
                          <a:lnTo>
                            <a:pt x="0" y="0"/>
                          </a:lnTo>
                        </a:path>
                      </a:pathLst>
                    </a:custGeom>
                    <a:solidFill>
                      <a:srgbClr val="FFC080"/>
                    </a:solidFill>
                    <a:ln w="12700" cap="rnd">
                      <a:solidFill>
                        <a:srgbClr val="000000"/>
                      </a:solidFill>
                      <a:round/>
                      <a:headEnd/>
                      <a:tailEnd/>
                    </a:ln>
                  </p:spPr>
                  <p:txBody>
                    <a:bodyPr/>
                    <a:lstStyle/>
                    <a:p>
                      <a:endParaRPr lang="en-US"/>
                    </a:p>
                  </p:txBody>
                </p:sp>
                <p:sp>
                  <p:nvSpPr>
                    <p:cNvPr id="28051" name="Freeform 419"/>
                    <p:cNvSpPr>
                      <a:spLocks/>
                    </p:cNvSpPr>
                    <p:nvPr/>
                  </p:nvSpPr>
                  <p:spPr bwMode="auto">
                    <a:xfrm>
                      <a:off x="1814" y="3395"/>
                      <a:ext cx="29" cy="208"/>
                    </a:xfrm>
                    <a:custGeom>
                      <a:avLst/>
                      <a:gdLst>
                        <a:gd name="T0" fmla="*/ 28 w 29"/>
                        <a:gd name="T1" fmla="*/ 207 h 208"/>
                        <a:gd name="T2" fmla="*/ 0 w 29"/>
                        <a:gd name="T3" fmla="*/ 184 h 208"/>
                        <a:gd name="T4" fmla="*/ 0 w 29"/>
                        <a:gd name="T5" fmla="*/ 12 h 208"/>
                        <a:gd name="T6" fmla="*/ 28 w 29"/>
                        <a:gd name="T7" fmla="*/ 0 h 208"/>
                        <a:gd name="T8" fmla="*/ 28 w 29"/>
                        <a:gd name="T9" fmla="*/ 207 h 208"/>
                        <a:gd name="T10" fmla="*/ 0 60000 65536"/>
                        <a:gd name="T11" fmla="*/ 0 60000 65536"/>
                        <a:gd name="T12" fmla="*/ 0 60000 65536"/>
                        <a:gd name="T13" fmla="*/ 0 60000 65536"/>
                        <a:gd name="T14" fmla="*/ 0 60000 65536"/>
                        <a:gd name="T15" fmla="*/ 0 w 29"/>
                        <a:gd name="T16" fmla="*/ 0 h 208"/>
                        <a:gd name="T17" fmla="*/ 29 w 29"/>
                        <a:gd name="T18" fmla="*/ 208 h 208"/>
                      </a:gdLst>
                      <a:ahLst/>
                      <a:cxnLst>
                        <a:cxn ang="T10">
                          <a:pos x="T0" y="T1"/>
                        </a:cxn>
                        <a:cxn ang="T11">
                          <a:pos x="T2" y="T3"/>
                        </a:cxn>
                        <a:cxn ang="T12">
                          <a:pos x="T4" y="T5"/>
                        </a:cxn>
                        <a:cxn ang="T13">
                          <a:pos x="T6" y="T7"/>
                        </a:cxn>
                        <a:cxn ang="T14">
                          <a:pos x="T8" y="T9"/>
                        </a:cxn>
                      </a:cxnLst>
                      <a:rect l="T15" t="T16" r="T17" b="T18"/>
                      <a:pathLst>
                        <a:path w="29" h="208">
                          <a:moveTo>
                            <a:pt x="28" y="207"/>
                          </a:moveTo>
                          <a:lnTo>
                            <a:pt x="0" y="184"/>
                          </a:lnTo>
                          <a:lnTo>
                            <a:pt x="0" y="12"/>
                          </a:lnTo>
                          <a:lnTo>
                            <a:pt x="28" y="0"/>
                          </a:lnTo>
                          <a:lnTo>
                            <a:pt x="28" y="207"/>
                          </a:lnTo>
                        </a:path>
                      </a:pathLst>
                    </a:custGeom>
                    <a:solidFill>
                      <a:srgbClr val="FFA040"/>
                    </a:solidFill>
                    <a:ln w="12700" cap="rnd">
                      <a:solidFill>
                        <a:srgbClr val="000000"/>
                      </a:solidFill>
                      <a:round/>
                      <a:headEnd/>
                      <a:tailEnd/>
                    </a:ln>
                  </p:spPr>
                  <p:txBody>
                    <a:bodyPr/>
                    <a:lstStyle/>
                    <a:p>
                      <a:endParaRPr lang="en-US"/>
                    </a:p>
                  </p:txBody>
                </p:sp>
              </p:grpSp>
            </p:grpSp>
            <p:grpSp>
              <p:nvGrpSpPr>
                <p:cNvPr id="27928" name="Group 426"/>
                <p:cNvGrpSpPr>
                  <a:grpSpLocks/>
                </p:cNvGrpSpPr>
                <p:nvPr/>
              </p:nvGrpSpPr>
              <p:grpSpPr bwMode="auto">
                <a:xfrm>
                  <a:off x="2179" y="3127"/>
                  <a:ext cx="156" cy="70"/>
                  <a:chOff x="2179" y="3127"/>
                  <a:chExt cx="156" cy="70"/>
                </a:xfrm>
              </p:grpSpPr>
              <p:sp>
                <p:nvSpPr>
                  <p:cNvPr id="28043" name="Freeform 422"/>
                  <p:cNvSpPr>
                    <a:spLocks/>
                  </p:cNvSpPr>
                  <p:nvPr/>
                </p:nvSpPr>
                <p:spPr bwMode="auto">
                  <a:xfrm>
                    <a:off x="2179" y="3172"/>
                    <a:ext cx="156" cy="25"/>
                  </a:xfrm>
                  <a:custGeom>
                    <a:avLst/>
                    <a:gdLst>
                      <a:gd name="T0" fmla="*/ 155 w 156"/>
                      <a:gd name="T1" fmla="*/ 0 h 25"/>
                      <a:gd name="T2" fmla="*/ 107 w 156"/>
                      <a:gd name="T3" fmla="*/ 24 h 25"/>
                      <a:gd name="T4" fmla="*/ 0 w 156"/>
                      <a:gd name="T5" fmla="*/ 24 h 25"/>
                      <a:gd name="T6" fmla="*/ 51 w 156"/>
                      <a:gd name="T7" fmla="*/ 0 h 25"/>
                      <a:gd name="T8" fmla="*/ 155 w 156"/>
                      <a:gd name="T9" fmla="*/ 0 h 25"/>
                      <a:gd name="T10" fmla="*/ 0 60000 65536"/>
                      <a:gd name="T11" fmla="*/ 0 60000 65536"/>
                      <a:gd name="T12" fmla="*/ 0 60000 65536"/>
                      <a:gd name="T13" fmla="*/ 0 60000 65536"/>
                      <a:gd name="T14" fmla="*/ 0 60000 65536"/>
                      <a:gd name="T15" fmla="*/ 0 w 156"/>
                      <a:gd name="T16" fmla="*/ 0 h 25"/>
                      <a:gd name="T17" fmla="*/ 156 w 156"/>
                      <a:gd name="T18" fmla="*/ 25 h 25"/>
                    </a:gdLst>
                    <a:ahLst/>
                    <a:cxnLst>
                      <a:cxn ang="T10">
                        <a:pos x="T0" y="T1"/>
                      </a:cxn>
                      <a:cxn ang="T11">
                        <a:pos x="T2" y="T3"/>
                      </a:cxn>
                      <a:cxn ang="T12">
                        <a:pos x="T4" y="T5"/>
                      </a:cxn>
                      <a:cxn ang="T13">
                        <a:pos x="T6" y="T7"/>
                      </a:cxn>
                      <a:cxn ang="T14">
                        <a:pos x="T8" y="T9"/>
                      </a:cxn>
                    </a:cxnLst>
                    <a:rect l="T15" t="T16" r="T17" b="T18"/>
                    <a:pathLst>
                      <a:path w="156" h="25">
                        <a:moveTo>
                          <a:pt x="155" y="0"/>
                        </a:moveTo>
                        <a:lnTo>
                          <a:pt x="107" y="24"/>
                        </a:lnTo>
                        <a:lnTo>
                          <a:pt x="0" y="24"/>
                        </a:lnTo>
                        <a:lnTo>
                          <a:pt x="51" y="0"/>
                        </a:lnTo>
                        <a:lnTo>
                          <a:pt x="155" y="0"/>
                        </a:lnTo>
                      </a:path>
                    </a:pathLst>
                  </a:custGeom>
                  <a:solidFill>
                    <a:srgbClr val="FFC080"/>
                  </a:solidFill>
                  <a:ln w="12700" cap="rnd">
                    <a:solidFill>
                      <a:srgbClr val="000000"/>
                    </a:solidFill>
                    <a:round/>
                    <a:headEnd/>
                    <a:tailEnd/>
                  </a:ln>
                </p:spPr>
                <p:txBody>
                  <a:bodyPr/>
                  <a:lstStyle/>
                  <a:p>
                    <a:endParaRPr lang="en-US"/>
                  </a:p>
                </p:txBody>
              </p:sp>
              <p:grpSp>
                <p:nvGrpSpPr>
                  <p:cNvPr id="28044" name="Group 425"/>
                  <p:cNvGrpSpPr>
                    <a:grpSpLocks/>
                  </p:cNvGrpSpPr>
                  <p:nvPr/>
                </p:nvGrpSpPr>
                <p:grpSpPr bwMode="auto">
                  <a:xfrm>
                    <a:off x="2179" y="3127"/>
                    <a:ext cx="156" cy="70"/>
                    <a:chOff x="2179" y="3127"/>
                    <a:chExt cx="156" cy="70"/>
                  </a:xfrm>
                </p:grpSpPr>
                <p:sp>
                  <p:nvSpPr>
                    <p:cNvPr id="28045" name="Freeform 423"/>
                    <p:cNvSpPr>
                      <a:spLocks/>
                    </p:cNvSpPr>
                    <p:nvPr/>
                  </p:nvSpPr>
                  <p:spPr bwMode="auto">
                    <a:xfrm>
                      <a:off x="2230" y="3127"/>
                      <a:ext cx="105" cy="46"/>
                    </a:xfrm>
                    <a:custGeom>
                      <a:avLst/>
                      <a:gdLst>
                        <a:gd name="T0" fmla="*/ 104 w 105"/>
                        <a:gd name="T1" fmla="*/ 45 h 46"/>
                        <a:gd name="T2" fmla="*/ 104 w 105"/>
                        <a:gd name="T3" fmla="*/ 0 h 46"/>
                        <a:gd name="T4" fmla="*/ 0 w 105"/>
                        <a:gd name="T5" fmla="*/ 0 h 46"/>
                        <a:gd name="T6" fmla="*/ 0 w 105"/>
                        <a:gd name="T7" fmla="*/ 45 h 46"/>
                        <a:gd name="T8" fmla="*/ 104 w 105"/>
                        <a:gd name="T9" fmla="*/ 45 h 46"/>
                        <a:gd name="T10" fmla="*/ 0 60000 65536"/>
                        <a:gd name="T11" fmla="*/ 0 60000 65536"/>
                        <a:gd name="T12" fmla="*/ 0 60000 65536"/>
                        <a:gd name="T13" fmla="*/ 0 60000 65536"/>
                        <a:gd name="T14" fmla="*/ 0 60000 65536"/>
                        <a:gd name="T15" fmla="*/ 0 w 105"/>
                        <a:gd name="T16" fmla="*/ 0 h 46"/>
                        <a:gd name="T17" fmla="*/ 105 w 105"/>
                        <a:gd name="T18" fmla="*/ 46 h 46"/>
                      </a:gdLst>
                      <a:ahLst/>
                      <a:cxnLst>
                        <a:cxn ang="T10">
                          <a:pos x="T0" y="T1"/>
                        </a:cxn>
                        <a:cxn ang="T11">
                          <a:pos x="T2" y="T3"/>
                        </a:cxn>
                        <a:cxn ang="T12">
                          <a:pos x="T4" y="T5"/>
                        </a:cxn>
                        <a:cxn ang="T13">
                          <a:pos x="T6" y="T7"/>
                        </a:cxn>
                        <a:cxn ang="T14">
                          <a:pos x="T8" y="T9"/>
                        </a:cxn>
                      </a:cxnLst>
                      <a:rect l="T15" t="T16" r="T17" b="T18"/>
                      <a:pathLst>
                        <a:path w="105" h="46">
                          <a:moveTo>
                            <a:pt x="104" y="45"/>
                          </a:moveTo>
                          <a:lnTo>
                            <a:pt x="104" y="0"/>
                          </a:lnTo>
                          <a:lnTo>
                            <a:pt x="0" y="0"/>
                          </a:lnTo>
                          <a:lnTo>
                            <a:pt x="0" y="45"/>
                          </a:lnTo>
                          <a:lnTo>
                            <a:pt x="104" y="45"/>
                          </a:lnTo>
                        </a:path>
                      </a:pathLst>
                    </a:custGeom>
                    <a:solidFill>
                      <a:srgbClr val="FFC080"/>
                    </a:solidFill>
                    <a:ln w="12700" cap="rnd">
                      <a:solidFill>
                        <a:srgbClr val="000000"/>
                      </a:solidFill>
                      <a:round/>
                      <a:headEnd/>
                      <a:tailEnd/>
                    </a:ln>
                  </p:spPr>
                  <p:txBody>
                    <a:bodyPr/>
                    <a:lstStyle/>
                    <a:p>
                      <a:endParaRPr lang="en-US"/>
                    </a:p>
                  </p:txBody>
                </p:sp>
                <p:sp>
                  <p:nvSpPr>
                    <p:cNvPr id="28046" name="Freeform 424"/>
                    <p:cNvSpPr>
                      <a:spLocks/>
                    </p:cNvSpPr>
                    <p:nvPr/>
                  </p:nvSpPr>
                  <p:spPr bwMode="auto">
                    <a:xfrm>
                      <a:off x="2179" y="3127"/>
                      <a:ext cx="52" cy="70"/>
                    </a:xfrm>
                    <a:custGeom>
                      <a:avLst/>
                      <a:gdLst>
                        <a:gd name="T0" fmla="*/ 51 w 52"/>
                        <a:gd name="T1" fmla="*/ 45 h 70"/>
                        <a:gd name="T2" fmla="*/ 0 w 52"/>
                        <a:gd name="T3" fmla="*/ 69 h 70"/>
                        <a:gd name="T4" fmla="*/ 0 w 52"/>
                        <a:gd name="T5" fmla="*/ 31 h 70"/>
                        <a:gd name="T6" fmla="*/ 51 w 52"/>
                        <a:gd name="T7" fmla="*/ 0 h 70"/>
                        <a:gd name="T8" fmla="*/ 51 w 52"/>
                        <a:gd name="T9" fmla="*/ 45 h 70"/>
                        <a:gd name="T10" fmla="*/ 0 60000 65536"/>
                        <a:gd name="T11" fmla="*/ 0 60000 65536"/>
                        <a:gd name="T12" fmla="*/ 0 60000 65536"/>
                        <a:gd name="T13" fmla="*/ 0 60000 65536"/>
                        <a:gd name="T14" fmla="*/ 0 60000 65536"/>
                        <a:gd name="T15" fmla="*/ 0 w 52"/>
                        <a:gd name="T16" fmla="*/ 0 h 70"/>
                        <a:gd name="T17" fmla="*/ 52 w 52"/>
                        <a:gd name="T18" fmla="*/ 70 h 70"/>
                      </a:gdLst>
                      <a:ahLst/>
                      <a:cxnLst>
                        <a:cxn ang="T10">
                          <a:pos x="T0" y="T1"/>
                        </a:cxn>
                        <a:cxn ang="T11">
                          <a:pos x="T2" y="T3"/>
                        </a:cxn>
                        <a:cxn ang="T12">
                          <a:pos x="T4" y="T5"/>
                        </a:cxn>
                        <a:cxn ang="T13">
                          <a:pos x="T6" y="T7"/>
                        </a:cxn>
                        <a:cxn ang="T14">
                          <a:pos x="T8" y="T9"/>
                        </a:cxn>
                      </a:cxnLst>
                      <a:rect l="T15" t="T16" r="T17" b="T18"/>
                      <a:pathLst>
                        <a:path w="52" h="70">
                          <a:moveTo>
                            <a:pt x="51" y="45"/>
                          </a:moveTo>
                          <a:lnTo>
                            <a:pt x="0" y="69"/>
                          </a:lnTo>
                          <a:lnTo>
                            <a:pt x="0" y="31"/>
                          </a:lnTo>
                          <a:lnTo>
                            <a:pt x="51" y="0"/>
                          </a:lnTo>
                          <a:lnTo>
                            <a:pt x="51" y="45"/>
                          </a:lnTo>
                        </a:path>
                      </a:pathLst>
                    </a:custGeom>
                    <a:solidFill>
                      <a:srgbClr val="FFA040"/>
                    </a:solidFill>
                    <a:ln w="12700" cap="rnd">
                      <a:solidFill>
                        <a:srgbClr val="000000"/>
                      </a:solidFill>
                      <a:round/>
                      <a:headEnd/>
                      <a:tailEnd/>
                    </a:ln>
                  </p:spPr>
                  <p:txBody>
                    <a:bodyPr/>
                    <a:lstStyle/>
                    <a:p>
                      <a:endParaRPr lang="en-US"/>
                    </a:p>
                  </p:txBody>
                </p:sp>
              </p:grpSp>
            </p:grpSp>
            <p:grpSp>
              <p:nvGrpSpPr>
                <p:cNvPr id="27929" name="Group 429"/>
                <p:cNvGrpSpPr>
                  <a:grpSpLocks/>
                </p:cNvGrpSpPr>
                <p:nvPr/>
              </p:nvGrpSpPr>
              <p:grpSpPr bwMode="auto">
                <a:xfrm>
                  <a:off x="2112" y="3219"/>
                  <a:ext cx="163" cy="273"/>
                  <a:chOff x="2112" y="3219"/>
                  <a:chExt cx="163" cy="273"/>
                </a:xfrm>
              </p:grpSpPr>
              <p:sp>
                <p:nvSpPr>
                  <p:cNvPr id="28041" name="Freeform 427"/>
                  <p:cNvSpPr>
                    <a:spLocks/>
                  </p:cNvSpPr>
                  <p:nvPr/>
                </p:nvSpPr>
                <p:spPr bwMode="auto">
                  <a:xfrm>
                    <a:off x="2148" y="3219"/>
                    <a:ext cx="127" cy="273"/>
                  </a:xfrm>
                  <a:custGeom>
                    <a:avLst/>
                    <a:gdLst>
                      <a:gd name="T0" fmla="*/ 0 w 127"/>
                      <a:gd name="T1" fmla="*/ 0 h 273"/>
                      <a:gd name="T2" fmla="*/ 126 w 127"/>
                      <a:gd name="T3" fmla="*/ 0 h 273"/>
                      <a:gd name="T4" fmla="*/ 126 w 127"/>
                      <a:gd name="T5" fmla="*/ 272 h 273"/>
                      <a:gd name="T6" fmla="*/ 0 w 127"/>
                      <a:gd name="T7" fmla="*/ 272 h 273"/>
                      <a:gd name="T8" fmla="*/ 0 w 127"/>
                      <a:gd name="T9" fmla="*/ 0 h 273"/>
                      <a:gd name="T10" fmla="*/ 0 60000 65536"/>
                      <a:gd name="T11" fmla="*/ 0 60000 65536"/>
                      <a:gd name="T12" fmla="*/ 0 60000 65536"/>
                      <a:gd name="T13" fmla="*/ 0 60000 65536"/>
                      <a:gd name="T14" fmla="*/ 0 60000 65536"/>
                      <a:gd name="T15" fmla="*/ 0 w 127"/>
                      <a:gd name="T16" fmla="*/ 0 h 273"/>
                      <a:gd name="T17" fmla="*/ 127 w 127"/>
                      <a:gd name="T18" fmla="*/ 273 h 273"/>
                    </a:gdLst>
                    <a:ahLst/>
                    <a:cxnLst>
                      <a:cxn ang="T10">
                        <a:pos x="T0" y="T1"/>
                      </a:cxn>
                      <a:cxn ang="T11">
                        <a:pos x="T2" y="T3"/>
                      </a:cxn>
                      <a:cxn ang="T12">
                        <a:pos x="T4" y="T5"/>
                      </a:cxn>
                      <a:cxn ang="T13">
                        <a:pos x="T6" y="T7"/>
                      </a:cxn>
                      <a:cxn ang="T14">
                        <a:pos x="T8" y="T9"/>
                      </a:cxn>
                    </a:cxnLst>
                    <a:rect l="T15" t="T16" r="T17" b="T18"/>
                    <a:pathLst>
                      <a:path w="127" h="273">
                        <a:moveTo>
                          <a:pt x="0" y="0"/>
                        </a:moveTo>
                        <a:lnTo>
                          <a:pt x="126" y="0"/>
                        </a:lnTo>
                        <a:lnTo>
                          <a:pt x="126" y="272"/>
                        </a:lnTo>
                        <a:lnTo>
                          <a:pt x="0" y="272"/>
                        </a:lnTo>
                        <a:lnTo>
                          <a:pt x="0" y="0"/>
                        </a:lnTo>
                      </a:path>
                    </a:pathLst>
                  </a:custGeom>
                  <a:solidFill>
                    <a:srgbClr val="FFC080"/>
                  </a:solidFill>
                  <a:ln w="12700" cap="rnd">
                    <a:solidFill>
                      <a:srgbClr val="000000"/>
                    </a:solidFill>
                    <a:round/>
                    <a:headEnd/>
                    <a:tailEnd/>
                  </a:ln>
                </p:spPr>
                <p:txBody>
                  <a:bodyPr/>
                  <a:lstStyle/>
                  <a:p>
                    <a:endParaRPr lang="en-US"/>
                  </a:p>
                </p:txBody>
              </p:sp>
              <p:sp>
                <p:nvSpPr>
                  <p:cNvPr id="28042" name="Freeform 428"/>
                  <p:cNvSpPr>
                    <a:spLocks/>
                  </p:cNvSpPr>
                  <p:nvPr/>
                </p:nvSpPr>
                <p:spPr bwMode="auto">
                  <a:xfrm>
                    <a:off x="2112" y="3219"/>
                    <a:ext cx="37" cy="273"/>
                  </a:xfrm>
                  <a:custGeom>
                    <a:avLst/>
                    <a:gdLst>
                      <a:gd name="T0" fmla="*/ 36 w 37"/>
                      <a:gd name="T1" fmla="*/ 272 h 273"/>
                      <a:gd name="T2" fmla="*/ 0 w 37"/>
                      <a:gd name="T3" fmla="*/ 240 h 273"/>
                      <a:gd name="T4" fmla="*/ 0 w 37"/>
                      <a:gd name="T5" fmla="*/ 15 h 273"/>
                      <a:gd name="T6" fmla="*/ 36 w 37"/>
                      <a:gd name="T7" fmla="*/ 0 h 273"/>
                      <a:gd name="T8" fmla="*/ 36 w 37"/>
                      <a:gd name="T9" fmla="*/ 272 h 273"/>
                      <a:gd name="T10" fmla="*/ 0 60000 65536"/>
                      <a:gd name="T11" fmla="*/ 0 60000 65536"/>
                      <a:gd name="T12" fmla="*/ 0 60000 65536"/>
                      <a:gd name="T13" fmla="*/ 0 60000 65536"/>
                      <a:gd name="T14" fmla="*/ 0 60000 65536"/>
                      <a:gd name="T15" fmla="*/ 0 w 37"/>
                      <a:gd name="T16" fmla="*/ 0 h 273"/>
                      <a:gd name="T17" fmla="*/ 37 w 37"/>
                      <a:gd name="T18" fmla="*/ 273 h 273"/>
                    </a:gdLst>
                    <a:ahLst/>
                    <a:cxnLst>
                      <a:cxn ang="T10">
                        <a:pos x="T0" y="T1"/>
                      </a:cxn>
                      <a:cxn ang="T11">
                        <a:pos x="T2" y="T3"/>
                      </a:cxn>
                      <a:cxn ang="T12">
                        <a:pos x="T4" y="T5"/>
                      </a:cxn>
                      <a:cxn ang="T13">
                        <a:pos x="T6" y="T7"/>
                      </a:cxn>
                      <a:cxn ang="T14">
                        <a:pos x="T8" y="T9"/>
                      </a:cxn>
                    </a:cxnLst>
                    <a:rect l="T15" t="T16" r="T17" b="T18"/>
                    <a:pathLst>
                      <a:path w="37" h="273">
                        <a:moveTo>
                          <a:pt x="36" y="272"/>
                        </a:moveTo>
                        <a:lnTo>
                          <a:pt x="0" y="240"/>
                        </a:lnTo>
                        <a:lnTo>
                          <a:pt x="0" y="15"/>
                        </a:lnTo>
                        <a:lnTo>
                          <a:pt x="36" y="0"/>
                        </a:lnTo>
                        <a:lnTo>
                          <a:pt x="36" y="272"/>
                        </a:lnTo>
                      </a:path>
                    </a:pathLst>
                  </a:custGeom>
                  <a:solidFill>
                    <a:srgbClr val="FFA040"/>
                  </a:solidFill>
                  <a:ln w="12700" cap="rnd">
                    <a:solidFill>
                      <a:srgbClr val="000000"/>
                    </a:solidFill>
                    <a:round/>
                    <a:headEnd/>
                    <a:tailEnd/>
                  </a:ln>
                </p:spPr>
                <p:txBody>
                  <a:bodyPr/>
                  <a:lstStyle/>
                  <a:p>
                    <a:endParaRPr lang="en-US"/>
                  </a:p>
                </p:txBody>
              </p:sp>
            </p:grpSp>
            <p:grpSp>
              <p:nvGrpSpPr>
                <p:cNvPr id="27930" name="Group 432"/>
                <p:cNvGrpSpPr>
                  <a:grpSpLocks/>
                </p:cNvGrpSpPr>
                <p:nvPr/>
              </p:nvGrpSpPr>
              <p:grpSpPr bwMode="auto">
                <a:xfrm>
                  <a:off x="2167" y="3170"/>
                  <a:ext cx="173" cy="362"/>
                  <a:chOff x="2167" y="3170"/>
                  <a:chExt cx="173" cy="362"/>
                </a:xfrm>
              </p:grpSpPr>
              <p:sp>
                <p:nvSpPr>
                  <p:cNvPr id="28039" name="Freeform 430"/>
                  <p:cNvSpPr>
                    <a:spLocks/>
                  </p:cNvSpPr>
                  <p:nvPr/>
                </p:nvSpPr>
                <p:spPr bwMode="auto">
                  <a:xfrm>
                    <a:off x="2202" y="3170"/>
                    <a:ext cx="138" cy="362"/>
                  </a:xfrm>
                  <a:custGeom>
                    <a:avLst/>
                    <a:gdLst>
                      <a:gd name="T0" fmla="*/ 0 w 138"/>
                      <a:gd name="T1" fmla="*/ 0 h 362"/>
                      <a:gd name="T2" fmla="*/ 137 w 138"/>
                      <a:gd name="T3" fmla="*/ 0 h 362"/>
                      <a:gd name="T4" fmla="*/ 137 w 138"/>
                      <a:gd name="T5" fmla="*/ 361 h 362"/>
                      <a:gd name="T6" fmla="*/ 0 w 138"/>
                      <a:gd name="T7" fmla="*/ 361 h 362"/>
                      <a:gd name="T8" fmla="*/ 0 w 138"/>
                      <a:gd name="T9" fmla="*/ 0 h 362"/>
                      <a:gd name="T10" fmla="*/ 0 60000 65536"/>
                      <a:gd name="T11" fmla="*/ 0 60000 65536"/>
                      <a:gd name="T12" fmla="*/ 0 60000 65536"/>
                      <a:gd name="T13" fmla="*/ 0 60000 65536"/>
                      <a:gd name="T14" fmla="*/ 0 60000 65536"/>
                      <a:gd name="T15" fmla="*/ 0 w 138"/>
                      <a:gd name="T16" fmla="*/ 0 h 362"/>
                      <a:gd name="T17" fmla="*/ 138 w 138"/>
                      <a:gd name="T18" fmla="*/ 362 h 362"/>
                    </a:gdLst>
                    <a:ahLst/>
                    <a:cxnLst>
                      <a:cxn ang="T10">
                        <a:pos x="T0" y="T1"/>
                      </a:cxn>
                      <a:cxn ang="T11">
                        <a:pos x="T2" y="T3"/>
                      </a:cxn>
                      <a:cxn ang="T12">
                        <a:pos x="T4" y="T5"/>
                      </a:cxn>
                      <a:cxn ang="T13">
                        <a:pos x="T6" y="T7"/>
                      </a:cxn>
                      <a:cxn ang="T14">
                        <a:pos x="T8" y="T9"/>
                      </a:cxn>
                    </a:cxnLst>
                    <a:rect l="T15" t="T16" r="T17" b="T18"/>
                    <a:pathLst>
                      <a:path w="138" h="362">
                        <a:moveTo>
                          <a:pt x="0" y="0"/>
                        </a:moveTo>
                        <a:lnTo>
                          <a:pt x="137" y="0"/>
                        </a:lnTo>
                        <a:lnTo>
                          <a:pt x="137" y="361"/>
                        </a:lnTo>
                        <a:lnTo>
                          <a:pt x="0" y="361"/>
                        </a:lnTo>
                        <a:lnTo>
                          <a:pt x="0" y="0"/>
                        </a:lnTo>
                      </a:path>
                    </a:pathLst>
                  </a:custGeom>
                  <a:solidFill>
                    <a:srgbClr val="FFC080"/>
                  </a:solidFill>
                  <a:ln w="12700" cap="rnd">
                    <a:solidFill>
                      <a:srgbClr val="000000"/>
                    </a:solidFill>
                    <a:round/>
                    <a:headEnd/>
                    <a:tailEnd/>
                  </a:ln>
                </p:spPr>
                <p:txBody>
                  <a:bodyPr/>
                  <a:lstStyle/>
                  <a:p>
                    <a:endParaRPr lang="en-US"/>
                  </a:p>
                </p:txBody>
              </p:sp>
              <p:sp>
                <p:nvSpPr>
                  <p:cNvPr id="28040" name="Freeform 431"/>
                  <p:cNvSpPr>
                    <a:spLocks/>
                  </p:cNvSpPr>
                  <p:nvPr/>
                </p:nvSpPr>
                <p:spPr bwMode="auto">
                  <a:xfrm>
                    <a:off x="2167" y="3170"/>
                    <a:ext cx="36" cy="362"/>
                  </a:xfrm>
                  <a:custGeom>
                    <a:avLst/>
                    <a:gdLst>
                      <a:gd name="T0" fmla="*/ 35 w 36"/>
                      <a:gd name="T1" fmla="*/ 0 h 362"/>
                      <a:gd name="T2" fmla="*/ 0 w 36"/>
                      <a:gd name="T3" fmla="*/ 28 h 362"/>
                      <a:gd name="T4" fmla="*/ 0 w 36"/>
                      <a:gd name="T5" fmla="*/ 352 h 362"/>
                      <a:gd name="T6" fmla="*/ 35 w 36"/>
                      <a:gd name="T7" fmla="*/ 361 h 362"/>
                      <a:gd name="T8" fmla="*/ 35 w 36"/>
                      <a:gd name="T9" fmla="*/ 0 h 362"/>
                      <a:gd name="T10" fmla="*/ 0 60000 65536"/>
                      <a:gd name="T11" fmla="*/ 0 60000 65536"/>
                      <a:gd name="T12" fmla="*/ 0 60000 65536"/>
                      <a:gd name="T13" fmla="*/ 0 60000 65536"/>
                      <a:gd name="T14" fmla="*/ 0 60000 65536"/>
                      <a:gd name="T15" fmla="*/ 0 w 36"/>
                      <a:gd name="T16" fmla="*/ 0 h 362"/>
                      <a:gd name="T17" fmla="*/ 36 w 36"/>
                      <a:gd name="T18" fmla="*/ 362 h 362"/>
                    </a:gdLst>
                    <a:ahLst/>
                    <a:cxnLst>
                      <a:cxn ang="T10">
                        <a:pos x="T0" y="T1"/>
                      </a:cxn>
                      <a:cxn ang="T11">
                        <a:pos x="T2" y="T3"/>
                      </a:cxn>
                      <a:cxn ang="T12">
                        <a:pos x="T4" y="T5"/>
                      </a:cxn>
                      <a:cxn ang="T13">
                        <a:pos x="T6" y="T7"/>
                      </a:cxn>
                      <a:cxn ang="T14">
                        <a:pos x="T8" y="T9"/>
                      </a:cxn>
                    </a:cxnLst>
                    <a:rect l="T15" t="T16" r="T17" b="T18"/>
                    <a:pathLst>
                      <a:path w="36" h="362">
                        <a:moveTo>
                          <a:pt x="35" y="0"/>
                        </a:moveTo>
                        <a:lnTo>
                          <a:pt x="0" y="28"/>
                        </a:lnTo>
                        <a:lnTo>
                          <a:pt x="0" y="352"/>
                        </a:lnTo>
                        <a:lnTo>
                          <a:pt x="35" y="361"/>
                        </a:lnTo>
                        <a:lnTo>
                          <a:pt x="35" y="0"/>
                        </a:lnTo>
                      </a:path>
                    </a:pathLst>
                  </a:custGeom>
                  <a:solidFill>
                    <a:srgbClr val="FFA040"/>
                  </a:solidFill>
                  <a:ln w="12700" cap="rnd">
                    <a:solidFill>
                      <a:srgbClr val="000000"/>
                    </a:solidFill>
                    <a:round/>
                    <a:headEnd/>
                    <a:tailEnd/>
                  </a:ln>
                </p:spPr>
                <p:txBody>
                  <a:bodyPr/>
                  <a:lstStyle/>
                  <a:p>
                    <a:endParaRPr lang="en-US"/>
                  </a:p>
                </p:txBody>
              </p:sp>
            </p:grpSp>
            <p:grpSp>
              <p:nvGrpSpPr>
                <p:cNvPr id="27931" name="Group 436"/>
                <p:cNvGrpSpPr>
                  <a:grpSpLocks/>
                </p:cNvGrpSpPr>
                <p:nvPr/>
              </p:nvGrpSpPr>
              <p:grpSpPr bwMode="auto">
                <a:xfrm>
                  <a:off x="1882" y="3551"/>
                  <a:ext cx="181" cy="81"/>
                  <a:chOff x="1882" y="3551"/>
                  <a:chExt cx="181" cy="81"/>
                </a:xfrm>
              </p:grpSpPr>
              <p:sp>
                <p:nvSpPr>
                  <p:cNvPr id="28036" name="Freeform 433"/>
                  <p:cNvSpPr>
                    <a:spLocks/>
                  </p:cNvSpPr>
                  <p:nvPr/>
                </p:nvSpPr>
                <p:spPr bwMode="auto">
                  <a:xfrm>
                    <a:off x="1882" y="3579"/>
                    <a:ext cx="121" cy="53"/>
                  </a:xfrm>
                  <a:custGeom>
                    <a:avLst/>
                    <a:gdLst>
                      <a:gd name="T0" fmla="*/ 0 w 121"/>
                      <a:gd name="T1" fmla="*/ 1 h 53"/>
                      <a:gd name="T2" fmla="*/ 0 w 121"/>
                      <a:gd name="T3" fmla="*/ 52 h 53"/>
                      <a:gd name="T4" fmla="*/ 120 w 121"/>
                      <a:gd name="T5" fmla="*/ 52 h 53"/>
                      <a:gd name="T6" fmla="*/ 120 w 121"/>
                      <a:gd name="T7" fmla="*/ 0 h 53"/>
                      <a:gd name="T8" fmla="*/ 0 w 121"/>
                      <a:gd name="T9" fmla="*/ 1 h 53"/>
                      <a:gd name="T10" fmla="*/ 0 60000 65536"/>
                      <a:gd name="T11" fmla="*/ 0 60000 65536"/>
                      <a:gd name="T12" fmla="*/ 0 60000 65536"/>
                      <a:gd name="T13" fmla="*/ 0 60000 65536"/>
                      <a:gd name="T14" fmla="*/ 0 60000 65536"/>
                      <a:gd name="T15" fmla="*/ 0 w 121"/>
                      <a:gd name="T16" fmla="*/ 0 h 53"/>
                      <a:gd name="T17" fmla="*/ 121 w 121"/>
                      <a:gd name="T18" fmla="*/ 53 h 53"/>
                    </a:gdLst>
                    <a:ahLst/>
                    <a:cxnLst>
                      <a:cxn ang="T10">
                        <a:pos x="T0" y="T1"/>
                      </a:cxn>
                      <a:cxn ang="T11">
                        <a:pos x="T2" y="T3"/>
                      </a:cxn>
                      <a:cxn ang="T12">
                        <a:pos x="T4" y="T5"/>
                      </a:cxn>
                      <a:cxn ang="T13">
                        <a:pos x="T6" y="T7"/>
                      </a:cxn>
                      <a:cxn ang="T14">
                        <a:pos x="T8" y="T9"/>
                      </a:cxn>
                    </a:cxnLst>
                    <a:rect l="T15" t="T16" r="T17" b="T18"/>
                    <a:pathLst>
                      <a:path w="121" h="53">
                        <a:moveTo>
                          <a:pt x="0" y="1"/>
                        </a:moveTo>
                        <a:lnTo>
                          <a:pt x="0" y="52"/>
                        </a:lnTo>
                        <a:lnTo>
                          <a:pt x="120" y="52"/>
                        </a:lnTo>
                        <a:lnTo>
                          <a:pt x="120" y="0"/>
                        </a:lnTo>
                        <a:lnTo>
                          <a:pt x="0" y="1"/>
                        </a:lnTo>
                      </a:path>
                    </a:pathLst>
                  </a:custGeom>
                  <a:solidFill>
                    <a:srgbClr val="FFA040"/>
                  </a:solidFill>
                  <a:ln w="12700" cap="rnd">
                    <a:solidFill>
                      <a:srgbClr val="000000"/>
                    </a:solidFill>
                    <a:round/>
                    <a:headEnd/>
                    <a:tailEnd/>
                  </a:ln>
                </p:spPr>
                <p:txBody>
                  <a:bodyPr/>
                  <a:lstStyle/>
                  <a:p>
                    <a:endParaRPr lang="en-US"/>
                  </a:p>
                </p:txBody>
              </p:sp>
              <p:sp>
                <p:nvSpPr>
                  <p:cNvPr id="28037" name="Freeform 434"/>
                  <p:cNvSpPr>
                    <a:spLocks/>
                  </p:cNvSpPr>
                  <p:nvPr/>
                </p:nvSpPr>
                <p:spPr bwMode="auto">
                  <a:xfrm>
                    <a:off x="1882" y="3551"/>
                    <a:ext cx="181" cy="29"/>
                  </a:xfrm>
                  <a:custGeom>
                    <a:avLst/>
                    <a:gdLst>
                      <a:gd name="T0" fmla="*/ 0 w 181"/>
                      <a:gd name="T1" fmla="*/ 28 h 29"/>
                      <a:gd name="T2" fmla="*/ 56 w 181"/>
                      <a:gd name="T3" fmla="*/ 0 h 29"/>
                      <a:gd name="T4" fmla="*/ 180 w 181"/>
                      <a:gd name="T5" fmla="*/ 0 h 29"/>
                      <a:gd name="T6" fmla="*/ 120 w 181"/>
                      <a:gd name="T7" fmla="*/ 28 h 29"/>
                      <a:gd name="T8" fmla="*/ 0 w 181"/>
                      <a:gd name="T9" fmla="*/ 28 h 29"/>
                      <a:gd name="T10" fmla="*/ 0 60000 65536"/>
                      <a:gd name="T11" fmla="*/ 0 60000 65536"/>
                      <a:gd name="T12" fmla="*/ 0 60000 65536"/>
                      <a:gd name="T13" fmla="*/ 0 60000 65536"/>
                      <a:gd name="T14" fmla="*/ 0 60000 65536"/>
                      <a:gd name="T15" fmla="*/ 0 w 181"/>
                      <a:gd name="T16" fmla="*/ 0 h 29"/>
                      <a:gd name="T17" fmla="*/ 181 w 181"/>
                      <a:gd name="T18" fmla="*/ 29 h 29"/>
                    </a:gdLst>
                    <a:ahLst/>
                    <a:cxnLst>
                      <a:cxn ang="T10">
                        <a:pos x="T0" y="T1"/>
                      </a:cxn>
                      <a:cxn ang="T11">
                        <a:pos x="T2" y="T3"/>
                      </a:cxn>
                      <a:cxn ang="T12">
                        <a:pos x="T4" y="T5"/>
                      </a:cxn>
                      <a:cxn ang="T13">
                        <a:pos x="T6" y="T7"/>
                      </a:cxn>
                      <a:cxn ang="T14">
                        <a:pos x="T8" y="T9"/>
                      </a:cxn>
                    </a:cxnLst>
                    <a:rect l="T15" t="T16" r="T17" b="T18"/>
                    <a:pathLst>
                      <a:path w="181" h="29">
                        <a:moveTo>
                          <a:pt x="0" y="28"/>
                        </a:moveTo>
                        <a:lnTo>
                          <a:pt x="56" y="0"/>
                        </a:lnTo>
                        <a:lnTo>
                          <a:pt x="180" y="0"/>
                        </a:lnTo>
                        <a:lnTo>
                          <a:pt x="120" y="28"/>
                        </a:lnTo>
                        <a:lnTo>
                          <a:pt x="0" y="28"/>
                        </a:lnTo>
                      </a:path>
                    </a:pathLst>
                  </a:custGeom>
                  <a:solidFill>
                    <a:srgbClr val="FFC080"/>
                  </a:solidFill>
                  <a:ln w="12700" cap="rnd">
                    <a:solidFill>
                      <a:srgbClr val="000000"/>
                    </a:solidFill>
                    <a:round/>
                    <a:headEnd/>
                    <a:tailEnd/>
                  </a:ln>
                </p:spPr>
                <p:txBody>
                  <a:bodyPr/>
                  <a:lstStyle/>
                  <a:p>
                    <a:endParaRPr lang="en-US"/>
                  </a:p>
                </p:txBody>
              </p:sp>
              <p:sp>
                <p:nvSpPr>
                  <p:cNvPr id="28038" name="Freeform 435"/>
                  <p:cNvSpPr>
                    <a:spLocks/>
                  </p:cNvSpPr>
                  <p:nvPr/>
                </p:nvSpPr>
                <p:spPr bwMode="auto">
                  <a:xfrm>
                    <a:off x="2002" y="3551"/>
                    <a:ext cx="61" cy="81"/>
                  </a:xfrm>
                  <a:custGeom>
                    <a:avLst/>
                    <a:gdLst>
                      <a:gd name="T0" fmla="*/ 0 w 61"/>
                      <a:gd name="T1" fmla="*/ 28 h 81"/>
                      <a:gd name="T2" fmla="*/ 60 w 61"/>
                      <a:gd name="T3" fmla="*/ 0 h 81"/>
                      <a:gd name="T4" fmla="*/ 60 w 61"/>
                      <a:gd name="T5" fmla="*/ 45 h 81"/>
                      <a:gd name="T6" fmla="*/ 0 w 61"/>
                      <a:gd name="T7" fmla="*/ 80 h 81"/>
                      <a:gd name="T8" fmla="*/ 0 w 61"/>
                      <a:gd name="T9" fmla="*/ 28 h 81"/>
                      <a:gd name="T10" fmla="*/ 0 60000 65536"/>
                      <a:gd name="T11" fmla="*/ 0 60000 65536"/>
                      <a:gd name="T12" fmla="*/ 0 60000 65536"/>
                      <a:gd name="T13" fmla="*/ 0 60000 65536"/>
                      <a:gd name="T14" fmla="*/ 0 60000 65536"/>
                      <a:gd name="T15" fmla="*/ 0 w 61"/>
                      <a:gd name="T16" fmla="*/ 0 h 81"/>
                      <a:gd name="T17" fmla="*/ 61 w 61"/>
                      <a:gd name="T18" fmla="*/ 81 h 81"/>
                    </a:gdLst>
                    <a:ahLst/>
                    <a:cxnLst>
                      <a:cxn ang="T10">
                        <a:pos x="T0" y="T1"/>
                      </a:cxn>
                      <a:cxn ang="T11">
                        <a:pos x="T2" y="T3"/>
                      </a:cxn>
                      <a:cxn ang="T12">
                        <a:pos x="T4" y="T5"/>
                      </a:cxn>
                      <a:cxn ang="T13">
                        <a:pos x="T6" y="T7"/>
                      </a:cxn>
                      <a:cxn ang="T14">
                        <a:pos x="T8" y="T9"/>
                      </a:cxn>
                    </a:cxnLst>
                    <a:rect l="T15" t="T16" r="T17" b="T18"/>
                    <a:pathLst>
                      <a:path w="61" h="81">
                        <a:moveTo>
                          <a:pt x="0" y="28"/>
                        </a:moveTo>
                        <a:lnTo>
                          <a:pt x="60" y="0"/>
                        </a:lnTo>
                        <a:lnTo>
                          <a:pt x="60" y="45"/>
                        </a:lnTo>
                        <a:lnTo>
                          <a:pt x="0" y="80"/>
                        </a:lnTo>
                        <a:lnTo>
                          <a:pt x="0" y="28"/>
                        </a:lnTo>
                      </a:path>
                    </a:pathLst>
                  </a:custGeom>
                  <a:solidFill>
                    <a:srgbClr val="FF8000"/>
                  </a:solidFill>
                  <a:ln w="12700" cap="rnd">
                    <a:solidFill>
                      <a:srgbClr val="000000"/>
                    </a:solidFill>
                    <a:round/>
                    <a:headEnd/>
                    <a:tailEnd/>
                  </a:ln>
                </p:spPr>
                <p:txBody>
                  <a:bodyPr/>
                  <a:lstStyle/>
                  <a:p>
                    <a:endParaRPr lang="en-US"/>
                  </a:p>
                </p:txBody>
              </p:sp>
            </p:grpSp>
            <p:grpSp>
              <p:nvGrpSpPr>
                <p:cNvPr id="27932" name="Group 439"/>
                <p:cNvGrpSpPr>
                  <a:grpSpLocks/>
                </p:cNvGrpSpPr>
                <p:nvPr/>
              </p:nvGrpSpPr>
              <p:grpSpPr bwMode="auto">
                <a:xfrm>
                  <a:off x="2141" y="3318"/>
                  <a:ext cx="197" cy="250"/>
                  <a:chOff x="2141" y="3318"/>
                  <a:chExt cx="197" cy="250"/>
                </a:xfrm>
              </p:grpSpPr>
              <p:sp>
                <p:nvSpPr>
                  <p:cNvPr id="28034" name="Freeform 437"/>
                  <p:cNvSpPr>
                    <a:spLocks/>
                  </p:cNvSpPr>
                  <p:nvPr/>
                </p:nvSpPr>
                <p:spPr bwMode="auto">
                  <a:xfrm>
                    <a:off x="2141" y="3320"/>
                    <a:ext cx="153" cy="248"/>
                  </a:xfrm>
                  <a:custGeom>
                    <a:avLst/>
                    <a:gdLst>
                      <a:gd name="T0" fmla="*/ 0 w 153"/>
                      <a:gd name="T1" fmla="*/ 245 h 248"/>
                      <a:gd name="T2" fmla="*/ 152 w 153"/>
                      <a:gd name="T3" fmla="*/ 247 h 248"/>
                      <a:gd name="T4" fmla="*/ 152 w 153"/>
                      <a:gd name="T5" fmla="*/ 0 h 248"/>
                      <a:gd name="T6" fmla="*/ 0 w 153"/>
                      <a:gd name="T7" fmla="*/ 10 h 248"/>
                      <a:gd name="T8" fmla="*/ 0 w 153"/>
                      <a:gd name="T9" fmla="*/ 245 h 248"/>
                      <a:gd name="T10" fmla="*/ 0 60000 65536"/>
                      <a:gd name="T11" fmla="*/ 0 60000 65536"/>
                      <a:gd name="T12" fmla="*/ 0 60000 65536"/>
                      <a:gd name="T13" fmla="*/ 0 60000 65536"/>
                      <a:gd name="T14" fmla="*/ 0 60000 65536"/>
                      <a:gd name="T15" fmla="*/ 0 w 153"/>
                      <a:gd name="T16" fmla="*/ 0 h 248"/>
                      <a:gd name="T17" fmla="*/ 153 w 153"/>
                      <a:gd name="T18" fmla="*/ 248 h 248"/>
                    </a:gdLst>
                    <a:ahLst/>
                    <a:cxnLst>
                      <a:cxn ang="T10">
                        <a:pos x="T0" y="T1"/>
                      </a:cxn>
                      <a:cxn ang="T11">
                        <a:pos x="T2" y="T3"/>
                      </a:cxn>
                      <a:cxn ang="T12">
                        <a:pos x="T4" y="T5"/>
                      </a:cxn>
                      <a:cxn ang="T13">
                        <a:pos x="T6" y="T7"/>
                      </a:cxn>
                      <a:cxn ang="T14">
                        <a:pos x="T8" y="T9"/>
                      </a:cxn>
                    </a:cxnLst>
                    <a:rect l="T15" t="T16" r="T17" b="T18"/>
                    <a:pathLst>
                      <a:path w="153" h="248">
                        <a:moveTo>
                          <a:pt x="0" y="245"/>
                        </a:moveTo>
                        <a:lnTo>
                          <a:pt x="152" y="247"/>
                        </a:lnTo>
                        <a:lnTo>
                          <a:pt x="152" y="0"/>
                        </a:lnTo>
                        <a:lnTo>
                          <a:pt x="0" y="10"/>
                        </a:lnTo>
                        <a:lnTo>
                          <a:pt x="0" y="245"/>
                        </a:lnTo>
                      </a:path>
                    </a:pathLst>
                  </a:custGeom>
                  <a:solidFill>
                    <a:srgbClr val="FFC080"/>
                  </a:solidFill>
                  <a:ln w="12700" cap="rnd">
                    <a:solidFill>
                      <a:srgbClr val="000000"/>
                    </a:solidFill>
                    <a:round/>
                    <a:headEnd/>
                    <a:tailEnd/>
                  </a:ln>
                </p:spPr>
                <p:txBody>
                  <a:bodyPr/>
                  <a:lstStyle/>
                  <a:p>
                    <a:endParaRPr lang="en-US"/>
                  </a:p>
                </p:txBody>
              </p:sp>
              <p:sp>
                <p:nvSpPr>
                  <p:cNvPr id="28035" name="Freeform 438"/>
                  <p:cNvSpPr>
                    <a:spLocks/>
                  </p:cNvSpPr>
                  <p:nvPr/>
                </p:nvSpPr>
                <p:spPr bwMode="auto">
                  <a:xfrm>
                    <a:off x="2293" y="3318"/>
                    <a:ext cx="45" cy="250"/>
                  </a:xfrm>
                  <a:custGeom>
                    <a:avLst/>
                    <a:gdLst>
                      <a:gd name="T0" fmla="*/ 0 w 45"/>
                      <a:gd name="T1" fmla="*/ 0 h 250"/>
                      <a:gd name="T2" fmla="*/ 0 w 45"/>
                      <a:gd name="T3" fmla="*/ 249 h 250"/>
                      <a:gd name="T4" fmla="*/ 44 w 45"/>
                      <a:gd name="T5" fmla="*/ 200 h 250"/>
                      <a:gd name="T6" fmla="*/ 44 w 45"/>
                      <a:gd name="T7" fmla="*/ 33 h 250"/>
                      <a:gd name="T8" fmla="*/ 0 w 45"/>
                      <a:gd name="T9" fmla="*/ 0 h 250"/>
                      <a:gd name="T10" fmla="*/ 0 60000 65536"/>
                      <a:gd name="T11" fmla="*/ 0 60000 65536"/>
                      <a:gd name="T12" fmla="*/ 0 60000 65536"/>
                      <a:gd name="T13" fmla="*/ 0 60000 65536"/>
                      <a:gd name="T14" fmla="*/ 0 60000 65536"/>
                      <a:gd name="T15" fmla="*/ 0 w 45"/>
                      <a:gd name="T16" fmla="*/ 0 h 250"/>
                      <a:gd name="T17" fmla="*/ 45 w 45"/>
                      <a:gd name="T18" fmla="*/ 250 h 250"/>
                    </a:gdLst>
                    <a:ahLst/>
                    <a:cxnLst>
                      <a:cxn ang="T10">
                        <a:pos x="T0" y="T1"/>
                      </a:cxn>
                      <a:cxn ang="T11">
                        <a:pos x="T2" y="T3"/>
                      </a:cxn>
                      <a:cxn ang="T12">
                        <a:pos x="T4" y="T5"/>
                      </a:cxn>
                      <a:cxn ang="T13">
                        <a:pos x="T6" y="T7"/>
                      </a:cxn>
                      <a:cxn ang="T14">
                        <a:pos x="T8" y="T9"/>
                      </a:cxn>
                    </a:cxnLst>
                    <a:rect l="T15" t="T16" r="T17" b="T18"/>
                    <a:pathLst>
                      <a:path w="45" h="250">
                        <a:moveTo>
                          <a:pt x="0" y="0"/>
                        </a:moveTo>
                        <a:lnTo>
                          <a:pt x="0" y="249"/>
                        </a:lnTo>
                        <a:lnTo>
                          <a:pt x="44" y="200"/>
                        </a:lnTo>
                        <a:lnTo>
                          <a:pt x="44" y="33"/>
                        </a:lnTo>
                        <a:lnTo>
                          <a:pt x="0" y="0"/>
                        </a:lnTo>
                      </a:path>
                    </a:pathLst>
                  </a:custGeom>
                  <a:solidFill>
                    <a:srgbClr val="FFA040"/>
                  </a:solidFill>
                  <a:ln w="12700" cap="rnd">
                    <a:solidFill>
                      <a:srgbClr val="000000"/>
                    </a:solidFill>
                    <a:round/>
                    <a:headEnd/>
                    <a:tailEnd/>
                  </a:ln>
                </p:spPr>
                <p:txBody>
                  <a:bodyPr/>
                  <a:lstStyle/>
                  <a:p>
                    <a:endParaRPr lang="en-US"/>
                  </a:p>
                </p:txBody>
              </p:sp>
            </p:grpSp>
            <p:grpSp>
              <p:nvGrpSpPr>
                <p:cNvPr id="27933" name="Group 443"/>
                <p:cNvGrpSpPr>
                  <a:grpSpLocks/>
                </p:cNvGrpSpPr>
                <p:nvPr/>
              </p:nvGrpSpPr>
              <p:grpSpPr bwMode="auto">
                <a:xfrm>
                  <a:off x="2093" y="3447"/>
                  <a:ext cx="132" cy="162"/>
                  <a:chOff x="2093" y="3447"/>
                  <a:chExt cx="132" cy="162"/>
                </a:xfrm>
              </p:grpSpPr>
              <p:sp>
                <p:nvSpPr>
                  <p:cNvPr id="28031" name="Freeform 440"/>
                  <p:cNvSpPr>
                    <a:spLocks/>
                  </p:cNvSpPr>
                  <p:nvPr/>
                </p:nvSpPr>
                <p:spPr bwMode="auto">
                  <a:xfrm>
                    <a:off x="2093" y="3468"/>
                    <a:ext cx="95" cy="141"/>
                  </a:xfrm>
                  <a:custGeom>
                    <a:avLst/>
                    <a:gdLst>
                      <a:gd name="T0" fmla="*/ 0 w 95"/>
                      <a:gd name="T1" fmla="*/ 0 h 141"/>
                      <a:gd name="T2" fmla="*/ 94 w 95"/>
                      <a:gd name="T3" fmla="*/ 0 h 141"/>
                      <a:gd name="T4" fmla="*/ 94 w 95"/>
                      <a:gd name="T5" fmla="*/ 140 h 141"/>
                      <a:gd name="T6" fmla="*/ 0 w 95"/>
                      <a:gd name="T7" fmla="*/ 140 h 141"/>
                      <a:gd name="T8" fmla="*/ 0 w 95"/>
                      <a:gd name="T9" fmla="*/ 0 h 141"/>
                      <a:gd name="T10" fmla="*/ 0 60000 65536"/>
                      <a:gd name="T11" fmla="*/ 0 60000 65536"/>
                      <a:gd name="T12" fmla="*/ 0 60000 65536"/>
                      <a:gd name="T13" fmla="*/ 0 60000 65536"/>
                      <a:gd name="T14" fmla="*/ 0 60000 65536"/>
                      <a:gd name="T15" fmla="*/ 0 w 95"/>
                      <a:gd name="T16" fmla="*/ 0 h 141"/>
                      <a:gd name="T17" fmla="*/ 95 w 95"/>
                      <a:gd name="T18" fmla="*/ 141 h 141"/>
                    </a:gdLst>
                    <a:ahLst/>
                    <a:cxnLst>
                      <a:cxn ang="T10">
                        <a:pos x="T0" y="T1"/>
                      </a:cxn>
                      <a:cxn ang="T11">
                        <a:pos x="T2" y="T3"/>
                      </a:cxn>
                      <a:cxn ang="T12">
                        <a:pos x="T4" y="T5"/>
                      </a:cxn>
                      <a:cxn ang="T13">
                        <a:pos x="T6" y="T7"/>
                      </a:cxn>
                      <a:cxn ang="T14">
                        <a:pos x="T8" y="T9"/>
                      </a:cxn>
                    </a:cxnLst>
                    <a:rect l="T15" t="T16" r="T17" b="T18"/>
                    <a:pathLst>
                      <a:path w="95" h="141">
                        <a:moveTo>
                          <a:pt x="0" y="0"/>
                        </a:moveTo>
                        <a:lnTo>
                          <a:pt x="94" y="0"/>
                        </a:lnTo>
                        <a:lnTo>
                          <a:pt x="94" y="140"/>
                        </a:lnTo>
                        <a:lnTo>
                          <a:pt x="0" y="140"/>
                        </a:lnTo>
                        <a:lnTo>
                          <a:pt x="0" y="0"/>
                        </a:lnTo>
                      </a:path>
                    </a:pathLst>
                  </a:custGeom>
                  <a:solidFill>
                    <a:srgbClr val="FFC080"/>
                  </a:solidFill>
                  <a:ln w="12700" cap="rnd">
                    <a:solidFill>
                      <a:srgbClr val="000000"/>
                    </a:solidFill>
                    <a:round/>
                    <a:headEnd/>
                    <a:tailEnd/>
                  </a:ln>
                </p:spPr>
                <p:txBody>
                  <a:bodyPr/>
                  <a:lstStyle/>
                  <a:p>
                    <a:endParaRPr lang="en-US"/>
                  </a:p>
                </p:txBody>
              </p:sp>
              <p:sp>
                <p:nvSpPr>
                  <p:cNvPr id="28032" name="Freeform 441"/>
                  <p:cNvSpPr>
                    <a:spLocks/>
                  </p:cNvSpPr>
                  <p:nvPr/>
                </p:nvSpPr>
                <p:spPr bwMode="auto">
                  <a:xfrm>
                    <a:off x="2093" y="3447"/>
                    <a:ext cx="132" cy="23"/>
                  </a:xfrm>
                  <a:custGeom>
                    <a:avLst/>
                    <a:gdLst>
                      <a:gd name="T0" fmla="*/ 0 w 132"/>
                      <a:gd name="T1" fmla="*/ 22 h 23"/>
                      <a:gd name="T2" fmla="*/ 49 w 132"/>
                      <a:gd name="T3" fmla="*/ 0 h 23"/>
                      <a:gd name="T4" fmla="*/ 131 w 132"/>
                      <a:gd name="T5" fmla="*/ 0 h 23"/>
                      <a:gd name="T6" fmla="*/ 94 w 132"/>
                      <a:gd name="T7" fmla="*/ 22 h 23"/>
                      <a:gd name="T8" fmla="*/ 0 w 132"/>
                      <a:gd name="T9" fmla="*/ 22 h 23"/>
                      <a:gd name="T10" fmla="*/ 0 60000 65536"/>
                      <a:gd name="T11" fmla="*/ 0 60000 65536"/>
                      <a:gd name="T12" fmla="*/ 0 60000 65536"/>
                      <a:gd name="T13" fmla="*/ 0 60000 65536"/>
                      <a:gd name="T14" fmla="*/ 0 60000 65536"/>
                      <a:gd name="T15" fmla="*/ 0 w 132"/>
                      <a:gd name="T16" fmla="*/ 0 h 23"/>
                      <a:gd name="T17" fmla="*/ 132 w 132"/>
                      <a:gd name="T18" fmla="*/ 23 h 23"/>
                    </a:gdLst>
                    <a:ahLst/>
                    <a:cxnLst>
                      <a:cxn ang="T10">
                        <a:pos x="T0" y="T1"/>
                      </a:cxn>
                      <a:cxn ang="T11">
                        <a:pos x="T2" y="T3"/>
                      </a:cxn>
                      <a:cxn ang="T12">
                        <a:pos x="T4" y="T5"/>
                      </a:cxn>
                      <a:cxn ang="T13">
                        <a:pos x="T6" y="T7"/>
                      </a:cxn>
                      <a:cxn ang="T14">
                        <a:pos x="T8" y="T9"/>
                      </a:cxn>
                    </a:cxnLst>
                    <a:rect l="T15" t="T16" r="T17" b="T18"/>
                    <a:pathLst>
                      <a:path w="132" h="23">
                        <a:moveTo>
                          <a:pt x="0" y="22"/>
                        </a:moveTo>
                        <a:lnTo>
                          <a:pt x="49" y="0"/>
                        </a:lnTo>
                        <a:lnTo>
                          <a:pt x="131" y="0"/>
                        </a:lnTo>
                        <a:lnTo>
                          <a:pt x="94" y="22"/>
                        </a:lnTo>
                        <a:lnTo>
                          <a:pt x="0" y="22"/>
                        </a:lnTo>
                      </a:path>
                    </a:pathLst>
                  </a:custGeom>
                  <a:solidFill>
                    <a:srgbClr val="FFE0C0"/>
                  </a:solidFill>
                  <a:ln w="12700" cap="rnd">
                    <a:solidFill>
                      <a:srgbClr val="000000"/>
                    </a:solidFill>
                    <a:round/>
                    <a:headEnd/>
                    <a:tailEnd/>
                  </a:ln>
                </p:spPr>
                <p:txBody>
                  <a:bodyPr/>
                  <a:lstStyle/>
                  <a:p>
                    <a:endParaRPr lang="en-US"/>
                  </a:p>
                </p:txBody>
              </p:sp>
              <p:sp>
                <p:nvSpPr>
                  <p:cNvPr id="28033" name="Freeform 442"/>
                  <p:cNvSpPr>
                    <a:spLocks/>
                  </p:cNvSpPr>
                  <p:nvPr/>
                </p:nvSpPr>
                <p:spPr bwMode="auto">
                  <a:xfrm>
                    <a:off x="2187" y="3447"/>
                    <a:ext cx="37" cy="162"/>
                  </a:xfrm>
                  <a:custGeom>
                    <a:avLst/>
                    <a:gdLst>
                      <a:gd name="T0" fmla="*/ 0 w 37"/>
                      <a:gd name="T1" fmla="*/ 161 h 162"/>
                      <a:gd name="T2" fmla="*/ 36 w 37"/>
                      <a:gd name="T3" fmla="*/ 123 h 162"/>
                      <a:gd name="T4" fmla="*/ 36 w 37"/>
                      <a:gd name="T5" fmla="*/ 0 h 162"/>
                      <a:gd name="T6" fmla="*/ 0 w 37"/>
                      <a:gd name="T7" fmla="*/ 22 h 162"/>
                      <a:gd name="T8" fmla="*/ 0 w 37"/>
                      <a:gd name="T9" fmla="*/ 161 h 162"/>
                      <a:gd name="T10" fmla="*/ 0 60000 65536"/>
                      <a:gd name="T11" fmla="*/ 0 60000 65536"/>
                      <a:gd name="T12" fmla="*/ 0 60000 65536"/>
                      <a:gd name="T13" fmla="*/ 0 60000 65536"/>
                      <a:gd name="T14" fmla="*/ 0 60000 65536"/>
                      <a:gd name="T15" fmla="*/ 0 w 37"/>
                      <a:gd name="T16" fmla="*/ 0 h 162"/>
                      <a:gd name="T17" fmla="*/ 37 w 37"/>
                      <a:gd name="T18" fmla="*/ 162 h 162"/>
                    </a:gdLst>
                    <a:ahLst/>
                    <a:cxnLst>
                      <a:cxn ang="T10">
                        <a:pos x="T0" y="T1"/>
                      </a:cxn>
                      <a:cxn ang="T11">
                        <a:pos x="T2" y="T3"/>
                      </a:cxn>
                      <a:cxn ang="T12">
                        <a:pos x="T4" y="T5"/>
                      </a:cxn>
                      <a:cxn ang="T13">
                        <a:pos x="T6" y="T7"/>
                      </a:cxn>
                      <a:cxn ang="T14">
                        <a:pos x="T8" y="T9"/>
                      </a:cxn>
                    </a:cxnLst>
                    <a:rect l="T15" t="T16" r="T17" b="T18"/>
                    <a:pathLst>
                      <a:path w="37" h="162">
                        <a:moveTo>
                          <a:pt x="0" y="161"/>
                        </a:moveTo>
                        <a:lnTo>
                          <a:pt x="36" y="123"/>
                        </a:lnTo>
                        <a:lnTo>
                          <a:pt x="36" y="0"/>
                        </a:lnTo>
                        <a:lnTo>
                          <a:pt x="0" y="22"/>
                        </a:lnTo>
                        <a:lnTo>
                          <a:pt x="0" y="161"/>
                        </a:lnTo>
                      </a:path>
                    </a:pathLst>
                  </a:custGeom>
                  <a:solidFill>
                    <a:srgbClr val="FFA040"/>
                  </a:solidFill>
                  <a:ln w="12700" cap="rnd">
                    <a:solidFill>
                      <a:srgbClr val="000000"/>
                    </a:solidFill>
                    <a:round/>
                    <a:headEnd/>
                    <a:tailEnd/>
                  </a:ln>
                </p:spPr>
                <p:txBody>
                  <a:bodyPr/>
                  <a:lstStyle/>
                  <a:p>
                    <a:endParaRPr lang="en-US"/>
                  </a:p>
                </p:txBody>
              </p:sp>
            </p:grpSp>
            <p:grpSp>
              <p:nvGrpSpPr>
                <p:cNvPr id="27934" name="Group 446"/>
                <p:cNvGrpSpPr>
                  <a:grpSpLocks/>
                </p:cNvGrpSpPr>
                <p:nvPr/>
              </p:nvGrpSpPr>
              <p:grpSpPr bwMode="auto">
                <a:xfrm>
                  <a:off x="2023" y="3469"/>
                  <a:ext cx="333" cy="207"/>
                  <a:chOff x="2023" y="3469"/>
                  <a:chExt cx="333" cy="207"/>
                </a:xfrm>
              </p:grpSpPr>
              <p:sp>
                <p:nvSpPr>
                  <p:cNvPr id="28029" name="Freeform 444"/>
                  <p:cNvSpPr>
                    <a:spLocks/>
                  </p:cNvSpPr>
                  <p:nvPr/>
                </p:nvSpPr>
                <p:spPr bwMode="auto">
                  <a:xfrm>
                    <a:off x="2023" y="3469"/>
                    <a:ext cx="333" cy="207"/>
                  </a:xfrm>
                  <a:custGeom>
                    <a:avLst/>
                    <a:gdLst>
                      <a:gd name="T0" fmla="*/ 207 w 333"/>
                      <a:gd name="T1" fmla="*/ 0 h 207"/>
                      <a:gd name="T2" fmla="*/ 332 w 333"/>
                      <a:gd name="T3" fmla="*/ 0 h 207"/>
                      <a:gd name="T4" fmla="*/ 289 w 333"/>
                      <a:gd name="T5" fmla="*/ 206 h 207"/>
                      <a:gd name="T6" fmla="*/ 0 w 333"/>
                      <a:gd name="T7" fmla="*/ 206 h 207"/>
                      <a:gd name="T8" fmla="*/ 207 w 333"/>
                      <a:gd name="T9" fmla="*/ 0 h 207"/>
                      <a:gd name="T10" fmla="*/ 0 60000 65536"/>
                      <a:gd name="T11" fmla="*/ 0 60000 65536"/>
                      <a:gd name="T12" fmla="*/ 0 60000 65536"/>
                      <a:gd name="T13" fmla="*/ 0 60000 65536"/>
                      <a:gd name="T14" fmla="*/ 0 60000 65536"/>
                      <a:gd name="T15" fmla="*/ 0 w 333"/>
                      <a:gd name="T16" fmla="*/ 0 h 207"/>
                      <a:gd name="T17" fmla="*/ 333 w 333"/>
                      <a:gd name="T18" fmla="*/ 207 h 207"/>
                    </a:gdLst>
                    <a:ahLst/>
                    <a:cxnLst>
                      <a:cxn ang="T10">
                        <a:pos x="T0" y="T1"/>
                      </a:cxn>
                      <a:cxn ang="T11">
                        <a:pos x="T2" y="T3"/>
                      </a:cxn>
                      <a:cxn ang="T12">
                        <a:pos x="T4" y="T5"/>
                      </a:cxn>
                      <a:cxn ang="T13">
                        <a:pos x="T6" y="T7"/>
                      </a:cxn>
                      <a:cxn ang="T14">
                        <a:pos x="T8" y="T9"/>
                      </a:cxn>
                    </a:cxnLst>
                    <a:rect l="T15" t="T16" r="T17" b="T18"/>
                    <a:pathLst>
                      <a:path w="333" h="207">
                        <a:moveTo>
                          <a:pt x="207" y="0"/>
                        </a:moveTo>
                        <a:lnTo>
                          <a:pt x="332" y="0"/>
                        </a:lnTo>
                        <a:lnTo>
                          <a:pt x="289" y="206"/>
                        </a:lnTo>
                        <a:lnTo>
                          <a:pt x="0" y="206"/>
                        </a:lnTo>
                        <a:lnTo>
                          <a:pt x="207" y="0"/>
                        </a:lnTo>
                      </a:path>
                    </a:pathLst>
                  </a:custGeom>
                  <a:solidFill>
                    <a:srgbClr val="C0C0C0"/>
                  </a:solidFill>
                  <a:ln w="12700" cap="rnd">
                    <a:solidFill>
                      <a:srgbClr val="000000"/>
                    </a:solidFill>
                    <a:round/>
                    <a:headEnd/>
                    <a:tailEnd/>
                  </a:ln>
                </p:spPr>
                <p:txBody>
                  <a:bodyPr/>
                  <a:lstStyle/>
                  <a:p>
                    <a:endParaRPr lang="en-US"/>
                  </a:p>
                </p:txBody>
              </p:sp>
              <p:sp>
                <p:nvSpPr>
                  <p:cNvPr id="28030" name="Freeform 445"/>
                  <p:cNvSpPr>
                    <a:spLocks/>
                  </p:cNvSpPr>
                  <p:nvPr/>
                </p:nvSpPr>
                <p:spPr bwMode="auto">
                  <a:xfrm>
                    <a:off x="2312" y="3469"/>
                    <a:ext cx="44" cy="205"/>
                  </a:xfrm>
                  <a:custGeom>
                    <a:avLst/>
                    <a:gdLst>
                      <a:gd name="T0" fmla="*/ 43 w 44"/>
                      <a:gd name="T1" fmla="*/ 0 h 205"/>
                      <a:gd name="T2" fmla="*/ 0 w 44"/>
                      <a:gd name="T3" fmla="*/ 204 h 205"/>
                      <a:gd name="T4" fmla="*/ 43 w 44"/>
                      <a:gd name="T5" fmla="*/ 86 h 205"/>
                      <a:gd name="T6" fmla="*/ 43 w 44"/>
                      <a:gd name="T7" fmla="*/ 0 h 205"/>
                      <a:gd name="T8" fmla="*/ 0 60000 65536"/>
                      <a:gd name="T9" fmla="*/ 0 60000 65536"/>
                      <a:gd name="T10" fmla="*/ 0 60000 65536"/>
                      <a:gd name="T11" fmla="*/ 0 60000 65536"/>
                      <a:gd name="T12" fmla="*/ 0 w 44"/>
                      <a:gd name="T13" fmla="*/ 0 h 205"/>
                      <a:gd name="T14" fmla="*/ 44 w 44"/>
                      <a:gd name="T15" fmla="*/ 205 h 205"/>
                    </a:gdLst>
                    <a:ahLst/>
                    <a:cxnLst>
                      <a:cxn ang="T8">
                        <a:pos x="T0" y="T1"/>
                      </a:cxn>
                      <a:cxn ang="T9">
                        <a:pos x="T2" y="T3"/>
                      </a:cxn>
                      <a:cxn ang="T10">
                        <a:pos x="T4" y="T5"/>
                      </a:cxn>
                      <a:cxn ang="T11">
                        <a:pos x="T6" y="T7"/>
                      </a:cxn>
                    </a:cxnLst>
                    <a:rect l="T12" t="T13" r="T14" b="T15"/>
                    <a:pathLst>
                      <a:path w="44" h="205">
                        <a:moveTo>
                          <a:pt x="43" y="0"/>
                        </a:moveTo>
                        <a:lnTo>
                          <a:pt x="0" y="204"/>
                        </a:lnTo>
                        <a:lnTo>
                          <a:pt x="43" y="86"/>
                        </a:lnTo>
                        <a:lnTo>
                          <a:pt x="43" y="0"/>
                        </a:lnTo>
                      </a:path>
                    </a:pathLst>
                  </a:custGeom>
                  <a:solidFill>
                    <a:srgbClr val="808080"/>
                  </a:solidFill>
                  <a:ln w="12700" cap="rnd">
                    <a:solidFill>
                      <a:srgbClr val="000000"/>
                    </a:solidFill>
                    <a:round/>
                    <a:headEnd/>
                    <a:tailEnd/>
                  </a:ln>
                </p:spPr>
                <p:txBody>
                  <a:bodyPr/>
                  <a:lstStyle/>
                  <a:p>
                    <a:endParaRPr lang="en-US"/>
                  </a:p>
                </p:txBody>
              </p:sp>
            </p:grpSp>
            <p:grpSp>
              <p:nvGrpSpPr>
                <p:cNvPr id="27935" name="Group 455"/>
                <p:cNvGrpSpPr>
                  <a:grpSpLocks/>
                </p:cNvGrpSpPr>
                <p:nvPr/>
              </p:nvGrpSpPr>
              <p:grpSpPr bwMode="auto">
                <a:xfrm>
                  <a:off x="2454" y="3331"/>
                  <a:ext cx="167" cy="284"/>
                  <a:chOff x="2454" y="3331"/>
                  <a:chExt cx="167" cy="284"/>
                </a:xfrm>
              </p:grpSpPr>
              <p:grpSp>
                <p:nvGrpSpPr>
                  <p:cNvPr id="28021" name="Group 450"/>
                  <p:cNvGrpSpPr>
                    <a:grpSpLocks/>
                  </p:cNvGrpSpPr>
                  <p:nvPr/>
                </p:nvGrpSpPr>
                <p:grpSpPr bwMode="auto">
                  <a:xfrm>
                    <a:off x="2454" y="3426"/>
                    <a:ext cx="141" cy="189"/>
                    <a:chOff x="2454" y="3426"/>
                    <a:chExt cx="141" cy="189"/>
                  </a:xfrm>
                </p:grpSpPr>
                <p:sp>
                  <p:nvSpPr>
                    <p:cNvPr id="28026" name="Freeform 447"/>
                    <p:cNvSpPr>
                      <a:spLocks/>
                    </p:cNvSpPr>
                    <p:nvPr/>
                  </p:nvSpPr>
                  <p:spPr bwMode="auto">
                    <a:xfrm>
                      <a:off x="2454" y="3464"/>
                      <a:ext cx="97" cy="151"/>
                    </a:xfrm>
                    <a:custGeom>
                      <a:avLst/>
                      <a:gdLst>
                        <a:gd name="T0" fmla="*/ 0 w 97"/>
                        <a:gd name="T1" fmla="*/ 0 h 151"/>
                        <a:gd name="T2" fmla="*/ 96 w 97"/>
                        <a:gd name="T3" fmla="*/ 0 h 151"/>
                        <a:gd name="T4" fmla="*/ 96 w 97"/>
                        <a:gd name="T5" fmla="*/ 150 h 151"/>
                        <a:gd name="T6" fmla="*/ 0 w 97"/>
                        <a:gd name="T7" fmla="*/ 150 h 151"/>
                        <a:gd name="T8" fmla="*/ 0 w 97"/>
                        <a:gd name="T9" fmla="*/ 0 h 151"/>
                        <a:gd name="T10" fmla="*/ 0 60000 65536"/>
                        <a:gd name="T11" fmla="*/ 0 60000 65536"/>
                        <a:gd name="T12" fmla="*/ 0 60000 65536"/>
                        <a:gd name="T13" fmla="*/ 0 60000 65536"/>
                        <a:gd name="T14" fmla="*/ 0 60000 65536"/>
                        <a:gd name="T15" fmla="*/ 0 w 97"/>
                        <a:gd name="T16" fmla="*/ 0 h 151"/>
                        <a:gd name="T17" fmla="*/ 97 w 97"/>
                        <a:gd name="T18" fmla="*/ 151 h 151"/>
                      </a:gdLst>
                      <a:ahLst/>
                      <a:cxnLst>
                        <a:cxn ang="T10">
                          <a:pos x="T0" y="T1"/>
                        </a:cxn>
                        <a:cxn ang="T11">
                          <a:pos x="T2" y="T3"/>
                        </a:cxn>
                        <a:cxn ang="T12">
                          <a:pos x="T4" y="T5"/>
                        </a:cxn>
                        <a:cxn ang="T13">
                          <a:pos x="T6" y="T7"/>
                        </a:cxn>
                        <a:cxn ang="T14">
                          <a:pos x="T8" y="T9"/>
                        </a:cxn>
                      </a:cxnLst>
                      <a:rect l="T15" t="T16" r="T17" b="T18"/>
                      <a:pathLst>
                        <a:path w="97" h="151">
                          <a:moveTo>
                            <a:pt x="0" y="0"/>
                          </a:moveTo>
                          <a:lnTo>
                            <a:pt x="96" y="0"/>
                          </a:lnTo>
                          <a:lnTo>
                            <a:pt x="96" y="150"/>
                          </a:lnTo>
                          <a:lnTo>
                            <a:pt x="0" y="150"/>
                          </a:lnTo>
                          <a:lnTo>
                            <a:pt x="0" y="0"/>
                          </a:lnTo>
                        </a:path>
                      </a:pathLst>
                    </a:custGeom>
                    <a:solidFill>
                      <a:srgbClr val="FFC080"/>
                    </a:solidFill>
                    <a:ln w="12700" cap="rnd">
                      <a:solidFill>
                        <a:srgbClr val="000000"/>
                      </a:solidFill>
                      <a:round/>
                      <a:headEnd/>
                      <a:tailEnd/>
                    </a:ln>
                  </p:spPr>
                  <p:txBody>
                    <a:bodyPr/>
                    <a:lstStyle/>
                    <a:p>
                      <a:endParaRPr lang="en-US"/>
                    </a:p>
                  </p:txBody>
                </p:sp>
                <p:sp>
                  <p:nvSpPr>
                    <p:cNvPr id="28027" name="Freeform 448"/>
                    <p:cNvSpPr>
                      <a:spLocks/>
                    </p:cNvSpPr>
                    <p:nvPr/>
                  </p:nvSpPr>
                  <p:spPr bwMode="auto">
                    <a:xfrm>
                      <a:off x="2454" y="3426"/>
                      <a:ext cx="141" cy="39"/>
                    </a:xfrm>
                    <a:custGeom>
                      <a:avLst/>
                      <a:gdLst>
                        <a:gd name="T0" fmla="*/ 0 w 141"/>
                        <a:gd name="T1" fmla="*/ 38 h 39"/>
                        <a:gd name="T2" fmla="*/ 52 w 141"/>
                        <a:gd name="T3" fmla="*/ 0 h 39"/>
                        <a:gd name="T4" fmla="*/ 140 w 141"/>
                        <a:gd name="T5" fmla="*/ 0 h 39"/>
                        <a:gd name="T6" fmla="*/ 96 w 141"/>
                        <a:gd name="T7" fmla="*/ 38 h 39"/>
                        <a:gd name="T8" fmla="*/ 0 w 141"/>
                        <a:gd name="T9" fmla="*/ 38 h 39"/>
                        <a:gd name="T10" fmla="*/ 0 60000 65536"/>
                        <a:gd name="T11" fmla="*/ 0 60000 65536"/>
                        <a:gd name="T12" fmla="*/ 0 60000 65536"/>
                        <a:gd name="T13" fmla="*/ 0 60000 65536"/>
                        <a:gd name="T14" fmla="*/ 0 60000 65536"/>
                        <a:gd name="T15" fmla="*/ 0 w 141"/>
                        <a:gd name="T16" fmla="*/ 0 h 39"/>
                        <a:gd name="T17" fmla="*/ 141 w 141"/>
                        <a:gd name="T18" fmla="*/ 39 h 39"/>
                      </a:gdLst>
                      <a:ahLst/>
                      <a:cxnLst>
                        <a:cxn ang="T10">
                          <a:pos x="T0" y="T1"/>
                        </a:cxn>
                        <a:cxn ang="T11">
                          <a:pos x="T2" y="T3"/>
                        </a:cxn>
                        <a:cxn ang="T12">
                          <a:pos x="T4" y="T5"/>
                        </a:cxn>
                        <a:cxn ang="T13">
                          <a:pos x="T6" y="T7"/>
                        </a:cxn>
                        <a:cxn ang="T14">
                          <a:pos x="T8" y="T9"/>
                        </a:cxn>
                      </a:cxnLst>
                      <a:rect l="T15" t="T16" r="T17" b="T18"/>
                      <a:pathLst>
                        <a:path w="141" h="39">
                          <a:moveTo>
                            <a:pt x="0" y="38"/>
                          </a:moveTo>
                          <a:lnTo>
                            <a:pt x="52" y="0"/>
                          </a:lnTo>
                          <a:lnTo>
                            <a:pt x="140" y="0"/>
                          </a:lnTo>
                          <a:lnTo>
                            <a:pt x="96" y="38"/>
                          </a:lnTo>
                          <a:lnTo>
                            <a:pt x="0" y="38"/>
                          </a:lnTo>
                        </a:path>
                      </a:pathLst>
                    </a:custGeom>
                    <a:solidFill>
                      <a:srgbClr val="FFE0C0"/>
                    </a:solidFill>
                    <a:ln w="12700" cap="rnd">
                      <a:solidFill>
                        <a:srgbClr val="000000"/>
                      </a:solidFill>
                      <a:round/>
                      <a:headEnd/>
                      <a:tailEnd/>
                    </a:ln>
                  </p:spPr>
                  <p:txBody>
                    <a:bodyPr/>
                    <a:lstStyle/>
                    <a:p>
                      <a:endParaRPr lang="en-US"/>
                    </a:p>
                  </p:txBody>
                </p:sp>
                <p:sp>
                  <p:nvSpPr>
                    <p:cNvPr id="28028" name="Freeform 449"/>
                    <p:cNvSpPr>
                      <a:spLocks/>
                    </p:cNvSpPr>
                    <p:nvPr/>
                  </p:nvSpPr>
                  <p:spPr bwMode="auto">
                    <a:xfrm>
                      <a:off x="2550" y="3426"/>
                      <a:ext cx="45" cy="189"/>
                    </a:xfrm>
                    <a:custGeom>
                      <a:avLst/>
                      <a:gdLst>
                        <a:gd name="T0" fmla="*/ 44 w 45"/>
                        <a:gd name="T1" fmla="*/ 0 h 189"/>
                        <a:gd name="T2" fmla="*/ 0 w 45"/>
                        <a:gd name="T3" fmla="*/ 38 h 189"/>
                        <a:gd name="T4" fmla="*/ 0 w 45"/>
                        <a:gd name="T5" fmla="*/ 188 h 189"/>
                        <a:gd name="T6" fmla="*/ 44 w 45"/>
                        <a:gd name="T7" fmla="*/ 141 h 189"/>
                        <a:gd name="T8" fmla="*/ 44 w 45"/>
                        <a:gd name="T9" fmla="*/ 0 h 189"/>
                        <a:gd name="T10" fmla="*/ 0 60000 65536"/>
                        <a:gd name="T11" fmla="*/ 0 60000 65536"/>
                        <a:gd name="T12" fmla="*/ 0 60000 65536"/>
                        <a:gd name="T13" fmla="*/ 0 60000 65536"/>
                        <a:gd name="T14" fmla="*/ 0 60000 65536"/>
                        <a:gd name="T15" fmla="*/ 0 w 45"/>
                        <a:gd name="T16" fmla="*/ 0 h 189"/>
                        <a:gd name="T17" fmla="*/ 45 w 45"/>
                        <a:gd name="T18" fmla="*/ 189 h 189"/>
                      </a:gdLst>
                      <a:ahLst/>
                      <a:cxnLst>
                        <a:cxn ang="T10">
                          <a:pos x="T0" y="T1"/>
                        </a:cxn>
                        <a:cxn ang="T11">
                          <a:pos x="T2" y="T3"/>
                        </a:cxn>
                        <a:cxn ang="T12">
                          <a:pos x="T4" y="T5"/>
                        </a:cxn>
                        <a:cxn ang="T13">
                          <a:pos x="T6" y="T7"/>
                        </a:cxn>
                        <a:cxn ang="T14">
                          <a:pos x="T8" y="T9"/>
                        </a:cxn>
                      </a:cxnLst>
                      <a:rect l="T15" t="T16" r="T17" b="T18"/>
                      <a:pathLst>
                        <a:path w="45" h="189">
                          <a:moveTo>
                            <a:pt x="44" y="0"/>
                          </a:moveTo>
                          <a:lnTo>
                            <a:pt x="0" y="38"/>
                          </a:lnTo>
                          <a:lnTo>
                            <a:pt x="0" y="188"/>
                          </a:lnTo>
                          <a:lnTo>
                            <a:pt x="44" y="141"/>
                          </a:lnTo>
                          <a:lnTo>
                            <a:pt x="44" y="0"/>
                          </a:lnTo>
                        </a:path>
                      </a:pathLst>
                    </a:custGeom>
                    <a:solidFill>
                      <a:srgbClr val="FFA040"/>
                    </a:solidFill>
                    <a:ln w="12700" cap="rnd">
                      <a:solidFill>
                        <a:srgbClr val="000000"/>
                      </a:solidFill>
                      <a:round/>
                      <a:headEnd/>
                      <a:tailEnd/>
                    </a:ln>
                  </p:spPr>
                  <p:txBody>
                    <a:bodyPr/>
                    <a:lstStyle/>
                    <a:p>
                      <a:endParaRPr lang="en-US"/>
                    </a:p>
                  </p:txBody>
                </p:sp>
              </p:grpSp>
              <p:grpSp>
                <p:nvGrpSpPr>
                  <p:cNvPr id="28022" name="Group 454"/>
                  <p:cNvGrpSpPr>
                    <a:grpSpLocks/>
                  </p:cNvGrpSpPr>
                  <p:nvPr/>
                </p:nvGrpSpPr>
                <p:grpSpPr bwMode="auto">
                  <a:xfrm>
                    <a:off x="2496" y="3331"/>
                    <a:ext cx="125" cy="141"/>
                    <a:chOff x="2496" y="3331"/>
                    <a:chExt cx="125" cy="141"/>
                  </a:xfrm>
                </p:grpSpPr>
                <p:sp>
                  <p:nvSpPr>
                    <p:cNvPr id="28023" name="Freeform 451"/>
                    <p:cNvSpPr>
                      <a:spLocks/>
                    </p:cNvSpPr>
                    <p:nvPr/>
                  </p:nvSpPr>
                  <p:spPr bwMode="auto">
                    <a:xfrm>
                      <a:off x="2496" y="3367"/>
                      <a:ext cx="69" cy="105"/>
                    </a:xfrm>
                    <a:custGeom>
                      <a:avLst/>
                      <a:gdLst>
                        <a:gd name="T0" fmla="*/ 0 w 69"/>
                        <a:gd name="T1" fmla="*/ 0 h 105"/>
                        <a:gd name="T2" fmla="*/ 68 w 69"/>
                        <a:gd name="T3" fmla="*/ 19 h 105"/>
                        <a:gd name="T4" fmla="*/ 68 w 69"/>
                        <a:gd name="T5" fmla="*/ 104 h 105"/>
                        <a:gd name="T6" fmla="*/ 0 w 69"/>
                        <a:gd name="T7" fmla="*/ 80 h 105"/>
                        <a:gd name="T8" fmla="*/ 0 w 69"/>
                        <a:gd name="T9" fmla="*/ 0 h 105"/>
                        <a:gd name="T10" fmla="*/ 0 60000 65536"/>
                        <a:gd name="T11" fmla="*/ 0 60000 65536"/>
                        <a:gd name="T12" fmla="*/ 0 60000 65536"/>
                        <a:gd name="T13" fmla="*/ 0 60000 65536"/>
                        <a:gd name="T14" fmla="*/ 0 60000 65536"/>
                        <a:gd name="T15" fmla="*/ 0 w 69"/>
                        <a:gd name="T16" fmla="*/ 0 h 105"/>
                        <a:gd name="T17" fmla="*/ 69 w 69"/>
                        <a:gd name="T18" fmla="*/ 105 h 105"/>
                      </a:gdLst>
                      <a:ahLst/>
                      <a:cxnLst>
                        <a:cxn ang="T10">
                          <a:pos x="T0" y="T1"/>
                        </a:cxn>
                        <a:cxn ang="T11">
                          <a:pos x="T2" y="T3"/>
                        </a:cxn>
                        <a:cxn ang="T12">
                          <a:pos x="T4" y="T5"/>
                        </a:cxn>
                        <a:cxn ang="T13">
                          <a:pos x="T6" y="T7"/>
                        </a:cxn>
                        <a:cxn ang="T14">
                          <a:pos x="T8" y="T9"/>
                        </a:cxn>
                      </a:cxnLst>
                      <a:rect l="T15" t="T16" r="T17" b="T18"/>
                      <a:pathLst>
                        <a:path w="69" h="105">
                          <a:moveTo>
                            <a:pt x="0" y="0"/>
                          </a:moveTo>
                          <a:lnTo>
                            <a:pt x="68" y="19"/>
                          </a:lnTo>
                          <a:lnTo>
                            <a:pt x="68" y="104"/>
                          </a:lnTo>
                          <a:lnTo>
                            <a:pt x="0" y="80"/>
                          </a:lnTo>
                          <a:lnTo>
                            <a:pt x="0" y="0"/>
                          </a:lnTo>
                        </a:path>
                      </a:pathLst>
                    </a:custGeom>
                    <a:solidFill>
                      <a:srgbClr val="FFC080"/>
                    </a:solidFill>
                    <a:ln w="12700" cap="rnd">
                      <a:solidFill>
                        <a:srgbClr val="000000"/>
                      </a:solidFill>
                      <a:round/>
                      <a:headEnd/>
                      <a:tailEnd/>
                    </a:ln>
                  </p:spPr>
                  <p:txBody>
                    <a:bodyPr/>
                    <a:lstStyle/>
                    <a:p>
                      <a:endParaRPr lang="en-US"/>
                    </a:p>
                  </p:txBody>
                </p:sp>
                <p:sp>
                  <p:nvSpPr>
                    <p:cNvPr id="28024" name="Freeform 452"/>
                    <p:cNvSpPr>
                      <a:spLocks/>
                    </p:cNvSpPr>
                    <p:nvPr/>
                  </p:nvSpPr>
                  <p:spPr bwMode="auto">
                    <a:xfrm>
                      <a:off x="2496" y="3331"/>
                      <a:ext cx="125" cy="56"/>
                    </a:xfrm>
                    <a:custGeom>
                      <a:avLst/>
                      <a:gdLst>
                        <a:gd name="T0" fmla="*/ 0 w 125"/>
                        <a:gd name="T1" fmla="*/ 36 h 56"/>
                        <a:gd name="T2" fmla="*/ 68 w 125"/>
                        <a:gd name="T3" fmla="*/ 0 h 56"/>
                        <a:gd name="T4" fmla="*/ 124 w 125"/>
                        <a:gd name="T5" fmla="*/ 15 h 56"/>
                        <a:gd name="T6" fmla="*/ 68 w 125"/>
                        <a:gd name="T7" fmla="*/ 55 h 56"/>
                        <a:gd name="T8" fmla="*/ 0 w 125"/>
                        <a:gd name="T9" fmla="*/ 36 h 56"/>
                        <a:gd name="T10" fmla="*/ 0 60000 65536"/>
                        <a:gd name="T11" fmla="*/ 0 60000 65536"/>
                        <a:gd name="T12" fmla="*/ 0 60000 65536"/>
                        <a:gd name="T13" fmla="*/ 0 60000 65536"/>
                        <a:gd name="T14" fmla="*/ 0 60000 65536"/>
                        <a:gd name="T15" fmla="*/ 0 w 125"/>
                        <a:gd name="T16" fmla="*/ 0 h 56"/>
                        <a:gd name="T17" fmla="*/ 125 w 125"/>
                        <a:gd name="T18" fmla="*/ 56 h 56"/>
                      </a:gdLst>
                      <a:ahLst/>
                      <a:cxnLst>
                        <a:cxn ang="T10">
                          <a:pos x="T0" y="T1"/>
                        </a:cxn>
                        <a:cxn ang="T11">
                          <a:pos x="T2" y="T3"/>
                        </a:cxn>
                        <a:cxn ang="T12">
                          <a:pos x="T4" y="T5"/>
                        </a:cxn>
                        <a:cxn ang="T13">
                          <a:pos x="T6" y="T7"/>
                        </a:cxn>
                        <a:cxn ang="T14">
                          <a:pos x="T8" y="T9"/>
                        </a:cxn>
                      </a:cxnLst>
                      <a:rect l="T15" t="T16" r="T17" b="T18"/>
                      <a:pathLst>
                        <a:path w="125" h="56">
                          <a:moveTo>
                            <a:pt x="0" y="36"/>
                          </a:moveTo>
                          <a:lnTo>
                            <a:pt x="68" y="0"/>
                          </a:lnTo>
                          <a:lnTo>
                            <a:pt x="124" y="15"/>
                          </a:lnTo>
                          <a:lnTo>
                            <a:pt x="68" y="55"/>
                          </a:lnTo>
                          <a:lnTo>
                            <a:pt x="0" y="36"/>
                          </a:lnTo>
                        </a:path>
                      </a:pathLst>
                    </a:custGeom>
                    <a:solidFill>
                      <a:srgbClr val="FFE0C0"/>
                    </a:solidFill>
                    <a:ln w="12700" cap="rnd">
                      <a:solidFill>
                        <a:srgbClr val="000000"/>
                      </a:solidFill>
                      <a:round/>
                      <a:headEnd/>
                      <a:tailEnd/>
                    </a:ln>
                  </p:spPr>
                  <p:txBody>
                    <a:bodyPr/>
                    <a:lstStyle/>
                    <a:p>
                      <a:endParaRPr lang="en-US"/>
                    </a:p>
                  </p:txBody>
                </p:sp>
                <p:sp>
                  <p:nvSpPr>
                    <p:cNvPr id="28025" name="Freeform 453"/>
                    <p:cNvSpPr>
                      <a:spLocks/>
                    </p:cNvSpPr>
                    <p:nvPr/>
                  </p:nvSpPr>
                  <p:spPr bwMode="auto">
                    <a:xfrm>
                      <a:off x="2564" y="3346"/>
                      <a:ext cx="57" cy="126"/>
                    </a:xfrm>
                    <a:custGeom>
                      <a:avLst/>
                      <a:gdLst>
                        <a:gd name="T0" fmla="*/ 0 w 57"/>
                        <a:gd name="T1" fmla="*/ 40 h 126"/>
                        <a:gd name="T2" fmla="*/ 56 w 57"/>
                        <a:gd name="T3" fmla="*/ 0 h 126"/>
                        <a:gd name="T4" fmla="*/ 56 w 57"/>
                        <a:gd name="T5" fmla="*/ 73 h 126"/>
                        <a:gd name="T6" fmla="*/ 0 w 57"/>
                        <a:gd name="T7" fmla="*/ 125 h 126"/>
                        <a:gd name="T8" fmla="*/ 0 w 57"/>
                        <a:gd name="T9" fmla="*/ 40 h 126"/>
                        <a:gd name="T10" fmla="*/ 0 60000 65536"/>
                        <a:gd name="T11" fmla="*/ 0 60000 65536"/>
                        <a:gd name="T12" fmla="*/ 0 60000 65536"/>
                        <a:gd name="T13" fmla="*/ 0 60000 65536"/>
                        <a:gd name="T14" fmla="*/ 0 60000 65536"/>
                        <a:gd name="T15" fmla="*/ 0 w 57"/>
                        <a:gd name="T16" fmla="*/ 0 h 126"/>
                        <a:gd name="T17" fmla="*/ 57 w 57"/>
                        <a:gd name="T18" fmla="*/ 126 h 126"/>
                      </a:gdLst>
                      <a:ahLst/>
                      <a:cxnLst>
                        <a:cxn ang="T10">
                          <a:pos x="T0" y="T1"/>
                        </a:cxn>
                        <a:cxn ang="T11">
                          <a:pos x="T2" y="T3"/>
                        </a:cxn>
                        <a:cxn ang="T12">
                          <a:pos x="T4" y="T5"/>
                        </a:cxn>
                        <a:cxn ang="T13">
                          <a:pos x="T6" y="T7"/>
                        </a:cxn>
                        <a:cxn ang="T14">
                          <a:pos x="T8" y="T9"/>
                        </a:cxn>
                      </a:cxnLst>
                      <a:rect l="T15" t="T16" r="T17" b="T18"/>
                      <a:pathLst>
                        <a:path w="57" h="126">
                          <a:moveTo>
                            <a:pt x="0" y="40"/>
                          </a:moveTo>
                          <a:lnTo>
                            <a:pt x="56" y="0"/>
                          </a:lnTo>
                          <a:lnTo>
                            <a:pt x="56" y="73"/>
                          </a:lnTo>
                          <a:lnTo>
                            <a:pt x="0" y="125"/>
                          </a:lnTo>
                          <a:lnTo>
                            <a:pt x="0" y="40"/>
                          </a:lnTo>
                        </a:path>
                      </a:pathLst>
                    </a:custGeom>
                    <a:solidFill>
                      <a:srgbClr val="FFA040"/>
                    </a:solidFill>
                    <a:ln w="12700" cap="rnd">
                      <a:solidFill>
                        <a:srgbClr val="000000"/>
                      </a:solidFill>
                      <a:round/>
                      <a:headEnd/>
                      <a:tailEnd/>
                    </a:ln>
                  </p:spPr>
                  <p:txBody>
                    <a:bodyPr/>
                    <a:lstStyle/>
                    <a:p>
                      <a:endParaRPr lang="en-US"/>
                    </a:p>
                  </p:txBody>
                </p:sp>
              </p:grpSp>
            </p:grpSp>
            <p:grpSp>
              <p:nvGrpSpPr>
                <p:cNvPr id="27936" name="Group 459"/>
                <p:cNvGrpSpPr>
                  <a:grpSpLocks/>
                </p:cNvGrpSpPr>
                <p:nvPr/>
              </p:nvGrpSpPr>
              <p:grpSpPr bwMode="auto">
                <a:xfrm>
                  <a:off x="2212" y="3354"/>
                  <a:ext cx="129" cy="193"/>
                  <a:chOff x="2212" y="3354"/>
                  <a:chExt cx="129" cy="193"/>
                </a:xfrm>
              </p:grpSpPr>
              <p:sp>
                <p:nvSpPr>
                  <p:cNvPr id="28018" name="Freeform 456"/>
                  <p:cNvSpPr>
                    <a:spLocks/>
                  </p:cNvSpPr>
                  <p:nvPr/>
                </p:nvSpPr>
                <p:spPr bwMode="auto">
                  <a:xfrm>
                    <a:off x="2302" y="3497"/>
                    <a:ext cx="39" cy="42"/>
                  </a:xfrm>
                  <a:custGeom>
                    <a:avLst/>
                    <a:gdLst>
                      <a:gd name="T0" fmla="*/ 0 w 39"/>
                      <a:gd name="T1" fmla="*/ 41 h 42"/>
                      <a:gd name="T2" fmla="*/ 31 w 39"/>
                      <a:gd name="T3" fmla="*/ 8 h 42"/>
                      <a:gd name="T4" fmla="*/ 38 w 39"/>
                      <a:gd name="T5" fmla="*/ 0 h 42"/>
                      <a:gd name="T6" fmla="*/ 33 w 39"/>
                      <a:gd name="T7" fmla="*/ 28 h 42"/>
                      <a:gd name="T8" fmla="*/ 0 w 39"/>
                      <a:gd name="T9" fmla="*/ 41 h 42"/>
                      <a:gd name="T10" fmla="*/ 0 60000 65536"/>
                      <a:gd name="T11" fmla="*/ 0 60000 65536"/>
                      <a:gd name="T12" fmla="*/ 0 60000 65536"/>
                      <a:gd name="T13" fmla="*/ 0 60000 65536"/>
                      <a:gd name="T14" fmla="*/ 0 60000 65536"/>
                      <a:gd name="T15" fmla="*/ 0 w 39"/>
                      <a:gd name="T16" fmla="*/ 0 h 42"/>
                      <a:gd name="T17" fmla="*/ 39 w 39"/>
                      <a:gd name="T18" fmla="*/ 42 h 42"/>
                    </a:gdLst>
                    <a:ahLst/>
                    <a:cxnLst>
                      <a:cxn ang="T10">
                        <a:pos x="T0" y="T1"/>
                      </a:cxn>
                      <a:cxn ang="T11">
                        <a:pos x="T2" y="T3"/>
                      </a:cxn>
                      <a:cxn ang="T12">
                        <a:pos x="T4" y="T5"/>
                      </a:cxn>
                      <a:cxn ang="T13">
                        <a:pos x="T6" y="T7"/>
                      </a:cxn>
                      <a:cxn ang="T14">
                        <a:pos x="T8" y="T9"/>
                      </a:cxn>
                    </a:cxnLst>
                    <a:rect l="T15" t="T16" r="T17" b="T18"/>
                    <a:pathLst>
                      <a:path w="39" h="42">
                        <a:moveTo>
                          <a:pt x="0" y="41"/>
                        </a:moveTo>
                        <a:lnTo>
                          <a:pt x="31" y="8"/>
                        </a:lnTo>
                        <a:lnTo>
                          <a:pt x="38" y="0"/>
                        </a:lnTo>
                        <a:lnTo>
                          <a:pt x="33" y="28"/>
                        </a:lnTo>
                        <a:lnTo>
                          <a:pt x="0" y="41"/>
                        </a:lnTo>
                      </a:path>
                    </a:pathLst>
                  </a:custGeom>
                  <a:solidFill>
                    <a:srgbClr val="A0A0A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019" name="Freeform 457"/>
                  <p:cNvSpPr>
                    <a:spLocks/>
                  </p:cNvSpPr>
                  <p:nvPr/>
                </p:nvSpPr>
                <p:spPr bwMode="auto">
                  <a:xfrm>
                    <a:off x="2212" y="3354"/>
                    <a:ext cx="93" cy="193"/>
                  </a:xfrm>
                  <a:custGeom>
                    <a:avLst/>
                    <a:gdLst>
                      <a:gd name="T0" fmla="*/ 0 w 93"/>
                      <a:gd name="T1" fmla="*/ 184 h 193"/>
                      <a:gd name="T2" fmla="*/ 92 w 93"/>
                      <a:gd name="T3" fmla="*/ 192 h 193"/>
                      <a:gd name="T4" fmla="*/ 92 w 93"/>
                      <a:gd name="T5" fmla="*/ 0 h 193"/>
                      <a:gd name="T6" fmla="*/ 0 w 93"/>
                      <a:gd name="T7" fmla="*/ 4 h 193"/>
                      <a:gd name="T8" fmla="*/ 0 w 93"/>
                      <a:gd name="T9" fmla="*/ 184 h 193"/>
                      <a:gd name="T10" fmla="*/ 0 60000 65536"/>
                      <a:gd name="T11" fmla="*/ 0 60000 65536"/>
                      <a:gd name="T12" fmla="*/ 0 60000 65536"/>
                      <a:gd name="T13" fmla="*/ 0 60000 65536"/>
                      <a:gd name="T14" fmla="*/ 0 60000 65536"/>
                      <a:gd name="T15" fmla="*/ 0 w 93"/>
                      <a:gd name="T16" fmla="*/ 0 h 193"/>
                      <a:gd name="T17" fmla="*/ 93 w 93"/>
                      <a:gd name="T18" fmla="*/ 193 h 193"/>
                    </a:gdLst>
                    <a:ahLst/>
                    <a:cxnLst>
                      <a:cxn ang="T10">
                        <a:pos x="T0" y="T1"/>
                      </a:cxn>
                      <a:cxn ang="T11">
                        <a:pos x="T2" y="T3"/>
                      </a:cxn>
                      <a:cxn ang="T12">
                        <a:pos x="T4" y="T5"/>
                      </a:cxn>
                      <a:cxn ang="T13">
                        <a:pos x="T6" y="T7"/>
                      </a:cxn>
                      <a:cxn ang="T14">
                        <a:pos x="T8" y="T9"/>
                      </a:cxn>
                    </a:cxnLst>
                    <a:rect l="T15" t="T16" r="T17" b="T18"/>
                    <a:pathLst>
                      <a:path w="93" h="193">
                        <a:moveTo>
                          <a:pt x="0" y="184"/>
                        </a:moveTo>
                        <a:lnTo>
                          <a:pt x="92" y="192"/>
                        </a:lnTo>
                        <a:lnTo>
                          <a:pt x="92" y="0"/>
                        </a:lnTo>
                        <a:lnTo>
                          <a:pt x="0" y="4"/>
                        </a:lnTo>
                        <a:lnTo>
                          <a:pt x="0" y="184"/>
                        </a:lnTo>
                      </a:path>
                    </a:pathLst>
                  </a:custGeom>
                  <a:solidFill>
                    <a:srgbClr val="FFC080"/>
                  </a:solidFill>
                  <a:ln w="12700" cap="rnd">
                    <a:solidFill>
                      <a:srgbClr val="000000"/>
                    </a:solidFill>
                    <a:round/>
                    <a:headEnd/>
                    <a:tailEnd/>
                  </a:ln>
                </p:spPr>
                <p:txBody>
                  <a:bodyPr/>
                  <a:lstStyle/>
                  <a:p>
                    <a:endParaRPr lang="en-US"/>
                  </a:p>
                </p:txBody>
              </p:sp>
              <p:sp>
                <p:nvSpPr>
                  <p:cNvPr id="28020" name="Freeform 458"/>
                  <p:cNvSpPr>
                    <a:spLocks/>
                  </p:cNvSpPr>
                  <p:nvPr/>
                </p:nvSpPr>
                <p:spPr bwMode="auto">
                  <a:xfrm>
                    <a:off x="2304" y="3354"/>
                    <a:ext cx="36" cy="193"/>
                  </a:xfrm>
                  <a:custGeom>
                    <a:avLst/>
                    <a:gdLst>
                      <a:gd name="T0" fmla="*/ 0 w 36"/>
                      <a:gd name="T1" fmla="*/ 0 h 193"/>
                      <a:gd name="T2" fmla="*/ 35 w 36"/>
                      <a:gd name="T3" fmla="*/ 24 h 193"/>
                      <a:gd name="T4" fmla="*/ 35 w 36"/>
                      <a:gd name="T5" fmla="*/ 152 h 193"/>
                      <a:gd name="T6" fmla="*/ 0 w 36"/>
                      <a:gd name="T7" fmla="*/ 192 h 193"/>
                      <a:gd name="T8" fmla="*/ 0 w 36"/>
                      <a:gd name="T9" fmla="*/ 0 h 193"/>
                      <a:gd name="T10" fmla="*/ 0 60000 65536"/>
                      <a:gd name="T11" fmla="*/ 0 60000 65536"/>
                      <a:gd name="T12" fmla="*/ 0 60000 65536"/>
                      <a:gd name="T13" fmla="*/ 0 60000 65536"/>
                      <a:gd name="T14" fmla="*/ 0 60000 65536"/>
                      <a:gd name="T15" fmla="*/ 0 w 36"/>
                      <a:gd name="T16" fmla="*/ 0 h 193"/>
                      <a:gd name="T17" fmla="*/ 36 w 36"/>
                      <a:gd name="T18" fmla="*/ 193 h 193"/>
                    </a:gdLst>
                    <a:ahLst/>
                    <a:cxnLst>
                      <a:cxn ang="T10">
                        <a:pos x="T0" y="T1"/>
                      </a:cxn>
                      <a:cxn ang="T11">
                        <a:pos x="T2" y="T3"/>
                      </a:cxn>
                      <a:cxn ang="T12">
                        <a:pos x="T4" y="T5"/>
                      </a:cxn>
                      <a:cxn ang="T13">
                        <a:pos x="T6" y="T7"/>
                      </a:cxn>
                      <a:cxn ang="T14">
                        <a:pos x="T8" y="T9"/>
                      </a:cxn>
                    </a:cxnLst>
                    <a:rect l="T15" t="T16" r="T17" b="T18"/>
                    <a:pathLst>
                      <a:path w="36" h="193">
                        <a:moveTo>
                          <a:pt x="0" y="0"/>
                        </a:moveTo>
                        <a:lnTo>
                          <a:pt x="35" y="24"/>
                        </a:lnTo>
                        <a:lnTo>
                          <a:pt x="35" y="152"/>
                        </a:lnTo>
                        <a:lnTo>
                          <a:pt x="0" y="192"/>
                        </a:lnTo>
                        <a:lnTo>
                          <a:pt x="0" y="0"/>
                        </a:lnTo>
                      </a:path>
                    </a:pathLst>
                  </a:custGeom>
                  <a:solidFill>
                    <a:srgbClr val="FFA040"/>
                  </a:solidFill>
                  <a:ln w="12700" cap="rnd">
                    <a:solidFill>
                      <a:srgbClr val="000000"/>
                    </a:solidFill>
                    <a:round/>
                    <a:headEnd/>
                    <a:tailEnd/>
                  </a:ln>
                </p:spPr>
                <p:txBody>
                  <a:bodyPr/>
                  <a:lstStyle/>
                  <a:p>
                    <a:endParaRPr lang="en-US"/>
                  </a:p>
                </p:txBody>
              </p:sp>
            </p:grpSp>
            <p:grpSp>
              <p:nvGrpSpPr>
                <p:cNvPr id="27937" name="Group 464"/>
                <p:cNvGrpSpPr>
                  <a:grpSpLocks/>
                </p:cNvGrpSpPr>
                <p:nvPr/>
              </p:nvGrpSpPr>
              <p:grpSpPr bwMode="auto">
                <a:xfrm>
                  <a:off x="2355" y="3251"/>
                  <a:ext cx="144" cy="48"/>
                  <a:chOff x="2355" y="3251"/>
                  <a:chExt cx="144" cy="48"/>
                </a:xfrm>
              </p:grpSpPr>
              <p:sp>
                <p:nvSpPr>
                  <p:cNvPr id="28014" name="Freeform 460"/>
                  <p:cNvSpPr>
                    <a:spLocks/>
                  </p:cNvSpPr>
                  <p:nvPr/>
                </p:nvSpPr>
                <p:spPr bwMode="auto">
                  <a:xfrm>
                    <a:off x="2482" y="3275"/>
                    <a:ext cx="17" cy="17"/>
                  </a:xfrm>
                  <a:custGeom>
                    <a:avLst/>
                    <a:gdLst>
                      <a:gd name="T0" fmla="*/ 0 w 17"/>
                      <a:gd name="T1" fmla="*/ 16 h 17"/>
                      <a:gd name="T2" fmla="*/ 3 w 17"/>
                      <a:gd name="T3" fmla="*/ 6 h 17"/>
                      <a:gd name="T4" fmla="*/ 5 w 17"/>
                      <a:gd name="T5" fmla="*/ 4 h 17"/>
                      <a:gd name="T6" fmla="*/ 6 w 17"/>
                      <a:gd name="T7" fmla="*/ 4 h 17"/>
                      <a:gd name="T8" fmla="*/ 7 w 17"/>
                      <a:gd name="T9" fmla="*/ 2 h 17"/>
                      <a:gd name="T10" fmla="*/ 8 w 17"/>
                      <a:gd name="T11" fmla="*/ 0 h 17"/>
                      <a:gd name="T12" fmla="*/ 9 w 17"/>
                      <a:gd name="T13" fmla="*/ 0 h 17"/>
                      <a:gd name="T14" fmla="*/ 10 w 17"/>
                      <a:gd name="T15" fmla="*/ 0 h 17"/>
                      <a:gd name="T16" fmla="*/ 12 w 17"/>
                      <a:gd name="T17" fmla="*/ 0 h 17"/>
                      <a:gd name="T18" fmla="*/ 13 w 17"/>
                      <a:gd name="T19" fmla="*/ 0 h 17"/>
                      <a:gd name="T20" fmla="*/ 14 w 17"/>
                      <a:gd name="T21" fmla="*/ 2 h 17"/>
                      <a:gd name="T22" fmla="*/ 16 w 17"/>
                      <a:gd name="T23" fmla="*/ 4 h 17"/>
                      <a:gd name="T24" fmla="*/ 16 w 17"/>
                      <a:gd name="T25" fmla="*/ 6 h 17"/>
                      <a:gd name="T26" fmla="*/ 16 w 17"/>
                      <a:gd name="T27" fmla="*/ 11 h 17"/>
                      <a:gd name="T28" fmla="*/ 14 w 17"/>
                      <a:gd name="T29" fmla="*/ 11 h 17"/>
                      <a:gd name="T30" fmla="*/ 12 w 17"/>
                      <a:gd name="T31" fmla="*/ 13 h 17"/>
                      <a:gd name="T32" fmla="*/ 10 w 17"/>
                      <a:gd name="T33" fmla="*/ 13 h 17"/>
                      <a:gd name="T34" fmla="*/ 9 w 17"/>
                      <a:gd name="T35" fmla="*/ 13 h 17"/>
                      <a:gd name="T36" fmla="*/ 8 w 17"/>
                      <a:gd name="T37" fmla="*/ 11 h 17"/>
                      <a:gd name="T38" fmla="*/ 6 w 17"/>
                      <a:gd name="T39" fmla="*/ 11 h 17"/>
                      <a:gd name="T40" fmla="*/ 5 w 17"/>
                      <a:gd name="T41" fmla="*/ 11 h 17"/>
                      <a:gd name="T42" fmla="*/ 3 w 17"/>
                      <a:gd name="T43" fmla="*/ 11 h 17"/>
                      <a:gd name="T44" fmla="*/ 0 w 17"/>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0" y="16"/>
                        </a:moveTo>
                        <a:lnTo>
                          <a:pt x="3" y="6"/>
                        </a:lnTo>
                        <a:lnTo>
                          <a:pt x="5" y="4"/>
                        </a:lnTo>
                        <a:lnTo>
                          <a:pt x="6" y="4"/>
                        </a:lnTo>
                        <a:lnTo>
                          <a:pt x="7" y="2"/>
                        </a:lnTo>
                        <a:lnTo>
                          <a:pt x="8" y="0"/>
                        </a:lnTo>
                        <a:lnTo>
                          <a:pt x="9" y="0"/>
                        </a:lnTo>
                        <a:lnTo>
                          <a:pt x="10" y="0"/>
                        </a:lnTo>
                        <a:lnTo>
                          <a:pt x="12" y="0"/>
                        </a:lnTo>
                        <a:lnTo>
                          <a:pt x="13" y="0"/>
                        </a:lnTo>
                        <a:lnTo>
                          <a:pt x="14" y="2"/>
                        </a:lnTo>
                        <a:lnTo>
                          <a:pt x="16" y="4"/>
                        </a:lnTo>
                        <a:lnTo>
                          <a:pt x="16" y="6"/>
                        </a:lnTo>
                        <a:lnTo>
                          <a:pt x="16" y="11"/>
                        </a:lnTo>
                        <a:lnTo>
                          <a:pt x="14" y="11"/>
                        </a:lnTo>
                        <a:lnTo>
                          <a:pt x="12" y="13"/>
                        </a:lnTo>
                        <a:lnTo>
                          <a:pt x="10" y="13"/>
                        </a:lnTo>
                        <a:lnTo>
                          <a:pt x="9" y="13"/>
                        </a:lnTo>
                        <a:lnTo>
                          <a:pt x="8" y="11"/>
                        </a:lnTo>
                        <a:lnTo>
                          <a:pt x="6" y="11"/>
                        </a:lnTo>
                        <a:lnTo>
                          <a:pt x="5" y="11"/>
                        </a:lnTo>
                        <a:lnTo>
                          <a:pt x="3" y="11"/>
                        </a:lnTo>
                        <a:lnTo>
                          <a:pt x="0" y="16"/>
                        </a:lnTo>
                      </a:path>
                    </a:pathLst>
                  </a:custGeom>
                  <a:solidFill>
                    <a:srgbClr val="C0FFFF"/>
                  </a:solidFill>
                  <a:ln w="12700" cap="rnd">
                    <a:solidFill>
                      <a:srgbClr val="000000"/>
                    </a:solidFill>
                    <a:round/>
                    <a:headEnd/>
                    <a:tailEnd/>
                  </a:ln>
                </p:spPr>
                <p:txBody>
                  <a:bodyPr/>
                  <a:lstStyle/>
                  <a:p>
                    <a:endParaRPr lang="en-US"/>
                  </a:p>
                </p:txBody>
              </p:sp>
              <p:sp>
                <p:nvSpPr>
                  <p:cNvPr id="28015" name="Freeform 461"/>
                  <p:cNvSpPr>
                    <a:spLocks/>
                  </p:cNvSpPr>
                  <p:nvPr/>
                </p:nvSpPr>
                <p:spPr bwMode="auto">
                  <a:xfrm>
                    <a:off x="2355" y="3282"/>
                    <a:ext cx="17" cy="17"/>
                  </a:xfrm>
                  <a:custGeom>
                    <a:avLst/>
                    <a:gdLst>
                      <a:gd name="T0" fmla="*/ 16 w 17"/>
                      <a:gd name="T1" fmla="*/ 16 h 17"/>
                      <a:gd name="T2" fmla="*/ 10 w 17"/>
                      <a:gd name="T3" fmla="*/ 6 h 17"/>
                      <a:gd name="T4" fmla="*/ 10 w 17"/>
                      <a:gd name="T5" fmla="*/ 3 h 17"/>
                      <a:gd name="T6" fmla="*/ 8 w 17"/>
                      <a:gd name="T7" fmla="*/ 3 h 17"/>
                      <a:gd name="T8" fmla="*/ 7 w 17"/>
                      <a:gd name="T9" fmla="*/ 3 h 17"/>
                      <a:gd name="T10" fmla="*/ 5 w 17"/>
                      <a:gd name="T11" fmla="*/ 0 h 17"/>
                      <a:gd name="T12" fmla="*/ 3 w 17"/>
                      <a:gd name="T13" fmla="*/ 0 h 17"/>
                      <a:gd name="T14" fmla="*/ 1 w 17"/>
                      <a:gd name="T15" fmla="*/ 0 h 17"/>
                      <a:gd name="T16" fmla="*/ 0 w 17"/>
                      <a:gd name="T17" fmla="*/ 3 h 17"/>
                      <a:gd name="T18" fmla="*/ 0 w 17"/>
                      <a:gd name="T19" fmla="*/ 6 h 17"/>
                      <a:gd name="T20" fmla="*/ 0 w 17"/>
                      <a:gd name="T21" fmla="*/ 9 h 17"/>
                      <a:gd name="T22" fmla="*/ 0 w 17"/>
                      <a:gd name="T23" fmla="*/ 12 h 17"/>
                      <a:gd name="T24" fmla="*/ 0 w 17"/>
                      <a:gd name="T25" fmla="*/ 16 h 17"/>
                      <a:gd name="T26" fmla="*/ 1 w 17"/>
                      <a:gd name="T27" fmla="*/ 16 h 17"/>
                      <a:gd name="T28" fmla="*/ 5 w 17"/>
                      <a:gd name="T29" fmla="*/ 16 h 17"/>
                      <a:gd name="T30" fmla="*/ 7 w 17"/>
                      <a:gd name="T31" fmla="*/ 12 h 17"/>
                      <a:gd name="T32" fmla="*/ 8 w 17"/>
                      <a:gd name="T33" fmla="*/ 12 h 17"/>
                      <a:gd name="T34" fmla="*/ 10 w 17"/>
                      <a:gd name="T35" fmla="*/ 12 h 17"/>
                      <a:gd name="T36" fmla="*/ 12 w 17"/>
                      <a:gd name="T37" fmla="*/ 16 h 17"/>
                      <a:gd name="T38" fmla="*/ 16 w 17"/>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16" y="16"/>
                        </a:moveTo>
                        <a:lnTo>
                          <a:pt x="10" y="6"/>
                        </a:lnTo>
                        <a:lnTo>
                          <a:pt x="10" y="3"/>
                        </a:lnTo>
                        <a:lnTo>
                          <a:pt x="8" y="3"/>
                        </a:lnTo>
                        <a:lnTo>
                          <a:pt x="7" y="3"/>
                        </a:lnTo>
                        <a:lnTo>
                          <a:pt x="5" y="0"/>
                        </a:lnTo>
                        <a:lnTo>
                          <a:pt x="3" y="0"/>
                        </a:lnTo>
                        <a:lnTo>
                          <a:pt x="1" y="0"/>
                        </a:lnTo>
                        <a:lnTo>
                          <a:pt x="0" y="3"/>
                        </a:lnTo>
                        <a:lnTo>
                          <a:pt x="0" y="6"/>
                        </a:lnTo>
                        <a:lnTo>
                          <a:pt x="0" y="9"/>
                        </a:lnTo>
                        <a:lnTo>
                          <a:pt x="0" y="12"/>
                        </a:lnTo>
                        <a:lnTo>
                          <a:pt x="0" y="16"/>
                        </a:lnTo>
                        <a:lnTo>
                          <a:pt x="1" y="16"/>
                        </a:lnTo>
                        <a:lnTo>
                          <a:pt x="5" y="16"/>
                        </a:lnTo>
                        <a:lnTo>
                          <a:pt x="7" y="12"/>
                        </a:lnTo>
                        <a:lnTo>
                          <a:pt x="8" y="12"/>
                        </a:lnTo>
                        <a:lnTo>
                          <a:pt x="10" y="12"/>
                        </a:lnTo>
                        <a:lnTo>
                          <a:pt x="12" y="16"/>
                        </a:lnTo>
                        <a:lnTo>
                          <a:pt x="16" y="16"/>
                        </a:lnTo>
                      </a:path>
                    </a:pathLst>
                  </a:custGeom>
                  <a:solidFill>
                    <a:srgbClr val="C0FFFF"/>
                  </a:solidFill>
                  <a:ln w="12700" cap="rnd">
                    <a:solidFill>
                      <a:srgbClr val="000000"/>
                    </a:solidFill>
                    <a:round/>
                    <a:headEnd/>
                    <a:tailEnd/>
                  </a:ln>
                </p:spPr>
                <p:txBody>
                  <a:bodyPr/>
                  <a:lstStyle/>
                  <a:p>
                    <a:endParaRPr lang="en-US"/>
                  </a:p>
                </p:txBody>
              </p:sp>
              <p:sp>
                <p:nvSpPr>
                  <p:cNvPr id="28016" name="Freeform 462"/>
                  <p:cNvSpPr>
                    <a:spLocks/>
                  </p:cNvSpPr>
                  <p:nvPr/>
                </p:nvSpPr>
                <p:spPr bwMode="auto">
                  <a:xfrm>
                    <a:off x="2448" y="3251"/>
                    <a:ext cx="18" cy="17"/>
                  </a:xfrm>
                  <a:custGeom>
                    <a:avLst/>
                    <a:gdLst>
                      <a:gd name="T0" fmla="*/ 0 w 18"/>
                      <a:gd name="T1" fmla="*/ 16 h 17"/>
                      <a:gd name="T2" fmla="*/ 1 w 18"/>
                      <a:gd name="T3" fmla="*/ 14 h 17"/>
                      <a:gd name="T4" fmla="*/ 2 w 18"/>
                      <a:gd name="T5" fmla="*/ 10 h 17"/>
                      <a:gd name="T6" fmla="*/ 3 w 18"/>
                      <a:gd name="T7" fmla="*/ 8 h 17"/>
                      <a:gd name="T8" fmla="*/ 4 w 18"/>
                      <a:gd name="T9" fmla="*/ 5 h 17"/>
                      <a:gd name="T10" fmla="*/ 5 w 18"/>
                      <a:gd name="T11" fmla="*/ 4 h 17"/>
                      <a:gd name="T12" fmla="*/ 6 w 18"/>
                      <a:gd name="T13" fmla="*/ 2 h 17"/>
                      <a:gd name="T14" fmla="*/ 7 w 18"/>
                      <a:gd name="T15" fmla="*/ 1 h 17"/>
                      <a:gd name="T16" fmla="*/ 9 w 18"/>
                      <a:gd name="T17" fmla="*/ 0 h 17"/>
                      <a:gd name="T18" fmla="*/ 10 w 18"/>
                      <a:gd name="T19" fmla="*/ 0 h 17"/>
                      <a:gd name="T20" fmla="*/ 12 w 18"/>
                      <a:gd name="T21" fmla="*/ 0 h 17"/>
                      <a:gd name="T22" fmla="*/ 13 w 18"/>
                      <a:gd name="T23" fmla="*/ 0 h 17"/>
                      <a:gd name="T24" fmla="*/ 15 w 18"/>
                      <a:gd name="T25" fmla="*/ 0 h 17"/>
                      <a:gd name="T26" fmla="*/ 15 w 18"/>
                      <a:gd name="T27" fmla="*/ 1 h 17"/>
                      <a:gd name="T28" fmla="*/ 16 w 18"/>
                      <a:gd name="T29" fmla="*/ 1 h 17"/>
                      <a:gd name="T30" fmla="*/ 16 w 18"/>
                      <a:gd name="T31" fmla="*/ 2 h 17"/>
                      <a:gd name="T32" fmla="*/ 17 w 18"/>
                      <a:gd name="T33" fmla="*/ 2 h 17"/>
                      <a:gd name="T34" fmla="*/ 17 w 18"/>
                      <a:gd name="T35" fmla="*/ 4 h 17"/>
                      <a:gd name="T36" fmla="*/ 17 w 18"/>
                      <a:gd name="T37" fmla="*/ 5 h 17"/>
                      <a:gd name="T38" fmla="*/ 16 w 18"/>
                      <a:gd name="T39" fmla="*/ 6 h 17"/>
                      <a:gd name="T40" fmla="*/ 15 w 18"/>
                      <a:gd name="T41" fmla="*/ 6 h 17"/>
                      <a:gd name="T42" fmla="*/ 15 w 18"/>
                      <a:gd name="T43" fmla="*/ 8 h 17"/>
                      <a:gd name="T44" fmla="*/ 14 w 18"/>
                      <a:gd name="T45" fmla="*/ 8 h 17"/>
                      <a:gd name="T46" fmla="*/ 13 w 18"/>
                      <a:gd name="T47" fmla="*/ 8 h 17"/>
                      <a:gd name="T48" fmla="*/ 12 w 18"/>
                      <a:gd name="T49" fmla="*/ 9 h 17"/>
                      <a:gd name="T50" fmla="*/ 11 w 18"/>
                      <a:gd name="T51" fmla="*/ 9 h 17"/>
                      <a:gd name="T52" fmla="*/ 10 w 18"/>
                      <a:gd name="T53" fmla="*/ 8 h 17"/>
                      <a:gd name="T54" fmla="*/ 9 w 18"/>
                      <a:gd name="T55" fmla="*/ 8 h 17"/>
                      <a:gd name="T56" fmla="*/ 8 w 18"/>
                      <a:gd name="T57" fmla="*/ 9 h 17"/>
                      <a:gd name="T58" fmla="*/ 6 w 18"/>
                      <a:gd name="T59" fmla="*/ 9 h 17"/>
                      <a:gd name="T60" fmla="*/ 6 w 18"/>
                      <a:gd name="T61" fmla="*/ 10 h 17"/>
                      <a:gd name="T62" fmla="*/ 5 w 18"/>
                      <a:gd name="T63" fmla="*/ 10 h 17"/>
                      <a:gd name="T64" fmla="*/ 3 w 18"/>
                      <a:gd name="T65" fmla="*/ 12 h 17"/>
                      <a:gd name="T66" fmla="*/ 2 w 18"/>
                      <a:gd name="T67" fmla="*/ 13 h 17"/>
                      <a:gd name="T68" fmla="*/ 1 w 18"/>
                      <a:gd name="T69" fmla="*/ 14 h 17"/>
                      <a:gd name="T70" fmla="*/ 0 w 18"/>
                      <a:gd name="T71" fmla="*/ 16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
                      <a:gd name="T109" fmla="*/ 0 h 17"/>
                      <a:gd name="T110" fmla="*/ 18 w 18"/>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 h="17">
                        <a:moveTo>
                          <a:pt x="0" y="16"/>
                        </a:moveTo>
                        <a:lnTo>
                          <a:pt x="1" y="14"/>
                        </a:lnTo>
                        <a:lnTo>
                          <a:pt x="2" y="10"/>
                        </a:lnTo>
                        <a:lnTo>
                          <a:pt x="3" y="8"/>
                        </a:lnTo>
                        <a:lnTo>
                          <a:pt x="4" y="5"/>
                        </a:lnTo>
                        <a:lnTo>
                          <a:pt x="5" y="4"/>
                        </a:lnTo>
                        <a:lnTo>
                          <a:pt x="6" y="2"/>
                        </a:lnTo>
                        <a:lnTo>
                          <a:pt x="7" y="1"/>
                        </a:lnTo>
                        <a:lnTo>
                          <a:pt x="9" y="0"/>
                        </a:lnTo>
                        <a:lnTo>
                          <a:pt x="10" y="0"/>
                        </a:lnTo>
                        <a:lnTo>
                          <a:pt x="12" y="0"/>
                        </a:lnTo>
                        <a:lnTo>
                          <a:pt x="13" y="0"/>
                        </a:lnTo>
                        <a:lnTo>
                          <a:pt x="15" y="0"/>
                        </a:lnTo>
                        <a:lnTo>
                          <a:pt x="15" y="1"/>
                        </a:lnTo>
                        <a:lnTo>
                          <a:pt x="16" y="1"/>
                        </a:lnTo>
                        <a:lnTo>
                          <a:pt x="16" y="2"/>
                        </a:lnTo>
                        <a:lnTo>
                          <a:pt x="17" y="2"/>
                        </a:lnTo>
                        <a:lnTo>
                          <a:pt x="17" y="4"/>
                        </a:lnTo>
                        <a:lnTo>
                          <a:pt x="17" y="5"/>
                        </a:lnTo>
                        <a:lnTo>
                          <a:pt x="16" y="6"/>
                        </a:lnTo>
                        <a:lnTo>
                          <a:pt x="15" y="6"/>
                        </a:lnTo>
                        <a:lnTo>
                          <a:pt x="15" y="8"/>
                        </a:lnTo>
                        <a:lnTo>
                          <a:pt x="14" y="8"/>
                        </a:lnTo>
                        <a:lnTo>
                          <a:pt x="13" y="8"/>
                        </a:lnTo>
                        <a:lnTo>
                          <a:pt x="12" y="9"/>
                        </a:lnTo>
                        <a:lnTo>
                          <a:pt x="11" y="9"/>
                        </a:lnTo>
                        <a:lnTo>
                          <a:pt x="10" y="8"/>
                        </a:lnTo>
                        <a:lnTo>
                          <a:pt x="9" y="8"/>
                        </a:lnTo>
                        <a:lnTo>
                          <a:pt x="8" y="9"/>
                        </a:lnTo>
                        <a:lnTo>
                          <a:pt x="6" y="9"/>
                        </a:lnTo>
                        <a:lnTo>
                          <a:pt x="6" y="10"/>
                        </a:lnTo>
                        <a:lnTo>
                          <a:pt x="5" y="10"/>
                        </a:lnTo>
                        <a:lnTo>
                          <a:pt x="3" y="12"/>
                        </a:lnTo>
                        <a:lnTo>
                          <a:pt x="2" y="13"/>
                        </a:lnTo>
                        <a:lnTo>
                          <a:pt x="1" y="14"/>
                        </a:lnTo>
                        <a:lnTo>
                          <a:pt x="0" y="16"/>
                        </a:lnTo>
                      </a:path>
                    </a:pathLst>
                  </a:custGeom>
                  <a:solidFill>
                    <a:srgbClr val="C0FFFF"/>
                  </a:solidFill>
                  <a:ln w="12700" cap="rnd">
                    <a:solidFill>
                      <a:srgbClr val="000000"/>
                    </a:solidFill>
                    <a:round/>
                    <a:headEnd/>
                    <a:tailEnd/>
                  </a:ln>
                </p:spPr>
                <p:txBody>
                  <a:bodyPr/>
                  <a:lstStyle/>
                  <a:p>
                    <a:endParaRPr lang="en-US"/>
                  </a:p>
                </p:txBody>
              </p:sp>
              <p:sp>
                <p:nvSpPr>
                  <p:cNvPr id="28017" name="Freeform 463"/>
                  <p:cNvSpPr>
                    <a:spLocks/>
                  </p:cNvSpPr>
                  <p:nvPr/>
                </p:nvSpPr>
                <p:spPr bwMode="auto">
                  <a:xfrm>
                    <a:off x="2374" y="3253"/>
                    <a:ext cx="18" cy="17"/>
                  </a:xfrm>
                  <a:custGeom>
                    <a:avLst/>
                    <a:gdLst>
                      <a:gd name="T0" fmla="*/ 17 w 18"/>
                      <a:gd name="T1" fmla="*/ 16 h 17"/>
                      <a:gd name="T2" fmla="*/ 16 w 18"/>
                      <a:gd name="T3" fmla="*/ 13 h 17"/>
                      <a:gd name="T4" fmla="*/ 15 w 18"/>
                      <a:gd name="T5" fmla="*/ 10 h 17"/>
                      <a:gd name="T6" fmla="*/ 15 w 18"/>
                      <a:gd name="T7" fmla="*/ 8 h 17"/>
                      <a:gd name="T8" fmla="*/ 13 w 18"/>
                      <a:gd name="T9" fmla="*/ 5 h 17"/>
                      <a:gd name="T10" fmla="*/ 12 w 18"/>
                      <a:gd name="T11" fmla="*/ 4 h 17"/>
                      <a:gd name="T12" fmla="*/ 11 w 18"/>
                      <a:gd name="T13" fmla="*/ 2 h 17"/>
                      <a:gd name="T14" fmla="*/ 10 w 18"/>
                      <a:gd name="T15" fmla="*/ 0 h 17"/>
                      <a:gd name="T16" fmla="*/ 9 w 18"/>
                      <a:gd name="T17" fmla="*/ 0 h 17"/>
                      <a:gd name="T18" fmla="*/ 7 w 18"/>
                      <a:gd name="T19" fmla="*/ 0 h 17"/>
                      <a:gd name="T20" fmla="*/ 5 w 18"/>
                      <a:gd name="T21" fmla="*/ 0 h 17"/>
                      <a:gd name="T22" fmla="*/ 3 w 18"/>
                      <a:gd name="T23" fmla="*/ 0 h 17"/>
                      <a:gd name="T24" fmla="*/ 2 w 18"/>
                      <a:gd name="T25" fmla="*/ 0 h 17"/>
                      <a:gd name="T26" fmla="*/ 1 w 18"/>
                      <a:gd name="T27" fmla="*/ 0 h 17"/>
                      <a:gd name="T28" fmla="*/ 0 w 18"/>
                      <a:gd name="T29" fmla="*/ 1 h 17"/>
                      <a:gd name="T30" fmla="*/ 0 w 18"/>
                      <a:gd name="T31" fmla="*/ 2 h 17"/>
                      <a:gd name="T32" fmla="*/ 0 w 18"/>
                      <a:gd name="T33" fmla="*/ 4 h 17"/>
                      <a:gd name="T34" fmla="*/ 1 w 18"/>
                      <a:gd name="T35" fmla="*/ 5 h 17"/>
                      <a:gd name="T36" fmla="*/ 1 w 18"/>
                      <a:gd name="T37" fmla="*/ 6 h 17"/>
                      <a:gd name="T38" fmla="*/ 2 w 18"/>
                      <a:gd name="T39" fmla="*/ 8 h 17"/>
                      <a:gd name="T40" fmla="*/ 3 w 18"/>
                      <a:gd name="T41" fmla="*/ 8 h 17"/>
                      <a:gd name="T42" fmla="*/ 4 w 18"/>
                      <a:gd name="T43" fmla="*/ 8 h 17"/>
                      <a:gd name="T44" fmla="*/ 5 w 18"/>
                      <a:gd name="T45" fmla="*/ 8 h 17"/>
                      <a:gd name="T46" fmla="*/ 7 w 18"/>
                      <a:gd name="T47" fmla="*/ 8 h 17"/>
                      <a:gd name="T48" fmla="*/ 8 w 18"/>
                      <a:gd name="T49" fmla="*/ 8 h 17"/>
                      <a:gd name="T50" fmla="*/ 9 w 18"/>
                      <a:gd name="T51" fmla="*/ 8 h 17"/>
                      <a:gd name="T52" fmla="*/ 10 w 18"/>
                      <a:gd name="T53" fmla="*/ 8 h 17"/>
                      <a:gd name="T54" fmla="*/ 12 w 18"/>
                      <a:gd name="T55" fmla="*/ 9 h 17"/>
                      <a:gd name="T56" fmla="*/ 12 w 18"/>
                      <a:gd name="T57" fmla="*/ 10 h 17"/>
                      <a:gd name="T58" fmla="*/ 14 w 18"/>
                      <a:gd name="T59" fmla="*/ 12 h 17"/>
                      <a:gd name="T60" fmla="*/ 15 w 18"/>
                      <a:gd name="T61" fmla="*/ 12 h 17"/>
                      <a:gd name="T62" fmla="*/ 15 w 18"/>
                      <a:gd name="T63" fmla="*/ 13 h 17"/>
                      <a:gd name="T64" fmla="*/ 17 w 18"/>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7"/>
                      <a:gd name="T101" fmla="*/ 18 w 1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7">
                        <a:moveTo>
                          <a:pt x="17" y="16"/>
                        </a:moveTo>
                        <a:lnTo>
                          <a:pt x="16" y="13"/>
                        </a:lnTo>
                        <a:lnTo>
                          <a:pt x="15" y="10"/>
                        </a:lnTo>
                        <a:lnTo>
                          <a:pt x="15" y="8"/>
                        </a:lnTo>
                        <a:lnTo>
                          <a:pt x="13" y="5"/>
                        </a:lnTo>
                        <a:lnTo>
                          <a:pt x="12" y="4"/>
                        </a:lnTo>
                        <a:lnTo>
                          <a:pt x="11" y="2"/>
                        </a:lnTo>
                        <a:lnTo>
                          <a:pt x="10" y="0"/>
                        </a:lnTo>
                        <a:lnTo>
                          <a:pt x="9" y="0"/>
                        </a:lnTo>
                        <a:lnTo>
                          <a:pt x="7" y="0"/>
                        </a:lnTo>
                        <a:lnTo>
                          <a:pt x="5" y="0"/>
                        </a:lnTo>
                        <a:lnTo>
                          <a:pt x="3" y="0"/>
                        </a:lnTo>
                        <a:lnTo>
                          <a:pt x="2" y="0"/>
                        </a:lnTo>
                        <a:lnTo>
                          <a:pt x="1" y="0"/>
                        </a:lnTo>
                        <a:lnTo>
                          <a:pt x="0" y="1"/>
                        </a:lnTo>
                        <a:lnTo>
                          <a:pt x="0" y="2"/>
                        </a:lnTo>
                        <a:lnTo>
                          <a:pt x="0" y="4"/>
                        </a:lnTo>
                        <a:lnTo>
                          <a:pt x="1" y="5"/>
                        </a:lnTo>
                        <a:lnTo>
                          <a:pt x="1" y="6"/>
                        </a:lnTo>
                        <a:lnTo>
                          <a:pt x="2" y="8"/>
                        </a:lnTo>
                        <a:lnTo>
                          <a:pt x="3" y="8"/>
                        </a:lnTo>
                        <a:lnTo>
                          <a:pt x="4" y="8"/>
                        </a:lnTo>
                        <a:lnTo>
                          <a:pt x="5" y="8"/>
                        </a:lnTo>
                        <a:lnTo>
                          <a:pt x="7" y="8"/>
                        </a:lnTo>
                        <a:lnTo>
                          <a:pt x="8" y="8"/>
                        </a:lnTo>
                        <a:lnTo>
                          <a:pt x="9" y="8"/>
                        </a:lnTo>
                        <a:lnTo>
                          <a:pt x="10" y="8"/>
                        </a:lnTo>
                        <a:lnTo>
                          <a:pt x="12" y="9"/>
                        </a:lnTo>
                        <a:lnTo>
                          <a:pt x="12" y="10"/>
                        </a:lnTo>
                        <a:lnTo>
                          <a:pt x="14" y="12"/>
                        </a:lnTo>
                        <a:lnTo>
                          <a:pt x="15" y="12"/>
                        </a:lnTo>
                        <a:lnTo>
                          <a:pt x="15" y="13"/>
                        </a:lnTo>
                        <a:lnTo>
                          <a:pt x="17" y="16"/>
                        </a:lnTo>
                      </a:path>
                    </a:pathLst>
                  </a:custGeom>
                  <a:solidFill>
                    <a:srgbClr val="C0FFFF"/>
                  </a:solidFill>
                  <a:ln w="12700" cap="rnd">
                    <a:solidFill>
                      <a:srgbClr val="000000"/>
                    </a:solidFill>
                    <a:round/>
                    <a:headEnd/>
                    <a:tailEnd/>
                  </a:ln>
                </p:spPr>
                <p:txBody>
                  <a:bodyPr/>
                  <a:lstStyle/>
                  <a:p>
                    <a:endParaRPr lang="en-US"/>
                  </a:p>
                </p:txBody>
              </p:sp>
            </p:grpSp>
            <p:grpSp>
              <p:nvGrpSpPr>
                <p:cNvPr id="27938" name="Group 499"/>
                <p:cNvGrpSpPr>
                  <a:grpSpLocks/>
                </p:cNvGrpSpPr>
                <p:nvPr/>
              </p:nvGrpSpPr>
              <p:grpSpPr bwMode="auto">
                <a:xfrm>
                  <a:off x="2295" y="3287"/>
                  <a:ext cx="193" cy="322"/>
                  <a:chOff x="2295" y="3287"/>
                  <a:chExt cx="193" cy="322"/>
                </a:xfrm>
              </p:grpSpPr>
              <p:grpSp>
                <p:nvGrpSpPr>
                  <p:cNvPr id="27980" name="Group 472"/>
                  <p:cNvGrpSpPr>
                    <a:grpSpLocks/>
                  </p:cNvGrpSpPr>
                  <p:nvPr/>
                </p:nvGrpSpPr>
                <p:grpSpPr bwMode="auto">
                  <a:xfrm>
                    <a:off x="2337" y="3453"/>
                    <a:ext cx="97" cy="156"/>
                    <a:chOff x="2337" y="3453"/>
                    <a:chExt cx="97" cy="156"/>
                  </a:xfrm>
                </p:grpSpPr>
                <p:sp>
                  <p:nvSpPr>
                    <p:cNvPr id="28007" name="Freeform 465"/>
                    <p:cNvSpPr>
                      <a:spLocks/>
                    </p:cNvSpPr>
                    <p:nvPr/>
                  </p:nvSpPr>
                  <p:spPr bwMode="auto">
                    <a:xfrm>
                      <a:off x="2356" y="3580"/>
                      <a:ext cx="75" cy="29"/>
                    </a:xfrm>
                    <a:custGeom>
                      <a:avLst/>
                      <a:gdLst>
                        <a:gd name="T0" fmla="*/ 42 w 75"/>
                        <a:gd name="T1" fmla="*/ 0 h 29"/>
                        <a:gd name="T2" fmla="*/ 35 w 75"/>
                        <a:gd name="T3" fmla="*/ 3 h 29"/>
                        <a:gd name="T4" fmla="*/ 27 w 75"/>
                        <a:gd name="T5" fmla="*/ 3 h 29"/>
                        <a:gd name="T6" fmla="*/ 18 w 75"/>
                        <a:gd name="T7" fmla="*/ 3 h 29"/>
                        <a:gd name="T8" fmla="*/ 7 w 75"/>
                        <a:gd name="T9" fmla="*/ 6 h 29"/>
                        <a:gd name="T10" fmla="*/ 4 w 75"/>
                        <a:gd name="T11" fmla="*/ 8 h 29"/>
                        <a:gd name="T12" fmla="*/ 0 w 75"/>
                        <a:gd name="T13" fmla="*/ 10 h 29"/>
                        <a:gd name="T14" fmla="*/ 0 w 75"/>
                        <a:gd name="T15" fmla="*/ 17 h 29"/>
                        <a:gd name="T16" fmla="*/ 4 w 75"/>
                        <a:gd name="T17" fmla="*/ 22 h 29"/>
                        <a:gd name="T18" fmla="*/ 10 w 75"/>
                        <a:gd name="T19" fmla="*/ 24 h 29"/>
                        <a:gd name="T20" fmla="*/ 20 w 75"/>
                        <a:gd name="T21" fmla="*/ 25 h 29"/>
                        <a:gd name="T22" fmla="*/ 30 w 75"/>
                        <a:gd name="T23" fmla="*/ 25 h 29"/>
                        <a:gd name="T24" fmla="*/ 39 w 75"/>
                        <a:gd name="T25" fmla="*/ 24 h 29"/>
                        <a:gd name="T26" fmla="*/ 47 w 75"/>
                        <a:gd name="T27" fmla="*/ 19 h 29"/>
                        <a:gd name="T28" fmla="*/ 47 w 75"/>
                        <a:gd name="T29" fmla="*/ 24 h 29"/>
                        <a:gd name="T30" fmla="*/ 54 w 75"/>
                        <a:gd name="T31" fmla="*/ 26 h 29"/>
                        <a:gd name="T32" fmla="*/ 61 w 75"/>
                        <a:gd name="T33" fmla="*/ 28 h 29"/>
                        <a:gd name="T34" fmla="*/ 66 w 75"/>
                        <a:gd name="T35" fmla="*/ 27 h 29"/>
                        <a:gd name="T36" fmla="*/ 73 w 75"/>
                        <a:gd name="T37" fmla="*/ 25 h 29"/>
                        <a:gd name="T38" fmla="*/ 74 w 75"/>
                        <a:gd name="T39" fmla="*/ 20 h 29"/>
                        <a:gd name="T40" fmla="*/ 73 w 75"/>
                        <a:gd name="T41" fmla="*/ 19 h 29"/>
                        <a:gd name="T42" fmla="*/ 73 w 75"/>
                        <a:gd name="T43" fmla="*/ 16 h 29"/>
                        <a:gd name="T44" fmla="*/ 73 w 75"/>
                        <a:gd name="T45" fmla="*/ 9 h 29"/>
                        <a:gd name="T46" fmla="*/ 72 w 75"/>
                        <a:gd name="T47" fmla="*/ 5 h 29"/>
                        <a:gd name="T48" fmla="*/ 67 w 75"/>
                        <a:gd name="T49" fmla="*/ 0 h 29"/>
                        <a:gd name="T50" fmla="*/ 52 w 75"/>
                        <a:gd name="T51" fmla="*/ 1 h 29"/>
                        <a:gd name="T52" fmla="*/ 42 w 75"/>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
                        <a:gd name="T82" fmla="*/ 0 h 29"/>
                        <a:gd name="T83" fmla="*/ 75 w 75"/>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 h="29">
                          <a:moveTo>
                            <a:pt x="42" y="0"/>
                          </a:moveTo>
                          <a:lnTo>
                            <a:pt x="35" y="3"/>
                          </a:lnTo>
                          <a:lnTo>
                            <a:pt x="27" y="3"/>
                          </a:lnTo>
                          <a:lnTo>
                            <a:pt x="18" y="3"/>
                          </a:lnTo>
                          <a:lnTo>
                            <a:pt x="7" y="6"/>
                          </a:lnTo>
                          <a:lnTo>
                            <a:pt x="4" y="8"/>
                          </a:lnTo>
                          <a:lnTo>
                            <a:pt x="0" y="10"/>
                          </a:lnTo>
                          <a:lnTo>
                            <a:pt x="0" y="17"/>
                          </a:lnTo>
                          <a:lnTo>
                            <a:pt x="4" y="22"/>
                          </a:lnTo>
                          <a:lnTo>
                            <a:pt x="10" y="24"/>
                          </a:lnTo>
                          <a:lnTo>
                            <a:pt x="20" y="25"/>
                          </a:lnTo>
                          <a:lnTo>
                            <a:pt x="30" y="25"/>
                          </a:lnTo>
                          <a:lnTo>
                            <a:pt x="39" y="24"/>
                          </a:lnTo>
                          <a:lnTo>
                            <a:pt x="47" y="19"/>
                          </a:lnTo>
                          <a:lnTo>
                            <a:pt x="47" y="24"/>
                          </a:lnTo>
                          <a:lnTo>
                            <a:pt x="54" y="26"/>
                          </a:lnTo>
                          <a:lnTo>
                            <a:pt x="61" y="28"/>
                          </a:lnTo>
                          <a:lnTo>
                            <a:pt x="66" y="27"/>
                          </a:lnTo>
                          <a:lnTo>
                            <a:pt x="73" y="25"/>
                          </a:lnTo>
                          <a:lnTo>
                            <a:pt x="74" y="20"/>
                          </a:lnTo>
                          <a:lnTo>
                            <a:pt x="73" y="19"/>
                          </a:lnTo>
                          <a:lnTo>
                            <a:pt x="73" y="16"/>
                          </a:lnTo>
                          <a:lnTo>
                            <a:pt x="73" y="9"/>
                          </a:lnTo>
                          <a:lnTo>
                            <a:pt x="72" y="5"/>
                          </a:lnTo>
                          <a:lnTo>
                            <a:pt x="67" y="0"/>
                          </a:lnTo>
                          <a:lnTo>
                            <a:pt x="52" y="1"/>
                          </a:lnTo>
                          <a:lnTo>
                            <a:pt x="42" y="0"/>
                          </a:lnTo>
                        </a:path>
                      </a:pathLst>
                    </a:custGeom>
                    <a:solidFill>
                      <a:srgbClr val="402000"/>
                    </a:solidFill>
                    <a:ln w="12700" cap="rnd">
                      <a:solidFill>
                        <a:srgbClr val="000000"/>
                      </a:solidFill>
                      <a:round/>
                      <a:headEnd/>
                      <a:tailEnd/>
                    </a:ln>
                  </p:spPr>
                  <p:txBody>
                    <a:bodyPr/>
                    <a:lstStyle/>
                    <a:p>
                      <a:endParaRPr lang="en-US"/>
                    </a:p>
                  </p:txBody>
                </p:sp>
                <p:sp>
                  <p:nvSpPr>
                    <p:cNvPr id="28008" name="Freeform 466"/>
                    <p:cNvSpPr>
                      <a:spLocks/>
                    </p:cNvSpPr>
                    <p:nvPr/>
                  </p:nvSpPr>
                  <p:spPr bwMode="auto">
                    <a:xfrm>
                      <a:off x="2337" y="3580"/>
                      <a:ext cx="79" cy="29"/>
                    </a:xfrm>
                    <a:custGeom>
                      <a:avLst/>
                      <a:gdLst>
                        <a:gd name="T0" fmla="*/ 43 w 79"/>
                        <a:gd name="T1" fmla="*/ 0 h 29"/>
                        <a:gd name="T2" fmla="*/ 36 w 79"/>
                        <a:gd name="T3" fmla="*/ 3 h 29"/>
                        <a:gd name="T4" fmla="*/ 28 w 79"/>
                        <a:gd name="T5" fmla="*/ 3 h 29"/>
                        <a:gd name="T6" fmla="*/ 19 w 79"/>
                        <a:gd name="T7" fmla="*/ 3 h 29"/>
                        <a:gd name="T8" fmla="*/ 7 w 79"/>
                        <a:gd name="T9" fmla="*/ 6 h 29"/>
                        <a:gd name="T10" fmla="*/ 3 w 79"/>
                        <a:gd name="T11" fmla="*/ 8 h 29"/>
                        <a:gd name="T12" fmla="*/ 0 w 79"/>
                        <a:gd name="T13" fmla="*/ 11 h 29"/>
                        <a:gd name="T14" fmla="*/ 0 w 79"/>
                        <a:gd name="T15" fmla="*/ 18 h 29"/>
                        <a:gd name="T16" fmla="*/ 3 w 79"/>
                        <a:gd name="T17" fmla="*/ 22 h 29"/>
                        <a:gd name="T18" fmla="*/ 10 w 79"/>
                        <a:gd name="T19" fmla="*/ 25 h 29"/>
                        <a:gd name="T20" fmla="*/ 21 w 79"/>
                        <a:gd name="T21" fmla="*/ 27 h 29"/>
                        <a:gd name="T22" fmla="*/ 30 w 79"/>
                        <a:gd name="T23" fmla="*/ 27 h 29"/>
                        <a:gd name="T24" fmla="*/ 39 w 79"/>
                        <a:gd name="T25" fmla="*/ 25 h 29"/>
                        <a:gd name="T26" fmla="*/ 49 w 79"/>
                        <a:gd name="T27" fmla="*/ 20 h 29"/>
                        <a:gd name="T28" fmla="*/ 49 w 79"/>
                        <a:gd name="T29" fmla="*/ 25 h 29"/>
                        <a:gd name="T30" fmla="*/ 56 w 79"/>
                        <a:gd name="T31" fmla="*/ 28 h 29"/>
                        <a:gd name="T32" fmla="*/ 64 w 79"/>
                        <a:gd name="T33" fmla="*/ 28 h 29"/>
                        <a:gd name="T34" fmla="*/ 70 w 79"/>
                        <a:gd name="T35" fmla="*/ 28 h 29"/>
                        <a:gd name="T36" fmla="*/ 77 w 79"/>
                        <a:gd name="T37" fmla="*/ 26 h 29"/>
                        <a:gd name="T38" fmla="*/ 78 w 79"/>
                        <a:gd name="T39" fmla="*/ 21 h 29"/>
                        <a:gd name="T40" fmla="*/ 77 w 79"/>
                        <a:gd name="T41" fmla="*/ 19 h 29"/>
                        <a:gd name="T42" fmla="*/ 77 w 79"/>
                        <a:gd name="T43" fmla="*/ 16 h 29"/>
                        <a:gd name="T44" fmla="*/ 77 w 79"/>
                        <a:gd name="T45" fmla="*/ 9 h 29"/>
                        <a:gd name="T46" fmla="*/ 76 w 79"/>
                        <a:gd name="T47" fmla="*/ 5 h 29"/>
                        <a:gd name="T48" fmla="*/ 70 w 79"/>
                        <a:gd name="T49" fmla="*/ 0 h 29"/>
                        <a:gd name="T50" fmla="*/ 55 w 79"/>
                        <a:gd name="T51" fmla="*/ 1 h 29"/>
                        <a:gd name="T52" fmla="*/ 43 w 79"/>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29"/>
                        <a:gd name="T83" fmla="*/ 79 w 79"/>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29">
                          <a:moveTo>
                            <a:pt x="43" y="0"/>
                          </a:moveTo>
                          <a:lnTo>
                            <a:pt x="36" y="3"/>
                          </a:lnTo>
                          <a:lnTo>
                            <a:pt x="28" y="3"/>
                          </a:lnTo>
                          <a:lnTo>
                            <a:pt x="19" y="3"/>
                          </a:lnTo>
                          <a:lnTo>
                            <a:pt x="7" y="6"/>
                          </a:lnTo>
                          <a:lnTo>
                            <a:pt x="3" y="8"/>
                          </a:lnTo>
                          <a:lnTo>
                            <a:pt x="0" y="11"/>
                          </a:lnTo>
                          <a:lnTo>
                            <a:pt x="0" y="18"/>
                          </a:lnTo>
                          <a:lnTo>
                            <a:pt x="3" y="22"/>
                          </a:lnTo>
                          <a:lnTo>
                            <a:pt x="10" y="25"/>
                          </a:lnTo>
                          <a:lnTo>
                            <a:pt x="21" y="27"/>
                          </a:lnTo>
                          <a:lnTo>
                            <a:pt x="30" y="27"/>
                          </a:lnTo>
                          <a:lnTo>
                            <a:pt x="39" y="25"/>
                          </a:lnTo>
                          <a:lnTo>
                            <a:pt x="49" y="20"/>
                          </a:lnTo>
                          <a:lnTo>
                            <a:pt x="49" y="25"/>
                          </a:lnTo>
                          <a:lnTo>
                            <a:pt x="56" y="28"/>
                          </a:lnTo>
                          <a:lnTo>
                            <a:pt x="64" y="28"/>
                          </a:lnTo>
                          <a:lnTo>
                            <a:pt x="70" y="28"/>
                          </a:lnTo>
                          <a:lnTo>
                            <a:pt x="77" y="26"/>
                          </a:lnTo>
                          <a:lnTo>
                            <a:pt x="78" y="21"/>
                          </a:lnTo>
                          <a:lnTo>
                            <a:pt x="77" y="19"/>
                          </a:lnTo>
                          <a:lnTo>
                            <a:pt x="77" y="16"/>
                          </a:lnTo>
                          <a:lnTo>
                            <a:pt x="77" y="9"/>
                          </a:lnTo>
                          <a:lnTo>
                            <a:pt x="76" y="5"/>
                          </a:lnTo>
                          <a:lnTo>
                            <a:pt x="70" y="0"/>
                          </a:lnTo>
                          <a:lnTo>
                            <a:pt x="55" y="1"/>
                          </a:lnTo>
                          <a:lnTo>
                            <a:pt x="43" y="0"/>
                          </a:lnTo>
                        </a:path>
                      </a:pathLst>
                    </a:custGeom>
                    <a:solidFill>
                      <a:srgbClr val="603000"/>
                    </a:solidFill>
                    <a:ln w="12700" cap="rnd">
                      <a:solidFill>
                        <a:srgbClr val="000000"/>
                      </a:solidFill>
                      <a:round/>
                      <a:headEnd/>
                      <a:tailEnd/>
                    </a:ln>
                  </p:spPr>
                  <p:txBody>
                    <a:bodyPr/>
                    <a:lstStyle/>
                    <a:p>
                      <a:endParaRPr lang="en-US"/>
                    </a:p>
                  </p:txBody>
                </p:sp>
                <p:sp>
                  <p:nvSpPr>
                    <p:cNvPr id="28009" name="Freeform 467"/>
                    <p:cNvSpPr>
                      <a:spLocks/>
                    </p:cNvSpPr>
                    <p:nvPr/>
                  </p:nvSpPr>
                  <p:spPr bwMode="auto">
                    <a:xfrm>
                      <a:off x="2361" y="3455"/>
                      <a:ext cx="67" cy="129"/>
                    </a:xfrm>
                    <a:custGeom>
                      <a:avLst/>
                      <a:gdLst>
                        <a:gd name="T0" fmla="*/ 53 w 67"/>
                        <a:gd name="T1" fmla="*/ 31 h 129"/>
                        <a:gd name="T2" fmla="*/ 46 w 67"/>
                        <a:gd name="T3" fmla="*/ 45 h 129"/>
                        <a:gd name="T4" fmla="*/ 40 w 67"/>
                        <a:gd name="T5" fmla="*/ 58 h 129"/>
                        <a:gd name="T6" fmla="*/ 38 w 67"/>
                        <a:gd name="T7" fmla="*/ 67 h 129"/>
                        <a:gd name="T8" fmla="*/ 36 w 67"/>
                        <a:gd name="T9" fmla="*/ 73 h 129"/>
                        <a:gd name="T10" fmla="*/ 34 w 67"/>
                        <a:gd name="T11" fmla="*/ 77 h 129"/>
                        <a:gd name="T12" fmla="*/ 38 w 67"/>
                        <a:gd name="T13" fmla="*/ 85 h 129"/>
                        <a:gd name="T14" fmla="*/ 46 w 67"/>
                        <a:gd name="T15" fmla="*/ 95 h 129"/>
                        <a:gd name="T16" fmla="*/ 53 w 67"/>
                        <a:gd name="T17" fmla="*/ 108 h 129"/>
                        <a:gd name="T18" fmla="*/ 62 w 67"/>
                        <a:gd name="T19" fmla="*/ 120 h 129"/>
                        <a:gd name="T20" fmla="*/ 66 w 67"/>
                        <a:gd name="T21" fmla="*/ 126 h 129"/>
                        <a:gd name="T22" fmla="*/ 60 w 67"/>
                        <a:gd name="T23" fmla="*/ 127 h 129"/>
                        <a:gd name="T24" fmla="*/ 49 w 67"/>
                        <a:gd name="T25" fmla="*/ 127 h 129"/>
                        <a:gd name="T26" fmla="*/ 41 w 67"/>
                        <a:gd name="T27" fmla="*/ 128 h 129"/>
                        <a:gd name="T28" fmla="*/ 35 w 67"/>
                        <a:gd name="T29" fmla="*/ 128 h 129"/>
                        <a:gd name="T30" fmla="*/ 28 w 67"/>
                        <a:gd name="T31" fmla="*/ 128 h 129"/>
                        <a:gd name="T32" fmla="*/ 23 w 67"/>
                        <a:gd name="T33" fmla="*/ 125 h 129"/>
                        <a:gd name="T34" fmla="*/ 20 w 67"/>
                        <a:gd name="T35" fmla="*/ 119 h 129"/>
                        <a:gd name="T36" fmla="*/ 11 w 67"/>
                        <a:gd name="T37" fmla="*/ 100 h 129"/>
                        <a:gd name="T38" fmla="*/ 6 w 67"/>
                        <a:gd name="T39" fmla="*/ 85 h 129"/>
                        <a:gd name="T40" fmla="*/ 0 w 67"/>
                        <a:gd name="T41" fmla="*/ 70 h 129"/>
                        <a:gd name="T42" fmla="*/ 3 w 67"/>
                        <a:gd name="T43" fmla="*/ 57 h 129"/>
                        <a:gd name="T44" fmla="*/ 15 w 67"/>
                        <a:gd name="T45" fmla="*/ 42 h 129"/>
                        <a:gd name="T46" fmla="*/ 23 w 67"/>
                        <a:gd name="T47" fmla="*/ 29 h 129"/>
                        <a:gd name="T48" fmla="*/ 28 w 67"/>
                        <a:gd name="T49" fmla="*/ 18 h 129"/>
                        <a:gd name="T50" fmla="*/ 29 w 67"/>
                        <a:gd name="T51" fmla="*/ 5 h 129"/>
                        <a:gd name="T52" fmla="*/ 30 w 67"/>
                        <a:gd name="T53" fmla="*/ 0 h 129"/>
                        <a:gd name="T54" fmla="*/ 49 w 67"/>
                        <a:gd name="T55" fmla="*/ 0 h 129"/>
                        <a:gd name="T56" fmla="*/ 58 w 67"/>
                        <a:gd name="T57" fmla="*/ 0 h 129"/>
                        <a:gd name="T58" fmla="*/ 57 w 67"/>
                        <a:gd name="T59" fmla="*/ 20 h 129"/>
                        <a:gd name="T60" fmla="*/ 53 w 67"/>
                        <a:gd name="T61" fmla="*/ 31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
                        <a:gd name="T94" fmla="*/ 0 h 129"/>
                        <a:gd name="T95" fmla="*/ 67 w 67"/>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 h="129">
                          <a:moveTo>
                            <a:pt x="53" y="31"/>
                          </a:moveTo>
                          <a:lnTo>
                            <a:pt x="46" y="45"/>
                          </a:lnTo>
                          <a:lnTo>
                            <a:pt x="40" y="58"/>
                          </a:lnTo>
                          <a:lnTo>
                            <a:pt x="38" y="67"/>
                          </a:lnTo>
                          <a:lnTo>
                            <a:pt x="36" y="73"/>
                          </a:lnTo>
                          <a:lnTo>
                            <a:pt x="34" y="77"/>
                          </a:lnTo>
                          <a:lnTo>
                            <a:pt x="38" y="85"/>
                          </a:lnTo>
                          <a:lnTo>
                            <a:pt x="46" y="95"/>
                          </a:lnTo>
                          <a:lnTo>
                            <a:pt x="53" y="108"/>
                          </a:lnTo>
                          <a:lnTo>
                            <a:pt x="62" y="120"/>
                          </a:lnTo>
                          <a:lnTo>
                            <a:pt x="66" y="126"/>
                          </a:lnTo>
                          <a:lnTo>
                            <a:pt x="60" y="127"/>
                          </a:lnTo>
                          <a:lnTo>
                            <a:pt x="49" y="127"/>
                          </a:lnTo>
                          <a:lnTo>
                            <a:pt x="41" y="128"/>
                          </a:lnTo>
                          <a:lnTo>
                            <a:pt x="35" y="128"/>
                          </a:lnTo>
                          <a:lnTo>
                            <a:pt x="28" y="128"/>
                          </a:lnTo>
                          <a:lnTo>
                            <a:pt x="23" y="125"/>
                          </a:lnTo>
                          <a:lnTo>
                            <a:pt x="20" y="119"/>
                          </a:lnTo>
                          <a:lnTo>
                            <a:pt x="11" y="100"/>
                          </a:lnTo>
                          <a:lnTo>
                            <a:pt x="6" y="85"/>
                          </a:lnTo>
                          <a:lnTo>
                            <a:pt x="0" y="70"/>
                          </a:lnTo>
                          <a:lnTo>
                            <a:pt x="3" y="57"/>
                          </a:lnTo>
                          <a:lnTo>
                            <a:pt x="15" y="42"/>
                          </a:lnTo>
                          <a:lnTo>
                            <a:pt x="23" y="29"/>
                          </a:lnTo>
                          <a:lnTo>
                            <a:pt x="28" y="18"/>
                          </a:lnTo>
                          <a:lnTo>
                            <a:pt x="29" y="5"/>
                          </a:lnTo>
                          <a:lnTo>
                            <a:pt x="30" y="0"/>
                          </a:lnTo>
                          <a:lnTo>
                            <a:pt x="49" y="0"/>
                          </a:lnTo>
                          <a:lnTo>
                            <a:pt x="58" y="0"/>
                          </a:lnTo>
                          <a:lnTo>
                            <a:pt x="57" y="20"/>
                          </a:lnTo>
                          <a:lnTo>
                            <a:pt x="53" y="31"/>
                          </a:lnTo>
                        </a:path>
                      </a:pathLst>
                    </a:custGeom>
                    <a:solidFill>
                      <a:srgbClr val="0000C4"/>
                    </a:solidFill>
                    <a:ln w="12700" cap="rnd">
                      <a:solidFill>
                        <a:srgbClr val="000000"/>
                      </a:solidFill>
                      <a:round/>
                      <a:headEnd/>
                      <a:tailEnd/>
                    </a:ln>
                  </p:spPr>
                  <p:txBody>
                    <a:bodyPr/>
                    <a:lstStyle/>
                    <a:p>
                      <a:endParaRPr lang="en-US"/>
                    </a:p>
                  </p:txBody>
                </p:sp>
                <p:sp>
                  <p:nvSpPr>
                    <p:cNvPr id="28010" name="Freeform 468"/>
                    <p:cNvSpPr>
                      <a:spLocks/>
                    </p:cNvSpPr>
                    <p:nvPr/>
                  </p:nvSpPr>
                  <p:spPr bwMode="auto">
                    <a:xfrm>
                      <a:off x="2348" y="3453"/>
                      <a:ext cx="74" cy="134"/>
                    </a:xfrm>
                    <a:custGeom>
                      <a:avLst/>
                      <a:gdLst>
                        <a:gd name="T0" fmla="*/ 35 w 74"/>
                        <a:gd name="T1" fmla="*/ 0 h 134"/>
                        <a:gd name="T2" fmla="*/ 28 w 74"/>
                        <a:gd name="T3" fmla="*/ 17 h 134"/>
                        <a:gd name="T4" fmla="*/ 25 w 74"/>
                        <a:gd name="T5" fmla="*/ 28 h 134"/>
                        <a:gd name="T6" fmla="*/ 22 w 74"/>
                        <a:gd name="T7" fmla="*/ 33 h 134"/>
                        <a:gd name="T8" fmla="*/ 13 w 74"/>
                        <a:gd name="T9" fmla="*/ 44 h 134"/>
                        <a:gd name="T10" fmla="*/ 5 w 74"/>
                        <a:gd name="T11" fmla="*/ 58 h 134"/>
                        <a:gd name="T12" fmla="*/ 2 w 74"/>
                        <a:gd name="T13" fmla="*/ 68 h 134"/>
                        <a:gd name="T14" fmla="*/ 0 w 74"/>
                        <a:gd name="T15" fmla="*/ 77 h 134"/>
                        <a:gd name="T16" fmla="*/ 2 w 74"/>
                        <a:gd name="T17" fmla="*/ 85 h 134"/>
                        <a:gd name="T18" fmla="*/ 11 w 74"/>
                        <a:gd name="T19" fmla="*/ 97 h 134"/>
                        <a:gd name="T20" fmla="*/ 23 w 74"/>
                        <a:gd name="T21" fmla="*/ 115 h 134"/>
                        <a:gd name="T22" fmla="*/ 30 w 74"/>
                        <a:gd name="T23" fmla="*/ 128 h 134"/>
                        <a:gd name="T24" fmla="*/ 35 w 74"/>
                        <a:gd name="T25" fmla="*/ 130 h 134"/>
                        <a:gd name="T26" fmla="*/ 41 w 74"/>
                        <a:gd name="T27" fmla="*/ 133 h 134"/>
                        <a:gd name="T28" fmla="*/ 49 w 74"/>
                        <a:gd name="T29" fmla="*/ 133 h 134"/>
                        <a:gd name="T30" fmla="*/ 56 w 74"/>
                        <a:gd name="T31" fmla="*/ 133 h 134"/>
                        <a:gd name="T32" fmla="*/ 62 w 74"/>
                        <a:gd name="T33" fmla="*/ 132 h 134"/>
                        <a:gd name="T34" fmla="*/ 64 w 74"/>
                        <a:gd name="T35" fmla="*/ 130 h 134"/>
                        <a:gd name="T36" fmla="*/ 56 w 74"/>
                        <a:gd name="T37" fmla="*/ 119 h 134"/>
                        <a:gd name="T38" fmla="*/ 47 w 74"/>
                        <a:gd name="T39" fmla="*/ 106 h 134"/>
                        <a:gd name="T40" fmla="*/ 42 w 74"/>
                        <a:gd name="T41" fmla="*/ 95 h 134"/>
                        <a:gd name="T42" fmla="*/ 38 w 74"/>
                        <a:gd name="T43" fmla="*/ 87 h 134"/>
                        <a:gd name="T44" fmla="*/ 34 w 74"/>
                        <a:gd name="T45" fmla="*/ 78 h 134"/>
                        <a:gd name="T46" fmla="*/ 30 w 74"/>
                        <a:gd name="T47" fmla="*/ 73 h 134"/>
                        <a:gd name="T48" fmla="*/ 23 w 74"/>
                        <a:gd name="T49" fmla="*/ 70 h 134"/>
                        <a:gd name="T50" fmla="*/ 33 w 74"/>
                        <a:gd name="T51" fmla="*/ 73 h 134"/>
                        <a:gd name="T52" fmla="*/ 36 w 74"/>
                        <a:gd name="T53" fmla="*/ 66 h 134"/>
                        <a:gd name="T54" fmla="*/ 41 w 74"/>
                        <a:gd name="T55" fmla="*/ 57 h 134"/>
                        <a:gd name="T56" fmla="*/ 47 w 74"/>
                        <a:gd name="T57" fmla="*/ 47 h 134"/>
                        <a:gd name="T58" fmla="*/ 53 w 74"/>
                        <a:gd name="T59" fmla="*/ 41 h 134"/>
                        <a:gd name="T60" fmla="*/ 59 w 74"/>
                        <a:gd name="T61" fmla="*/ 39 h 134"/>
                        <a:gd name="T62" fmla="*/ 67 w 74"/>
                        <a:gd name="T63" fmla="*/ 35 h 134"/>
                        <a:gd name="T64" fmla="*/ 71 w 74"/>
                        <a:gd name="T65" fmla="*/ 28 h 134"/>
                        <a:gd name="T66" fmla="*/ 73 w 74"/>
                        <a:gd name="T67" fmla="*/ 16 h 134"/>
                        <a:gd name="T68" fmla="*/ 73 w 74"/>
                        <a:gd name="T69" fmla="*/ 5 h 134"/>
                        <a:gd name="T70" fmla="*/ 73 w 74"/>
                        <a:gd name="T71" fmla="*/ 0 h 134"/>
                        <a:gd name="T72" fmla="*/ 60 w 74"/>
                        <a:gd name="T73" fmla="*/ 0 h 134"/>
                        <a:gd name="T74" fmla="*/ 50 w 74"/>
                        <a:gd name="T75" fmla="*/ 0 h 134"/>
                        <a:gd name="T76" fmla="*/ 35 w 74"/>
                        <a:gd name="T77" fmla="*/ 0 h 1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34"/>
                        <a:gd name="T119" fmla="*/ 74 w 74"/>
                        <a:gd name="T120" fmla="*/ 134 h 1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34">
                          <a:moveTo>
                            <a:pt x="35" y="0"/>
                          </a:moveTo>
                          <a:lnTo>
                            <a:pt x="28" y="17"/>
                          </a:lnTo>
                          <a:lnTo>
                            <a:pt x="25" y="28"/>
                          </a:lnTo>
                          <a:lnTo>
                            <a:pt x="22" y="33"/>
                          </a:lnTo>
                          <a:lnTo>
                            <a:pt x="13" y="44"/>
                          </a:lnTo>
                          <a:lnTo>
                            <a:pt x="5" y="58"/>
                          </a:lnTo>
                          <a:lnTo>
                            <a:pt x="2" y="68"/>
                          </a:lnTo>
                          <a:lnTo>
                            <a:pt x="0" y="77"/>
                          </a:lnTo>
                          <a:lnTo>
                            <a:pt x="2" y="85"/>
                          </a:lnTo>
                          <a:lnTo>
                            <a:pt x="11" y="97"/>
                          </a:lnTo>
                          <a:lnTo>
                            <a:pt x="23" y="115"/>
                          </a:lnTo>
                          <a:lnTo>
                            <a:pt x="30" y="128"/>
                          </a:lnTo>
                          <a:lnTo>
                            <a:pt x="35" y="130"/>
                          </a:lnTo>
                          <a:lnTo>
                            <a:pt x="41" y="133"/>
                          </a:lnTo>
                          <a:lnTo>
                            <a:pt x="49" y="133"/>
                          </a:lnTo>
                          <a:lnTo>
                            <a:pt x="56" y="133"/>
                          </a:lnTo>
                          <a:lnTo>
                            <a:pt x="62" y="132"/>
                          </a:lnTo>
                          <a:lnTo>
                            <a:pt x="64" y="130"/>
                          </a:lnTo>
                          <a:lnTo>
                            <a:pt x="56" y="119"/>
                          </a:lnTo>
                          <a:lnTo>
                            <a:pt x="47" y="106"/>
                          </a:lnTo>
                          <a:lnTo>
                            <a:pt x="42" y="95"/>
                          </a:lnTo>
                          <a:lnTo>
                            <a:pt x="38" y="87"/>
                          </a:lnTo>
                          <a:lnTo>
                            <a:pt x="34" y="78"/>
                          </a:lnTo>
                          <a:lnTo>
                            <a:pt x="30" y="73"/>
                          </a:lnTo>
                          <a:lnTo>
                            <a:pt x="23" y="70"/>
                          </a:lnTo>
                          <a:lnTo>
                            <a:pt x="33" y="73"/>
                          </a:lnTo>
                          <a:lnTo>
                            <a:pt x="36" y="66"/>
                          </a:lnTo>
                          <a:lnTo>
                            <a:pt x="41" y="57"/>
                          </a:lnTo>
                          <a:lnTo>
                            <a:pt x="47" y="47"/>
                          </a:lnTo>
                          <a:lnTo>
                            <a:pt x="53" y="41"/>
                          </a:lnTo>
                          <a:lnTo>
                            <a:pt x="59" y="39"/>
                          </a:lnTo>
                          <a:lnTo>
                            <a:pt x="67" y="35"/>
                          </a:lnTo>
                          <a:lnTo>
                            <a:pt x="71" y="28"/>
                          </a:lnTo>
                          <a:lnTo>
                            <a:pt x="73" y="16"/>
                          </a:lnTo>
                          <a:lnTo>
                            <a:pt x="73" y="5"/>
                          </a:lnTo>
                          <a:lnTo>
                            <a:pt x="73" y="0"/>
                          </a:lnTo>
                          <a:lnTo>
                            <a:pt x="60" y="0"/>
                          </a:lnTo>
                          <a:lnTo>
                            <a:pt x="50" y="0"/>
                          </a:lnTo>
                          <a:lnTo>
                            <a:pt x="35" y="0"/>
                          </a:lnTo>
                        </a:path>
                      </a:pathLst>
                    </a:custGeom>
                    <a:solidFill>
                      <a:srgbClr val="0000E0"/>
                    </a:solidFill>
                    <a:ln w="12700" cap="rnd">
                      <a:solidFill>
                        <a:srgbClr val="000000"/>
                      </a:solidFill>
                      <a:round/>
                      <a:headEnd/>
                      <a:tailEnd/>
                    </a:ln>
                  </p:spPr>
                  <p:txBody>
                    <a:bodyPr/>
                    <a:lstStyle/>
                    <a:p>
                      <a:endParaRPr lang="en-US"/>
                    </a:p>
                  </p:txBody>
                </p:sp>
                <p:grpSp>
                  <p:nvGrpSpPr>
                    <p:cNvPr id="28011" name="Group 471"/>
                    <p:cNvGrpSpPr>
                      <a:grpSpLocks/>
                    </p:cNvGrpSpPr>
                    <p:nvPr/>
                  </p:nvGrpSpPr>
                  <p:grpSpPr bwMode="auto">
                    <a:xfrm>
                      <a:off x="2413" y="3481"/>
                      <a:ext cx="21" cy="23"/>
                      <a:chOff x="2413" y="3481"/>
                      <a:chExt cx="21" cy="23"/>
                    </a:xfrm>
                  </p:grpSpPr>
                  <p:sp>
                    <p:nvSpPr>
                      <p:cNvPr id="28012" name="Freeform 469"/>
                      <p:cNvSpPr>
                        <a:spLocks/>
                      </p:cNvSpPr>
                      <p:nvPr/>
                    </p:nvSpPr>
                    <p:spPr bwMode="auto">
                      <a:xfrm>
                        <a:off x="2413" y="3481"/>
                        <a:ext cx="17" cy="17"/>
                      </a:xfrm>
                      <a:custGeom>
                        <a:avLst/>
                        <a:gdLst>
                          <a:gd name="T0" fmla="*/ 16 w 17"/>
                          <a:gd name="T1" fmla="*/ 0 h 17"/>
                          <a:gd name="T2" fmla="*/ 13 w 17"/>
                          <a:gd name="T3" fmla="*/ 6 h 17"/>
                          <a:gd name="T4" fmla="*/ 10 w 17"/>
                          <a:gd name="T5" fmla="*/ 10 h 17"/>
                          <a:gd name="T6" fmla="*/ 5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3" y="6"/>
                            </a:lnTo>
                            <a:lnTo>
                              <a:pt x="10" y="10"/>
                            </a:lnTo>
                            <a:lnTo>
                              <a:pt x="5" y="13"/>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13" name="Freeform 470"/>
                      <p:cNvSpPr>
                        <a:spLocks/>
                      </p:cNvSpPr>
                      <p:nvPr/>
                    </p:nvSpPr>
                    <p:spPr bwMode="auto">
                      <a:xfrm>
                        <a:off x="2417" y="3486"/>
                        <a:ext cx="17" cy="18"/>
                      </a:xfrm>
                      <a:custGeom>
                        <a:avLst/>
                        <a:gdLst>
                          <a:gd name="T0" fmla="*/ 16 w 17"/>
                          <a:gd name="T1" fmla="*/ 0 h 18"/>
                          <a:gd name="T2" fmla="*/ 12 w 17"/>
                          <a:gd name="T3" fmla="*/ 6 h 18"/>
                          <a:gd name="T4" fmla="*/ 9 w 17"/>
                          <a:gd name="T5" fmla="*/ 11 h 18"/>
                          <a:gd name="T6" fmla="*/ 5 w 17"/>
                          <a:gd name="T7" fmla="*/ 14 h 18"/>
                          <a:gd name="T8" fmla="*/ 0 w 17"/>
                          <a:gd name="T9" fmla="*/ 1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0"/>
                            </a:moveTo>
                            <a:lnTo>
                              <a:pt x="12" y="6"/>
                            </a:lnTo>
                            <a:lnTo>
                              <a:pt x="9" y="11"/>
                            </a:lnTo>
                            <a:lnTo>
                              <a:pt x="5" y="14"/>
                            </a:lnTo>
                            <a:lnTo>
                              <a:pt x="0" y="1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7981" name="Freeform 473"/>
                  <p:cNvSpPr>
                    <a:spLocks/>
                  </p:cNvSpPr>
                  <p:nvPr/>
                </p:nvSpPr>
                <p:spPr bwMode="auto">
                  <a:xfrm>
                    <a:off x="2295" y="3305"/>
                    <a:ext cx="52" cy="51"/>
                  </a:xfrm>
                  <a:custGeom>
                    <a:avLst/>
                    <a:gdLst>
                      <a:gd name="T0" fmla="*/ 41 w 52"/>
                      <a:gd name="T1" fmla="*/ 50 h 51"/>
                      <a:gd name="T2" fmla="*/ 28 w 52"/>
                      <a:gd name="T3" fmla="*/ 40 h 51"/>
                      <a:gd name="T4" fmla="*/ 20 w 52"/>
                      <a:gd name="T5" fmla="*/ 39 h 51"/>
                      <a:gd name="T6" fmla="*/ 12 w 52"/>
                      <a:gd name="T7" fmla="*/ 36 h 51"/>
                      <a:gd name="T8" fmla="*/ 7 w 52"/>
                      <a:gd name="T9" fmla="*/ 31 h 51"/>
                      <a:gd name="T10" fmla="*/ 1 w 52"/>
                      <a:gd name="T11" fmla="*/ 24 h 51"/>
                      <a:gd name="T12" fmla="*/ 0 w 52"/>
                      <a:gd name="T13" fmla="*/ 22 h 51"/>
                      <a:gd name="T14" fmla="*/ 0 w 52"/>
                      <a:gd name="T15" fmla="*/ 17 h 51"/>
                      <a:gd name="T16" fmla="*/ 7 w 52"/>
                      <a:gd name="T17" fmla="*/ 20 h 51"/>
                      <a:gd name="T18" fmla="*/ 3 w 52"/>
                      <a:gd name="T19" fmla="*/ 16 h 51"/>
                      <a:gd name="T20" fmla="*/ 6 w 52"/>
                      <a:gd name="T21" fmla="*/ 13 h 51"/>
                      <a:gd name="T22" fmla="*/ 13 w 52"/>
                      <a:gd name="T23" fmla="*/ 17 h 51"/>
                      <a:gd name="T24" fmla="*/ 19 w 52"/>
                      <a:gd name="T25" fmla="*/ 22 h 51"/>
                      <a:gd name="T26" fmla="*/ 10 w 52"/>
                      <a:gd name="T27" fmla="*/ 12 h 51"/>
                      <a:gd name="T28" fmla="*/ 9 w 52"/>
                      <a:gd name="T29" fmla="*/ 7 h 51"/>
                      <a:gd name="T30" fmla="*/ 11 w 52"/>
                      <a:gd name="T31" fmla="*/ 4 h 51"/>
                      <a:gd name="T32" fmla="*/ 16 w 52"/>
                      <a:gd name="T33" fmla="*/ 6 h 51"/>
                      <a:gd name="T34" fmla="*/ 26 w 52"/>
                      <a:gd name="T35" fmla="*/ 14 h 51"/>
                      <a:gd name="T36" fmla="*/ 29 w 52"/>
                      <a:gd name="T37" fmla="*/ 19 h 51"/>
                      <a:gd name="T38" fmla="*/ 33 w 52"/>
                      <a:gd name="T39" fmla="*/ 15 h 51"/>
                      <a:gd name="T40" fmla="*/ 29 w 52"/>
                      <a:gd name="T41" fmla="*/ 6 h 51"/>
                      <a:gd name="T42" fmla="*/ 28 w 52"/>
                      <a:gd name="T43" fmla="*/ 3 h 51"/>
                      <a:gd name="T44" fmla="*/ 29 w 52"/>
                      <a:gd name="T45" fmla="*/ 0 h 51"/>
                      <a:gd name="T46" fmla="*/ 32 w 52"/>
                      <a:gd name="T47" fmla="*/ 2 h 51"/>
                      <a:gd name="T48" fmla="*/ 40 w 52"/>
                      <a:gd name="T49" fmla="*/ 7 h 51"/>
                      <a:gd name="T50" fmla="*/ 43 w 52"/>
                      <a:gd name="T51" fmla="*/ 16 h 51"/>
                      <a:gd name="T52" fmla="*/ 43 w 52"/>
                      <a:gd name="T53" fmla="*/ 21 h 51"/>
                      <a:gd name="T54" fmla="*/ 42 w 52"/>
                      <a:gd name="T55" fmla="*/ 27 h 51"/>
                      <a:gd name="T56" fmla="*/ 42 w 52"/>
                      <a:gd name="T57" fmla="*/ 34 h 51"/>
                      <a:gd name="T58" fmla="*/ 51 w 52"/>
                      <a:gd name="T59" fmla="*/ 40 h 51"/>
                      <a:gd name="T60" fmla="*/ 41 w 52"/>
                      <a:gd name="T61" fmla="*/ 50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
                      <a:gd name="T94" fmla="*/ 0 h 51"/>
                      <a:gd name="T95" fmla="*/ 52 w 52"/>
                      <a:gd name="T96" fmla="*/ 51 h 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 h="51">
                        <a:moveTo>
                          <a:pt x="41" y="50"/>
                        </a:moveTo>
                        <a:lnTo>
                          <a:pt x="28" y="40"/>
                        </a:lnTo>
                        <a:lnTo>
                          <a:pt x="20" y="39"/>
                        </a:lnTo>
                        <a:lnTo>
                          <a:pt x="12" y="36"/>
                        </a:lnTo>
                        <a:lnTo>
                          <a:pt x="7" y="31"/>
                        </a:lnTo>
                        <a:lnTo>
                          <a:pt x="1" y="24"/>
                        </a:lnTo>
                        <a:lnTo>
                          <a:pt x="0" y="22"/>
                        </a:lnTo>
                        <a:lnTo>
                          <a:pt x="0" y="17"/>
                        </a:lnTo>
                        <a:lnTo>
                          <a:pt x="7" y="20"/>
                        </a:lnTo>
                        <a:lnTo>
                          <a:pt x="3" y="16"/>
                        </a:lnTo>
                        <a:lnTo>
                          <a:pt x="6" y="13"/>
                        </a:lnTo>
                        <a:lnTo>
                          <a:pt x="13" y="17"/>
                        </a:lnTo>
                        <a:lnTo>
                          <a:pt x="19" y="22"/>
                        </a:lnTo>
                        <a:lnTo>
                          <a:pt x="10" y="12"/>
                        </a:lnTo>
                        <a:lnTo>
                          <a:pt x="9" y="7"/>
                        </a:lnTo>
                        <a:lnTo>
                          <a:pt x="11" y="4"/>
                        </a:lnTo>
                        <a:lnTo>
                          <a:pt x="16" y="6"/>
                        </a:lnTo>
                        <a:lnTo>
                          <a:pt x="26" y="14"/>
                        </a:lnTo>
                        <a:lnTo>
                          <a:pt x="29" y="19"/>
                        </a:lnTo>
                        <a:lnTo>
                          <a:pt x="33" y="15"/>
                        </a:lnTo>
                        <a:lnTo>
                          <a:pt x="29" y="6"/>
                        </a:lnTo>
                        <a:lnTo>
                          <a:pt x="28" y="3"/>
                        </a:lnTo>
                        <a:lnTo>
                          <a:pt x="29" y="0"/>
                        </a:lnTo>
                        <a:lnTo>
                          <a:pt x="32" y="2"/>
                        </a:lnTo>
                        <a:lnTo>
                          <a:pt x="40" y="7"/>
                        </a:lnTo>
                        <a:lnTo>
                          <a:pt x="43" y="16"/>
                        </a:lnTo>
                        <a:lnTo>
                          <a:pt x="43" y="21"/>
                        </a:lnTo>
                        <a:lnTo>
                          <a:pt x="42" y="27"/>
                        </a:lnTo>
                        <a:lnTo>
                          <a:pt x="42" y="34"/>
                        </a:lnTo>
                        <a:lnTo>
                          <a:pt x="51" y="40"/>
                        </a:lnTo>
                        <a:lnTo>
                          <a:pt x="41" y="50"/>
                        </a:lnTo>
                      </a:path>
                    </a:pathLst>
                  </a:custGeom>
                  <a:solidFill>
                    <a:srgbClr val="FFE0C0"/>
                  </a:solidFill>
                  <a:ln w="12700" cap="rnd">
                    <a:solidFill>
                      <a:srgbClr val="000000"/>
                    </a:solidFill>
                    <a:round/>
                    <a:headEnd/>
                    <a:tailEnd/>
                  </a:ln>
                </p:spPr>
                <p:txBody>
                  <a:bodyPr/>
                  <a:lstStyle/>
                  <a:p>
                    <a:endParaRPr lang="en-US"/>
                  </a:p>
                </p:txBody>
              </p:sp>
              <p:sp>
                <p:nvSpPr>
                  <p:cNvPr id="27982" name="Freeform 474"/>
                  <p:cNvSpPr>
                    <a:spLocks/>
                  </p:cNvSpPr>
                  <p:nvPr/>
                </p:nvSpPr>
                <p:spPr bwMode="auto">
                  <a:xfrm>
                    <a:off x="2323" y="3332"/>
                    <a:ext cx="112" cy="129"/>
                  </a:xfrm>
                  <a:custGeom>
                    <a:avLst/>
                    <a:gdLst>
                      <a:gd name="T0" fmla="*/ 101 w 112"/>
                      <a:gd name="T1" fmla="*/ 42 h 129"/>
                      <a:gd name="T2" fmla="*/ 96 w 112"/>
                      <a:gd name="T3" fmla="*/ 38 h 129"/>
                      <a:gd name="T4" fmla="*/ 91 w 112"/>
                      <a:gd name="T5" fmla="*/ 38 h 129"/>
                      <a:gd name="T6" fmla="*/ 78 w 112"/>
                      <a:gd name="T7" fmla="*/ 41 h 129"/>
                      <a:gd name="T8" fmla="*/ 72 w 112"/>
                      <a:gd name="T9" fmla="*/ 47 h 129"/>
                      <a:gd name="T10" fmla="*/ 65 w 112"/>
                      <a:gd name="T11" fmla="*/ 44 h 129"/>
                      <a:gd name="T12" fmla="*/ 56 w 112"/>
                      <a:gd name="T13" fmla="*/ 41 h 129"/>
                      <a:gd name="T14" fmla="*/ 52 w 112"/>
                      <a:gd name="T15" fmla="*/ 42 h 129"/>
                      <a:gd name="T16" fmla="*/ 49 w 112"/>
                      <a:gd name="T17" fmla="*/ 39 h 129"/>
                      <a:gd name="T18" fmla="*/ 45 w 112"/>
                      <a:gd name="T19" fmla="*/ 39 h 129"/>
                      <a:gd name="T20" fmla="*/ 36 w 112"/>
                      <a:gd name="T21" fmla="*/ 31 h 129"/>
                      <a:gd name="T22" fmla="*/ 24 w 112"/>
                      <a:gd name="T23" fmla="*/ 13 h 129"/>
                      <a:gd name="T24" fmla="*/ 15 w 112"/>
                      <a:gd name="T25" fmla="*/ 0 h 129"/>
                      <a:gd name="T26" fmla="*/ 0 w 112"/>
                      <a:gd name="T27" fmla="*/ 21 h 129"/>
                      <a:gd name="T28" fmla="*/ 15 w 112"/>
                      <a:gd name="T29" fmla="*/ 31 h 129"/>
                      <a:gd name="T30" fmla="*/ 30 w 112"/>
                      <a:gd name="T31" fmla="*/ 44 h 129"/>
                      <a:gd name="T32" fmla="*/ 39 w 112"/>
                      <a:gd name="T33" fmla="*/ 54 h 129"/>
                      <a:gd name="T34" fmla="*/ 38 w 112"/>
                      <a:gd name="T35" fmla="*/ 59 h 129"/>
                      <a:gd name="T36" fmla="*/ 44 w 112"/>
                      <a:gd name="T37" fmla="*/ 64 h 129"/>
                      <a:gd name="T38" fmla="*/ 51 w 112"/>
                      <a:gd name="T39" fmla="*/ 64 h 129"/>
                      <a:gd name="T40" fmla="*/ 58 w 112"/>
                      <a:gd name="T41" fmla="*/ 73 h 129"/>
                      <a:gd name="T42" fmla="*/ 63 w 112"/>
                      <a:gd name="T43" fmla="*/ 78 h 129"/>
                      <a:gd name="T44" fmla="*/ 61 w 112"/>
                      <a:gd name="T45" fmla="*/ 86 h 129"/>
                      <a:gd name="T46" fmla="*/ 59 w 112"/>
                      <a:gd name="T47" fmla="*/ 100 h 129"/>
                      <a:gd name="T48" fmla="*/ 57 w 112"/>
                      <a:gd name="T49" fmla="*/ 106 h 129"/>
                      <a:gd name="T50" fmla="*/ 56 w 112"/>
                      <a:gd name="T51" fmla="*/ 113 h 129"/>
                      <a:gd name="T52" fmla="*/ 58 w 112"/>
                      <a:gd name="T53" fmla="*/ 122 h 129"/>
                      <a:gd name="T54" fmla="*/ 63 w 112"/>
                      <a:gd name="T55" fmla="*/ 126 h 129"/>
                      <a:gd name="T56" fmla="*/ 69 w 112"/>
                      <a:gd name="T57" fmla="*/ 128 h 129"/>
                      <a:gd name="T58" fmla="*/ 81 w 112"/>
                      <a:gd name="T59" fmla="*/ 128 h 129"/>
                      <a:gd name="T60" fmla="*/ 93 w 112"/>
                      <a:gd name="T61" fmla="*/ 128 h 129"/>
                      <a:gd name="T62" fmla="*/ 100 w 112"/>
                      <a:gd name="T63" fmla="*/ 125 h 129"/>
                      <a:gd name="T64" fmla="*/ 106 w 112"/>
                      <a:gd name="T65" fmla="*/ 121 h 129"/>
                      <a:gd name="T66" fmla="*/ 107 w 112"/>
                      <a:gd name="T67" fmla="*/ 108 h 129"/>
                      <a:gd name="T68" fmla="*/ 107 w 112"/>
                      <a:gd name="T69" fmla="*/ 102 h 129"/>
                      <a:gd name="T70" fmla="*/ 109 w 112"/>
                      <a:gd name="T71" fmla="*/ 91 h 129"/>
                      <a:gd name="T72" fmla="*/ 107 w 112"/>
                      <a:gd name="T73" fmla="*/ 89 h 129"/>
                      <a:gd name="T74" fmla="*/ 107 w 112"/>
                      <a:gd name="T75" fmla="*/ 84 h 129"/>
                      <a:gd name="T76" fmla="*/ 109 w 112"/>
                      <a:gd name="T77" fmla="*/ 80 h 129"/>
                      <a:gd name="T78" fmla="*/ 110 w 112"/>
                      <a:gd name="T79" fmla="*/ 75 h 129"/>
                      <a:gd name="T80" fmla="*/ 111 w 112"/>
                      <a:gd name="T81" fmla="*/ 69 h 129"/>
                      <a:gd name="T82" fmla="*/ 110 w 112"/>
                      <a:gd name="T83" fmla="*/ 63 h 129"/>
                      <a:gd name="T84" fmla="*/ 109 w 112"/>
                      <a:gd name="T85" fmla="*/ 57 h 129"/>
                      <a:gd name="T86" fmla="*/ 107 w 112"/>
                      <a:gd name="T87" fmla="*/ 51 h 129"/>
                      <a:gd name="T88" fmla="*/ 105 w 112"/>
                      <a:gd name="T89" fmla="*/ 47 h 129"/>
                      <a:gd name="T90" fmla="*/ 101 w 112"/>
                      <a:gd name="T91" fmla="*/ 42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2"/>
                      <a:gd name="T139" fmla="*/ 0 h 129"/>
                      <a:gd name="T140" fmla="*/ 112 w 112"/>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2" h="129">
                        <a:moveTo>
                          <a:pt x="101" y="42"/>
                        </a:moveTo>
                        <a:lnTo>
                          <a:pt x="96" y="38"/>
                        </a:lnTo>
                        <a:lnTo>
                          <a:pt x="91" y="38"/>
                        </a:lnTo>
                        <a:lnTo>
                          <a:pt x="78" y="41"/>
                        </a:lnTo>
                        <a:lnTo>
                          <a:pt x="72" y="47"/>
                        </a:lnTo>
                        <a:lnTo>
                          <a:pt x="65" y="44"/>
                        </a:lnTo>
                        <a:lnTo>
                          <a:pt x="56" y="41"/>
                        </a:lnTo>
                        <a:lnTo>
                          <a:pt x="52" y="42"/>
                        </a:lnTo>
                        <a:lnTo>
                          <a:pt x="49" y="39"/>
                        </a:lnTo>
                        <a:lnTo>
                          <a:pt x="45" y="39"/>
                        </a:lnTo>
                        <a:lnTo>
                          <a:pt x="36" y="31"/>
                        </a:lnTo>
                        <a:lnTo>
                          <a:pt x="24" y="13"/>
                        </a:lnTo>
                        <a:lnTo>
                          <a:pt x="15" y="0"/>
                        </a:lnTo>
                        <a:lnTo>
                          <a:pt x="0" y="21"/>
                        </a:lnTo>
                        <a:lnTo>
                          <a:pt x="15" y="31"/>
                        </a:lnTo>
                        <a:lnTo>
                          <a:pt x="30" y="44"/>
                        </a:lnTo>
                        <a:lnTo>
                          <a:pt x="39" y="54"/>
                        </a:lnTo>
                        <a:lnTo>
                          <a:pt x="38" y="59"/>
                        </a:lnTo>
                        <a:lnTo>
                          <a:pt x="44" y="64"/>
                        </a:lnTo>
                        <a:lnTo>
                          <a:pt x="51" y="64"/>
                        </a:lnTo>
                        <a:lnTo>
                          <a:pt x="58" y="73"/>
                        </a:lnTo>
                        <a:lnTo>
                          <a:pt x="63" y="78"/>
                        </a:lnTo>
                        <a:lnTo>
                          <a:pt x="61" y="86"/>
                        </a:lnTo>
                        <a:lnTo>
                          <a:pt x="59" y="100"/>
                        </a:lnTo>
                        <a:lnTo>
                          <a:pt x="57" y="106"/>
                        </a:lnTo>
                        <a:lnTo>
                          <a:pt x="56" y="113"/>
                        </a:lnTo>
                        <a:lnTo>
                          <a:pt x="58" y="122"/>
                        </a:lnTo>
                        <a:lnTo>
                          <a:pt x="63" y="126"/>
                        </a:lnTo>
                        <a:lnTo>
                          <a:pt x="69" y="128"/>
                        </a:lnTo>
                        <a:lnTo>
                          <a:pt x="81" y="128"/>
                        </a:lnTo>
                        <a:lnTo>
                          <a:pt x="93" y="128"/>
                        </a:lnTo>
                        <a:lnTo>
                          <a:pt x="100" y="125"/>
                        </a:lnTo>
                        <a:lnTo>
                          <a:pt x="106" y="121"/>
                        </a:lnTo>
                        <a:lnTo>
                          <a:pt x="107" y="108"/>
                        </a:lnTo>
                        <a:lnTo>
                          <a:pt x="107" y="102"/>
                        </a:lnTo>
                        <a:lnTo>
                          <a:pt x="109" y="91"/>
                        </a:lnTo>
                        <a:lnTo>
                          <a:pt x="107" y="89"/>
                        </a:lnTo>
                        <a:lnTo>
                          <a:pt x="107" y="84"/>
                        </a:lnTo>
                        <a:lnTo>
                          <a:pt x="109" y="80"/>
                        </a:lnTo>
                        <a:lnTo>
                          <a:pt x="110" y="75"/>
                        </a:lnTo>
                        <a:lnTo>
                          <a:pt x="111" y="69"/>
                        </a:lnTo>
                        <a:lnTo>
                          <a:pt x="110" y="63"/>
                        </a:lnTo>
                        <a:lnTo>
                          <a:pt x="109" y="57"/>
                        </a:lnTo>
                        <a:lnTo>
                          <a:pt x="107" y="51"/>
                        </a:lnTo>
                        <a:lnTo>
                          <a:pt x="105" y="47"/>
                        </a:lnTo>
                        <a:lnTo>
                          <a:pt x="101" y="42"/>
                        </a:lnTo>
                      </a:path>
                    </a:pathLst>
                  </a:custGeom>
                  <a:solidFill>
                    <a:srgbClr val="4040FF"/>
                  </a:solidFill>
                  <a:ln w="12700" cap="rnd">
                    <a:solidFill>
                      <a:srgbClr val="000000"/>
                    </a:solidFill>
                    <a:round/>
                    <a:headEnd/>
                    <a:tailEnd/>
                  </a:ln>
                </p:spPr>
                <p:txBody>
                  <a:bodyPr/>
                  <a:lstStyle/>
                  <a:p>
                    <a:endParaRPr lang="en-US"/>
                  </a:p>
                </p:txBody>
              </p:sp>
              <p:grpSp>
                <p:nvGrpSpPr>
                  <p:cNvPr id="27983" name="Group 480"/>
                  <p:cNvGrpSpPr>
                    <a:grpSpLocks/>
                  </p:cNvGrpSpPr>
                  <p:nvPr/>
                </p:nvGrpSpPr>
                <p:grpSpPr bwMode="auto">
                  <a:xfrm>
                    <a:off x="2386" y="3374"/>
                    <a:ext cx="37" cy="69"/>
                    <a:chOff x="2386" y="3374"/>
                    <a:chExt cx="37" cy="69"/>
                  </a:xfrm>
                </p:grpSpPr>
                <p:grpSp>
                  <p:nvGrpSpPr>
                    <p:cNvPr id="28002" name="Group 477"/>
                    <p:cNvGrpSpPr>
                      <a:grpSpLocks/>
                    </p:cNvGrpSpPr>
                    <p:nvPr/>
                  </p:nvGrpSpPr>
                  <p:grpSpPr bwMode="auto">
                    <a:xfrm>
                      <a:off x="2392" y="3385"/>
                      <a:ext cx="30" cy="58"/>
                      <a:chOff x="2392" y="3385"/>
                      <a:chExt cx="30" cy="58"/>
                    </a:xfrm>
                  </p:grpSpPr>
                  <p:sp>
                    <p:nvSpPr>
                      <p:cNvPr id="28005" name="Freeform 475"/>
                      <p:cNvSpPr>
                        <a:spLocks/>
                      </p:cNvSpPr>
                      <p:nvPr/>
                    </p:nvSpPr>
                    <p:spPr bwMode="auto">
                      <a:xfrm>
                        <a:off x="2405" y="3423"/>
                        <a:ext cx="17" cy="20"/>
                      </a:xfrm>
                      <a:custGeom>
                        <a:avLst/>
                        <a:gdLst>
                          <a:gd name="T0" fmla="*/ 15 w 17"/>
                          <a:gd name="T1" fmla="*/ 0 h 20"/>
                          <a:gd name="T2" fmla="*/ 12 w 17"/>
                          <a:gd name="T3" fmla="*/ 9 h 20"/>
                          <a:gd name="T4" fmla="*/ 8 w 17"/>
                          <a:gd name="T5" fmla="*/ 15 h 20"/>
                          <a:gd name="T6" fmla="*/ 3 w 17"/>
                          <a:gd name="T7" fmla="*/ 18 h 20"/>
                          <a:gd name="T8" fmla="*/ 0 w 17"/>
                          <a:gd name="T9" fmla="*/ 19 h 20"/>
                          <a:gd name="T10" fmla="*/ 6 w 17"/>
                          <a:gd name="T11" fmla="*/ 19 h 20"/>
                          <a:gd name="T12" fmla="*/ 12 w 17"/>
                          <a:gd name="T13" fmla="*/ 17 h 20"/>
                          <a:gd name="T14" fmla="*/ 15 w 17"/>
                          <a:gd name="T15" fmla="*/ 15 h 20"/>
                          <a:gd name="T16" fmla="*/ 15 w 17"/>
                          <a:gd name="T17" fmla="*/ 13 h 20"/>
                          <a:gd name="T18" fmla="*/ 16 w 17"/>
                          <a:gd name="T19" fmla="*/ 8 h 20"/>
                          <a:gd name="T20" fmla="*/ 15 w 1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0"/>
                          <a:gd name="T35" fmla="*/ 17 w 1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0">
                            <a:moveTo>
                              <a:pt x="15" y="0"/>
                            </a:moveTo>
                            <a:lnTo>
                              <a:pt x="12" y="9"/>
                            </a:lnTo>
                            <a:lnTo>
                              <a:pt x="8" y="15"/>
                            </a:lnTo>
                            <a:lnTo>
                              <a:pt x="3" y="18"/>
                            </a:lnTo>
                            <a:lnTo>
                              <a:pt x="0" y="19"/>
                            </a:lnTo>
                            <a:lnTo>
                              <a:pt x="6" y="19"/>
                            </a:lnTo>
                            <a:lnTo>
                              <a:pt x="12" y="17"/>
                            </a:lnTo>
                            <a:lnTo>
                              <a:pt x="15" y="15"/>
                            </a:lnTo>
                            <a:lnTo>
                              <a:pt x="15" y="13"/>
                            </a:lnTo>
                            <a:lnTo>
                              <a:pt x="16" y="8"/>
                            </a:lnTo>
                            <a:lnTo>
                              <a:pt x="15" y="0"/>
                            </a:lnTo>
                          </a:path>
                        </a:pathLst>
                      </a:custGeom>
                      <a:solidFill>
                        <a:srgbClr val="000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006" name="Freeform 476"/>
                      <p:cNvSpPr>
                        <a:spLocks/>
                      </p:cNvSpPr>
                      <p:nvPr/>
                    </p:nvSpPr>
                    <p:spPr bwMode="auto">
                      <a:xfrm>
                        <a:off x="2392" y="3385"/>
                        <a:ext cx="17" cy="21"/>
                      </a:xfrm>
                      <a:custGeom>
                        <a:avLst/>
                        <a:gdLst>
                          <a:gd name="T0" fmla="*/ 11 w 17"/>
                          <a:gd name="T1" fmla="*/ 0 h 21"/>
                          <a:gd name="T2" fmla="*/ 16 w 17"/>
                          <a:gd name="T3" fmla="*/ 6 h 21"/>
                          <a:gd name="T4" fmla="*/ 16 w 17"/>
                          <a:gd name="T5" fmla="*/ 14 h 21"/>
                          <a:gd name="T6" fmla="*/ 13 w 17"/>
                          <a:gd name="T7" fmla="*/ 18 h 21"/>
                          <a:gd name="T8" fmla="*/ 11 w 17"/>
                          <a:gd name="T9" fmla="*/ 11 h 21"/>
                          <a:gd name="T10" fmla="*/ 9 w 17"/>
                          <a:gd name="T11" fmla="*/ 16 h 21"/>
                          <a:gd name="T12" fmla="*/ 6 w 17"/>
                          <a:gd name="T13" fmla="*/ 18 h 21"/>
                          <a:gd name="T14" fmla="*/ 0 w 17"/>
                          <a:gd name="T15" fmla="*/ 20 h 21"/>
                          <a:gd name="T16" fmla="*/ 6 w 17"/>
                          <a:gd name="T17" fmla="*/ 15 h 21"/>
                          <a:gd name="T18" fmla="*/ 11 w 17"/>
                          <a:gd name="T19" fmla="*/ 9 h 21"/>
                          <a:gd name="T20" fmla="*/ 11 w 17"/>
                          <a:gd name="T21" fmla="*/ 4 h 21"/>
                          <a:gd name="T22" fmla="*/ 11 w 17"/>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1"/>
                          <a:gd name="T38" fmla="*/ 17 w 17"/>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1">
                            <a:moveTo>
                              <a:pt x="11" y="0"/>
                            </a:moveTo>
                            <a:lnTo>
                              <a:pt x="16" y="6"/>
                            </a:lnTo>
                            <a:lnTo>
                              <a:pt x="16" y="14"/>
                            </a:lnTo>
                            <a:lnTo>
                              <a:pt x="13" y="18"/>
                            </a:lnTo>
                            <a:lnTo>
                              <a:pt x="11" y="11"/>
                            </a:lnTo>
                            <a:lnTo>
                              <a:pt x="9" y="16"/>
                            </a:lnTo>
                            <a:lnTo>
                              <a:pt x="6" y="18"/>
                            </a:lnTo>
                            <a:lnTo>
                              <a:pt x="0" y="20"/>
                            </a:lnTo>
                            <a:lnTo>
                              <a:pt x="6" y="15"/>
                            </a:lnTo>
                            <a:lnTo>
                              <a:pt x="11" y="9"/>
                            </a:lnTo>
                            <a:lnTo>
                              <a:pt x="11" y="4"/>
                            </a:lnTo>
                            <a:lnTo>
                              <a:pt x="11" y="0"/>
                            </a:lnTo>
                          </a:path>
                        </a:pathLst>
                      </a:custGeom>
                      <a:solidFill>
                        <a:srgbClr val="000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8003" name="Freeform 478"/>
                    <p:cNvSpPr>
                      <a:spLocks/>
                    </p:cNvSpPr>
                    <p:nvPr/>
                  </p:nvSpPr>
                  <p:spPr bwMode="auto">
                    <a:xfrm>
                      <a:off x="2386" y="3409"/>
                      <a:ext cx="17" cy="17"/>
                    </a:xfrm>
                    <a:custGeom>
                      <a:avLst/>
                      <a:gdLst>
                        <a:gd name="T0" fmla="*/ 0 w 17"/>
                        <a:gd name="T1" fmla="*/ 0 h 17"/>
                        <a:gd name="T2" fmla="*/ 7 w 17"/>
                        <a:gd name="T3" fmla="*/ 6 h 17"/>
                        <a:gd name="T4" fmla="*/ 15 w 17"/>
                        <a:gd name="T5" fmla="*/ 11 h 17"/>
                        <a:gd name="T6" fmla="*/ 6 w 17"/>
                        <a:gd name="T7" fmla="*/ 1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7" y="6"/>
                          </a:lnTo>
                          <a:lnTo>
                            <a:pt x="15" y="11"/>
                          </a:lnTo>
                          <a:lnTo>
                            <a:pt x="6" y="10"/>
                          </a:lnTo>
                          <a:lnTo>
                            <a:pt x="16"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04" name="Freeform 479"/>
                    <p:cNvSpPr>
                      <a:spLocks/>
                    </p:cNvSpPr>
                    <p:nvPr/>
                  </p:nvSpPr>
                  <p:spPr bwMode="auto">
                    <a:xfrm>
                      <a:off x="2398" y="3374"/>
                      <a:ext cx="25" cy="17"/>
                    </a:xfrm>
                    <a:custGeom>
                      <a:avLst/>
                      <a:gdLst>
                        <a:gd name="T0" fmla="*/ 2 w 25"/>
                        <a:gd name="T1" fmla="*/ 2 h 17"/>
                        <a:gd name="T2" fmla="*/ 0 w 25"/>
                        <a:gd name="T3" fmla="*/ 16 h 17"/>
                        <a:gd name="T4" fmla="*/ 16 w 25"/>
                        <a:gd name="T5" fmla="*/ 10 h 17"/>
                        <a:gd name="T6" fmla="*/ 24 w 25"/>
                        <a:gd name="T7" fmla="*/ 0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2" y="2"/>
                          </a:moveTo>
                          <a:lnTo>
                            <a:pt x="0" y="16"/>
                          </a:lnTo>
                          <a:lnTo>
                            <a:pt x="16" y="10"/>
                          </a:lnTo>
                          <a:lnTo>
                            <a:pt x="2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984" name="Group 498"/>
                  <p:cNvGrpSpPr>
                    <a:grpSpLocks/>
                  </p:cNvGrpSpPr>
                  <p:nvPr/>
                </p:nvGrpSpPr>
                <p:grpSpPr bwMode="auto">
                  <a:xfrm>
                    <a:off x="2367" y="3287"/>
                    <a:ext cx="121" cy="90"/>
                    <a:chOff x="2367" y="3287"/>
                    <a:chExt cx="121" cy="90"/>
                  </a:xfrm>
                </p:grpSpPr>
                <p:grpSp>
                  <p:nvGrpSpPr>
                    <p:cNvPr id="27985" name="Group 492"/>
                    <p:cNvGrpSpPr>
                      <a:grpSpLocks/>
                    </p:cNvGrpSpPr>
                    <p:nvPr/>
                  </p:nvGrpSpPr>
                  <p:grpSpPr bwMode="auto">
                    <a:xfrm>
                      <a:off x="2367" y="3293"/>
                      <a:ext cx="116" cy="84"/>
                      <a:chOff x="2367" y="3293"/>
                      <a:chExt cx="116" cy="84"/>
                    </a:xfrm>
                  </p:grpSpPr>
                  <p:sp>
                    <p:nvSpPr>
                      <p:cNvPr id="27991" name="Freeform 481"/>
                      <p:cNvSpPr>
                        <a:spLocks/>
                      </p:cNvSpPr>
                      <p:nvPr/>
                    </p:nvSpPr>
                    <p:spPr bwMode="auto">
                      <a:xfrm>
                        <a:off x="2367" y="3293"/>
                        <a:ext cx="116" cy="84"/>
                      </a:xfrm>
                      <a:custGeom>
                        <a:avLst/>
                        <a:gdLst>
                          <a:gd name="T0" fmla="*/ 57 w 116"/>
                          <a:gd name="T1" fmla="*/ 5 h 84"/>
                          <a:gd name="T2" fmla="*/ 49 w 116"/>
                          <a:gd name="T3" fmla="*/ 10 h 84"/>
                          <a:gd name="T4" fmla="*/ 44 w 116"/>
                          <a:gd name="T5" fmla="*/ 5 h 84"/>
                          <a:gd name="T6" fmla="*/ 39 w 116"/>
                          <a:gd name="T7" fmla="*/ 3 h 84"/>
                          <a:gd name="T8" fmla="*/ 33 w 116"/>
                          <a:gd name="T9" fmla="*/ 2 h 84"/>
                          <a:gd name="T10" fmla="*/ 27 w 116"/>
                          <a:gd name="T11" fmla="*/ 3 h 84"/>
                          <a:gd name="T12" fmla="*/ 21 w 116"/>
                          <a:gd name="T13" fmla="*/ 6 h 84"/>
                          <a:gd name="T14" fmla="*/ 18 w 116"/>
                          <a:gd name="T15" fmla="*/ 10 h 84"/>
                          <a:gd name="T16" fmla="*/ 18 w 116"/>
                          <a:gd name="T17" fmla="*/ 17 h 84"/>
                          <a:gd name="T18" fmla="*/ 23 w 116"/>
                          <a:gd name="T19" fmla="*/ 23 h 84"/>
                          <a:gd name="T20" fmla="*/ 28 w 116"/>
                          <a:gd name="T21" fmla="*/ 25 h 84"/>
                          <a:gd name="T22" fmla="*/ 22 w 116"/>
                          <a:gd name="T23" fmla="*/ 28 h 84"/>
                          <a:gd name="T24" fmla="*/ 28 w 116"/>
                          <a:gd name="T25" fmla="*/ 38 h 84"/>
                          <a:gd name="T26" fmla="*/ 26 w 116"/>
                          <a:gd name="T27" fmla="*/ 48 h 84"/>
                          <a:gd name="T28" fmla="*/ 19 w 116"/>
                          <a:gd name="T29" fmla="*/ 50 h 84"/>
                          <a:gd name="T30" fmla="*/ 12 w 116"/>
                          <a:gd name="T31" fmla="*/ 45 h 84"/>
                          <a:gd name="T32" fmla="*/ 6 w 116"/>
                          <a:gd name="T33" fmla="*/ 41 h 84"/>
                          <a:gd name="T34" fmla="*/ 2 w 116"/>
                          <a:gd name="T35" fmla="*/ 43 h 84"/>
                          <a:gd name="T36" fmla="*/ 0 w 116"/>
                          <a:gd name="T37" fmla="*/ 49 h 84"/>
                          <a:gd name="T38" fmla="*/ 6 w 116"/>
                          <a:gd name="T39" fmla="*/ 64 h 84"/>
                          <a:gd name="T40" fmla="*/ 19 w 116"/>
                          <a:gd name="T41" fmla="*/ 75 h 84"/>
                          <a:gd name="T42" fmla="*/ 32 w 116"/>
                          <a:gd name="T43" fmla="*/ 82 h 84"/>
                          <a:gd name="T44" fmla="*/ 42 w 116"/>
                          <a:gd name="T45" fmla="*/ 82 h 84"/>
                          <a:gd name="T46" fmla="*/ 53 w 116"/>
                          <a:gd name="T47" fmla="*/ 79 h 84"/>
                          <a:gd name="T48" fmla="*/ 65 w 116"/>
                          <a:gd name="T49" fmla="*/ 72 h 84"/>
                          <a:gd name="T50" fmla="*/ 72 w 116"/>
                          <a:gd name="T51" fmla="*/ 74 h 84"/>
                          <a:gd name="T52" fmla="*/ 79 w 116"/>
                          <a:gd name="T53" fmla="*/ 71 h 84"/>
                          <a:gd name="T54" fmla="*/ 93 w 116"/>
                          <a:gd name="T55" fmla="*/ 65 h 84"/>
                          <a:gd name="T56" fmla="*/ 98 w 116"/>
                          <a:gd name="T57" fmla="*/ 61 h 84"/>
                          <a:gd name="T58" fmla="*/ 107 w 116"/>
                          <a:gd name="T59" fmla="*/ 53 h 84"/>
                          <a:gd name="T60" fmla="*/ 113 w 116"/>
                          <a:gd name="T61" fmla="*/ 43 h 84"/>
                          <a:gd name="T62" fmla="*/ 115 w 116"/>
                          <a:gd name="T63" fmla="*/ 32 h 84"/>
                          <a:gd name="T64" fmla="*/ 112 w 116"/>
                          <a:gd name="T65" fmla="*/ 17 h 84"/>
                          <a:gd name="T66" fmla="*/ 103 w 116"/>
                          <a:gd name="T67" fmla="*/ 6 h 84"/>
                          <a:gd name="T68" fmla="*/ 84 w 116"/>
                          <a:gd name="T69" fmla="*/ 0 h 84"/>
                          <a:gd name="T70" fmla="*/ 66 w 116"/>
                          <a:gd name="T71" fmla="*/ 2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84"/>
                          <a:gd name="T110" fmla="*/ 116 w 116"/>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84">
                            <a:moveTo>
                              <a:pt x="66" y="2"/>
                            </a:moveTo>
                            <a:lnTo>
                              <a:pt x="57" y="5"/>
                            </a:lnTo>
                            <a:lnTo>
                              <a:pt x="53" y="8"/>
                            </a:lnTo>
                            <a:lnTo>
                              <a:pt x="49" y="10"/>
                            </a:lnTo>
                            <a:lnTo>
                              <a:pt x="46" y="7"/>
                            </a:lnTo>
                            <a:lnTo>
                              <a:pt x="44" y="5"/>
                            </a:lnTo>
                            <a:lnTo>
                              <a:pt x="42" y="4"/>
                            </a:lnTo>
                            <a:lnTo>
                              <a:pt x="39" y="3"/>
                            </a:lnTo>
                            <a:lnTo>
                              <a:pt x="35" y="2"/>
                            </a:lnTo>
                            <a:lnTo>
                              <a:pt x="33" y="2"/>
                            </a:lnTo>
                            <a:lnTo>
                              <a:pt x="30" y="2"/>
                            </a:lnTo>
                            <a:lnTo>
                              <a:pt x="27" y="3"/>
                            </a:lnTo>
                            <a:lnTo>
                              <a:pt x="23" y="4"/>
                            </a:lnTo>
                            <a:lnTo>
                              <a:pt x="21" y="6"/>
                            </a:lnTo>
                            <a:lnTo>
                              <a:pt x="19" y="8"/>
                            </a:lnTo>
                            <a:lnTo>
                              <a:pt x="18" y="10"/>
                            </a:lnTo>
                            <a:lnTo>
                              <a:pt x="17" y="14"/>
                            </a:lnTo>
                            <a:lnTo>
                              <a:pt x="18" y="17"/>
                            </a:lnTo>
                            <a:lnTo>
                              <a:pt x="19" y="21"/>
                            </a:lnTo>
                            <a:lnTo>
                              <a:pt x="23" y="23"/>
                            </a:lnTo>
                            <a:lnTo>
                              <a:pt x="27" y="25"/>
                            </a:lnTo>
                            <a:lnTo>
                              <a:pt x="28" y="25"/>
                            </a:lnTo>
                            <a:lnTo>
                              <a:pt x="24" y="27"/>
                            </a:lnTo>
                            <a:lnTo>
                              <a:pt x="22" y="28"/>
                            </a:lnTo>
                            <a:lnTo>
                              <a:pt x="26" y="31"/>
                            </a:lnTo>
                            <a:lnTo>
                              <a:pt x="28" y="38"/>
                            </a:lnTo>
                            <a:lnTo>
                              <a:pt x="27" y="43"/>
                            </a:lnTo>
                            <a:lnTo>
                              <a:pt x="26" y="48"/>
                            </a:lnTo>
                            <a:lnTo>
                              <a:pt x="22" y="50"/>
                            </a:lnTo>
                            <a:lnTo>
                              <a:pt x="19" y="50"/>
                            </a:lnTo>
                            <a:lnTo>
                              <a:pt x="14" y="49"/>
                            </a:lnTo>
                            <a:lnTo>
                              <a:pt x="12" y="45"/>
                            </a:lnTo>
                            <a:lnTo>
                              <a:pt x="11" y="40"/>
                            </a:lnTo>
                            <a:lnTo>
                              <a:pt x="6" y="41"/>
                            </a:lnTo>
                            <a:lnTo>
                              <a:pt x="5" y="43"/>
                            </a:lnTo>
                            <a:lnTo>
                              <a:pt x="2" y="43"/>
                            </a:lnTo>
                            <a:lnTo>
                              <a:pt x="0" y="45"/>
                            </a:lnTo>
                            <a:lnTo>
                              <a:pt x="0" y="49"/>
                            </a:lnTo>
                            <a:lnTo>
                              <a:pt x="2" y="55"/>
                            </a:lnTo>
                            <a:lnTo>
                              <a:pt x="6" y="64"/>
                            </a:lnTo>
                            <a:lnTo>
                              <a:pt x="15" y="72"/>
                            </a:lnTo>
                            <a:lnTo>
                              <a:pt x="19" y="75"/>
                            </a:lnTo>
                            <a:lnTo>
                              <a:pt x="24" y="78"/>
                            </a:lnTo>
                            <a:lnTo>
                              <a:pt x="32" y="82"/>
                            </a:lnTo>
                            <a:lnTo>
                              <a:pt x="35" y="83"/>
                            </a:lnTo>
                            <a:lnTo>
                              <a:pt x="42" y="82"/>
                            </a:lnTo>
                            <a:lnTo>
                              <a:pt x="49" y="80"/>
                            </a:lnTo>
                            <a:lnTo>
                              <a:pt x="53" y="79"/>
                            </a:lnTo>
                            <a:lnTo>
                              <a:pt x="62" y="71"/>
                            </a:lnTo>
                            <a:lnTo>
                              <a:pt x="65" y="72"/>
                            </a:lnTo>
                            <a:lnTo>
                              <a:pt x="68" y="74"/>
                            </a:lnTo>
                            <a:lnTo>
                              <a:pt x="72" y="74"/>
                            </a:lnTo>
                            <a:lnTo>
                              <a:pt x="75" y="73"/>
                            </a:lnTo>
                            <a:lnTo>
                              <a:pt x="79" y="71"/>
                            </a:lnTo>
                            <a:lnTo>
                              <a:pt x="82" y="70"/>
                            </a:lnTo>
                            <a:lnTo>
                              <a:pt x="93" y="65"/>
                            </a:lnTo>
                            <a:lnTo>
                              <a:pt x="96" y="62"/>
                            </a:lnTo>
                            <a:lnTo>
                              <a:pt x="98" y="61"/>
                            </a:lnTo>
                            <a:lnTo>
                              <a:pt x="103" y="57"/>
                            </a:lnTo>
                            <a:lnTo>
                              <a:pt x="107" y="53"/>
                            </a:lnTo>
                            <a:lnTo>
                              <a:pt x="111" y="49"/>
                            </a:lnTo>
                            <a:lnTo>
                              <a:pt x="113" y="43"/>
                            </a:lnTo>
                            <a:lnTo>
                              <a:pt x="115" y="37"/>
                            </a:lnTo>
                            <a:lnTo>
                              <a:pt x="115" y="32"/>
                            </a:lnTo>
                            <a:lnTo>
                              <a:pt x="114" y="24"/>
                            </a:lnTo>
                            <a:lnTo>
                              <a:pt x="112" y="17"/>
                            </a:lnTo>
                            <a:lnTo>
                              <a:pt x="108" y="11"/>
                            </a:lnTo>
                            <a:lnTo>
                              <a:pt x="103" y="6"/>
                            </a:lnTo>
                            <a:lnTo>
                              <a:pt x="95" y="2"/>
                            </a:lnTo>
                            <a:lnTo>
                              <a:pt x="84" y="0"/>
                            </a:lnTo>
                            <a:lnTo>
                              <a:pt x="75" y="0"/>
                            </a:lnTo>
                            <a:lnTo>
                              <a:pt x="66" y="2"/>
                            </a:lnTo>
                          </a:path>
                        </a:pathLst>
                      </a:custGeom>
                      <a:solidFill>
                        <a:srgbClr val="FFE0C0"/>
                      </a:solidFill>
                      <a:ln w="12700" cap="rnd">
                        <a:solidFill>
                          <a:srgbClr val="000000"/>
                        </a:solidFill>
                        <a:round/>
                        <a:headEnd/>
                        <a:tailEnd/>
                      </a:ln>
                    </p:spPr>
                    <p:txBody>
                      <a:bodyPr/>
                      <a:lstStyle/>
                      <a:p>
                        <a:endParaRPr lang="en-US"/>
                      </a:p>
                    </p:txBody>
                  </p:sp>
                  <p:grpSp>
                    <p:nvGrpSpPr>
                      <p:cNvPr id="27992" name="Group 485"/>
                      <p:cNvGrpSpPr>
                        <a:grpSpLocks/>
                      </p:cNvGrpSpPr>
                      <p:nvPr/>
                    </p:nvGrpSpPr>
                    <p:grpSpPr bwMode="auto">
                      <a:xfrm>
                        <a:off x="2409" y="3301"/>
                        <a:ext cx="12" cy="12"/>
                        <a:chOff x="2409" y="3301"/>
                        <a:chExt cx="12" cy="12"/>
                      </a:xfrm>
                    </p:grpSpPr>
                    <p:sp>
                      <p:nvSpPr>
                        <p:cNvPr id="27999" name="Oval 482"/>
                        <p:cNvSpPr>
                          <a:spLocks noChangeArrowheads="1"/>
                        </p:cNvSpPr>
                        <p:nvPr/>
                      </p:nvSpPr>
                      <p:spPr bwMode="auto">
                        <a:xfrm>
                          <a:off x="2410" y="3306"/>
                          <a:ext cx="4" cy="1"/>
                        </a:xfrm>
                        <a:prstGeom prst="ellipse">
                          <a:avLst/>
                        </a:prstGeom>
                        <a:solidFill>
                          <a:srgbClr val="FFFFFF"/>
                        </a:solidFill>
                        <a:ln w="12700">
                          <a:solidFill>
                            <a:srgbClr val="000000"/>
                          </a:solidFill>
                          <a:round/>
                          <a:headEnd/>
                          <a:tailEnd/>
                        </a:ln>
                      </p:spPr>
                      <p:txBody>
                        <a:bodyPr wrap="none" anchor="ctr"/>
                        <a:lstStyle/>
                        <a:p>
                          <a:endParaRPr lang="en-US"/>
                        </a:p>
                      </p:txBody>
                    </p:sp>
                    <p:sp>
                      <p:nvSpPr>
                        <p:cNvPr id="28000" name="Oval 483"/>
                        <p:cNvSpPr>
                          <a:spLocks noChangeArrowheads="1"/>
                        </p:cNvSpPr>
                        <p:nvPr/>
                      </p:nvSpPr>
                      <p:spPr bwMode="auto">
                        <a:xfrm flipH="1" flipV="1">
                          <a:off x="2409" y="3301"/>
                          <a:ext cx="6" cy="7"/>
                        </a:xfrm>
                        <a:prstGeom prst="ellipse">
                          <a:avLst/>
                        </a:prstGeom>
                        <a:solidFill>
                          <a:srgbClr val="4040FF"/>
                        </a:solidFill>
                        <a:ln w="12700">
                          <a:solidFill>
                            <a:srgbClr val="000000"/>
                          </a:solidFill>
                          <a:round/>
                          <a:headEnd/>
                          <a:tailEnd/>
                        </a:ln>
                      </p:spPr>
                      <p:txBody>
                        <a:bodyPr wrap="none" anchor="ctr"/>
                        <a:lstStyle/>
                        <a:p>
                          <a:endParaRPr lang="en-US"/>
                        </a:p>
                      </p:txBody>
                    </p:sp>
                    <p:sp>
                      <p:nvSpPr>
                        <p:cNvPr id="28001" name="Oval 484"/>
                        <p:cNvSpPr>
                          <a:spLocks noChangeArrowheads="1"/>
                        </p:cNvSpPr>
                        <p:nvPr/>
                      </p:nvSpPr>
                      <p:spPr bwMode="auto">
                        <a:xfrm>
                          <a:off x="2413" y="3305"/>
                          <a:ext cx="8" cy="8"/>
                        </a:xfrm>
                        <a:prstGeom prst="ellipse">
                          <a:avLst/>
                        </a:prstGeom>
                        <a:solidFill>
                          <a:srgbClr val="E0E0E0"/>
                        </a:solidFill>
                        <a:ln w="12700">
                          <a:solidFill>
                            <a:srgbClr val="000000"/>
                          </a:solidFill>
                          <a:round/>
                          <a:headEnd/>
                          <a:tailEnd/>
                        </a:ln>
                      </p:spPr>
                      <p:txBody>
                        <a:bodyPr wrap="none" anchor="ctr"/>
                        <a:lstStyle/>
                        <a:p>
                          <a:endParaRPr lang="en-US"/>
                        </a:p>
                      </p:txBody>
                    </p:sp>
                  </p:grpSp>
                  <p:sp>
                    <p:nvSpPr>
                      <p:cNvPr id="27993" name="Freeform 486"/>
                      <p:cNvSpPr>
                        <a:spLocks/>
                      </p:cNvSpPr>
                      <p:nvPr/>
                    </p:nvSpPr>
                    <p:spPr bwMode="auto">
                      <a:xfrm>
                        <a:off x="2420" y="3313"/>
                        <a:ext cx="56" cy="62"/>
                      </a:xfrm>
                      <a:custGeom>
                        <a:avLst/>
                        <a:gdLst>
                          <a:gd name="T0" fmla="*/ 29 w 56"/>
                          <a:gd name="T1" fmla="*/ 0 h 62"/>
                          <a:gd name="T2" fmla="*/ 23 w 56"/>
                          <a:gd name="T3" fmla="*/ 3 h 62"/>
                          <a:gd name="T4" fmla="*/ 21 w 56"/>
                          <a:gd name="T5" fmla="*/ 6 h 62"/>
                          <a:gd name="T6" fmla="*/ 20 w 56"/>
                          <a:gd name="T7" fmla="*/ 13 h 62"/>
                          <a:gd name="T8" fmla="*/ 16 w 56"/>
                          <a:gd name="T9" fmla="*/ 11 h 62"/>
                          <a:gd name="T10" fmla="*/ 12 w 56"/>
                          <a:gd name="T11" fmla="*/ 12 h 62"/>
                          <a:gd name="T12" fmla="*/ 5 w 56"/>
                          <a:gd name="T13" fmla="*/ 16 h 62"/>
                          <a:gd name="T14" fmla="*/ 8 w 56"/>
                          <a:gd name="T15" fmla="*/ 19 h 62"/>
                          <a:gd name="T16" fmla="*/ 2 w 56"/>
                          <a:gd name="T17" fmla="*/ 19 h 62"/>
                          <a:gd name="T18" fmla="*/ 1 w 56"/>
                          <a:gd name="T19" fmla="*/ 22 h 62"/>
                          <a:gd name="T20" fmla="*/ 0 w 56"/>
                          <a:gd name="T21" fmla="*/ 23 h 62"/>
                          <a:gd name="T22" fmla="*/ 5 w 56"/>
                          <a:gd name="T23" fmla="*/ 25 h 62"/>
                          <a:gd name="T24" fmla="*/ 3 w 56"/>
                          <a:gd name="T25" fmla="*/ 27 h 62"/>
                          <a:gd name="T26" fmla="*/ 9 w 56"/>
                          <a:gd name="T27" fmla="*/ 32 h 62"/>
                          <a:gd name="T28" fmla="*/ 14 w 56"/>
                          <a:gd name="T29" fmla="*/ 30 h 62"/>
                          <a:gd name="T30" fmla="*/ 17 w 56"/>
                          <a:gd name="T31" fmla="*/ 29 h 62"/>
                          <a:gd name="T32" fmla="*/ 22 w 56"/>
                          <a:gd name="T33" fmla="*/ 30 h 62"/>
                          <a:gd name="T34" fmla="*/ 26 w 56"/>
                          <a:gd name="T35" fmla="*/ 33 h 62"/>
                          <a:gd name="T36" fmla="*/ 29 w 56"/>
                          <a:gd name="T37" fmla="*/ 37 h 62"/>
                          <a:gd name="T38" fmla="*/ 30 w 56"/>
                          <a:gd name="T39" fmla="*/ 42 h 62"/>
                          <a:gd name="T40" fmla="*/ 29 w 56"/>
                          <a:gd name="T41" fmla="*/ 46 h 62"/>
                          <a:gd name="T42" fmla="*/ 28 w 56"/>
                          <a:gd name="T43" fmla="*/ 50 h 62"/>
                          <a:gd name="T44" fmla="*/ 23 w 56"/>
                          <a:gd name="T45" fmla="*/ 54 h 62"/>
                          <a:gd name="T46" fmla="*/ 19 w 56"/>
                          <a:gd name="T47" fmla="*/ 54 h 62"/>
                          <a:gd name="T48" fmla="*/ 18 w 56"/>
                          <a:gd name="T49" fmla="*/ 57 h 62"/>
                          <a:gd name="T50" fmla="*/ 19 w 56"/>
                          <a:gd name="T51" fmla="*/ 61 h 62"/>
                          <a:gd name="T52" fmla="*/ 24 w 56"/>
                          <a:gd name="T53" fmla="*/ 60 h 62"/>
                          <a:gd name="T54" fmla="*/ 28 w 56"/>
                          <a:gd name="T55" fmla="*/ 60 h 62"/>
                          <a:gd name="T56" fmla="*/ 30 w 56"/>
                          <a:gd name="T57" fmla="*/ 54 h 62"/>
                          <a:gd name="T58" fmla="*/ 32 w 56"/>
                          <a:gd name="T59" fmla="*/ 55 h 62"/>
                          <a:gd name="T60" fmla="*/ 37 w 56"/>
                          <a:gd name="T61" fmla="*/ 54 h 62"/>
                          <a:gd name="T62" fmla="*/ 39 w 56"/>
                          <a:gd name="T63" fmla="*/ 48 h 62"/>
                          <a:gd name="T64" fmla="*/ 43 w 56"/>
                          <a:gd name="T65" fmla="*/ 48 h 62"/>
                          <a:gd name="T66" fmla="*/ 45 w 56"/>
                          <a:gd name="T67" fmla="*/ 45 h 62"/>
                          <a:gd name="T68" fmla="*/ 46 w 56"/>
                          <a:gd name="T69" fmla="*/ 41 h 62"/>
                          <a:gd name="T70" fmla="*/ 47 w 56"/>
                          <a:gd name="T71" fmla="*/ 33 h 62"/>
                          <a:gd name="T72" fmla="*/ 55 w 56"/>
                          <a:gd name="T73" fmla="*/ 25 h 62"/>
                          <a:gd name="T74" fmla="*/ 54 w 56"/>
                          <a:gd name="T75" fmla="*/ 17 h 62"/>
                          <a:gd name="T76" fmla="*/ 47 w 56"/>
                          <a:gd name="T77" fmla="*/ 16 h 62"/>
                          <a:gd name="T78" fmla="*/ 46 w 56"/>
                          <a:gd name="T79" fmla="*/ 9 h 62"/>
                          <a:gd name="T80" fmla="*/ 41 w 56"/>
                          <a:gd name="T81" fmla="*/ 9 h 62"/>
                          <a:gd name="T82" fmla="*/ 41 w 56"/>
                          <a:gd name="T83" fmla="*/ 2 h 62"/>
                          <a:gd name="T84" fmla="*/ 35 w 56"/>
                          <a:gd name="T85" fmla="*/ 2 h 62"/>
                          <a:gd name="T86" fmla="*/ 29 w 56"/>
                          <a:gd name="T87" fmla="*/ 0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2"/>
                          <a:gd name="T134" fmla="*/ 56 w 56"/>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2">
                            <a:moveTo>
                              <a:pt x="29" y="0"/>
                            </a:moveTo>
                            <a:lnTo>
                              <a:pt x="23" y="3"/>
                            </a:lnTo>
                            <a:lnTo>
                              <a:pt x="21" y="6"/>
                            </a:lnTo>
                            <a:lnTo>
                              <a:pt x="20" y="13"/>
                            </a:lnTo>
                            <a:lnTo>
                              <a:pt x="16" y="11"/>
                            </a:lnTo>
                            <a:lnTo>
                              <a:pt x="12" y="12"/>
                            </a:lnTo>
                            <a:lnTo>
                              <a:pt x="5" y="16"/>
                            </a:lnTo>
                            <a:lnTo>
                              <a:pt x="8" y="19"/>
                            </a:lnTo>
                            <a:lnTo>
                              <a:pt x="2" y="19"/>
                            </a:lnTo>
                            <a:lnTo>
                              <a:pt x="1" y="22"/>
                            </a:lnTo>
                            <a:lnTo>
                              <a:pt x="0" y="23"/>
                            </a:lnTo>
                            <a:lnTo>
                              <a:pt x="5" y="25"/>
                            </a:lnTo>
                            <a:lnTo>
                              <a:pt x="3" y="27"/>
                            </a:lnTo>
                            <a:lnTo>
                              <a:pt x="9" y="32"/>
                            </a:lnTo>
                            <a:lnTo>
                              <a:pt x="14" y="30"/>
                            </a:lnTo>
                            <a:lnTo>
                              <a:pt x="17" y="29"/>
                            </a:lnTo>
                            <a:lnTo>
                              <a:pt x="22" y="30"/>
                            </a:lnTo>
                            <a:lnTo>
                              <a:pt x="26" y="33"/>
                            </a:lnTo>
                            <a:lnTo>
                              <a:pt x="29" y="37"/>
                            </a:lnTo>
                            <a:lnTo>
                              <a:pt x="30" y="42"/>
                            </a:lnTo>
                            <a:lnTo>
                              <a:pt x="29" y="46"/>
                            </a:lnTo>
                            <a:lnTo>
                              <a:pt x="28" y="50"/>
                            </a:lnTo>
                            <a:lnTo>
                              <a:pt x="23" y="54"/>
                            </a:lnTo>
                            <a:lnTo>
                              <a:pt x="19" y="54"/>
                            </a:lnTo>
                            <a:lnTo>
                              <a:pt x="18" y="57"/>
                            </a:lnTo>
                            <a:lnTo>
                              <a:pt x="19" y="61"/>
                            </a:lnTo>
                            <a:lnTo>
                              <a:pt x="24" y="60"/>
                            </a:lnTo>
                            <a:lnTo>
                              <a:pt x="28" y="60"/>
                            </a:lnTo>
                            <a:lnTo>
                              <a:pt x="30" y="54"/>
                            </a:lnTo>
                            <a:lnTo>
                              <a:pt x="32" y="55"/>
                            </a:lnTo>
                            <a:lnTo>
                              <a:pt x="37" y="54"/>
                            </a:lnTo>
                            <a:lnTo>
                              <a:pt x="39" y="48"/>
                            </a:lnTo>
                            <a:lnTo>
                              <a:pt x="43" y="48"/>
                            </a:lnTo>
                            <a:lnTo>
                              <a:pt x="45" y="45"/>
                            </a:lnTo>
                            <a:lnTo>
                              <a:pt x="46" y="41"/>
                            </a:lnTo>
                            <a:lnTo>
                              <a:pt x="47" y="33"/>
                            </a:lnTo>
                            <a:lnTo>
                              <a:pt x="55" y="25"/>
                            </a:lnTo>
                            <a:lnTo>
                              <a:pt x="54" y="17"/>
                            </a:lnTo>
                            <a:lnTo>
                              <a:pt x="47" y="16"/>
                            </a:lnTo>
                            <a:lnTo>
                              <a:pt x="46" y="9"/>
                            </a:lnTo>
                            <a:lnTo>
                              <a:pt x="41" y="9"/>
                            </a:lnTo>
                            <a:lnTo>
                              <a:pt x="41" y="2"/>
                            </a:lnTo>
                            <a:lnTo>
                              <a:pt x="35" y="2"/>
                            </a:lnTo>
                            <a:lnTo>
                              <a:pt x="29" y="0"/>
                            </a:lnTo>
                          </a:path>
                        </a:pathLst>
                      </a:custGeom>
                      <a:solidFill>
                        <a:srgbClr val="804000"/>
                      </a:solidFill>
                      <a:ln w="12700" cap="rnd">
                        <a:solidFill>
                          <a:srgbClr val="000000"/>
                        </a:solidFill>
                        <a:round/>
                        <a:headEnd/>
                        <a:tailEnd/>
                      </a:ln>
                    </p:spPr>
                    <p:txBody>
                      <a:bodyPr/>
                      <a:lstStyle/>
                      <a:p>
                        <a:endParaRPr lang="en-US"/>
                      </a:p>
                    </p:txBody>
                  </p:sp>
                  <p:grpSp>
                    <p:nvGrpSpPr>
                      <p:cNvPr id="27994" name="Group 490"/>
                      <p:cNvGrpSpPr>
                        <a:grpSpLocks/>
                      </p:cNvGrpSpPr>
                      <p:nvPr/>
                    </p:nvGrpSpPr>
                    <p:grpSpPr bwMode="auto">
                      <a:xfrm>
                        <a:off x="2394" y="3299"/>
                        <a:ext cx="47" cy="35"/>
                        <a:chOff x="2394" y="3299"/>
                        <a:chExt cx="47" cy="35"/>
                      </a:xfrm>
                    </p:grpSpPr>
                    <p:sp>
                      <p:nvSpPr>
                        <p:cNvPr id="27996" name="Freeform 487"/>
                        <p:cNvSpPr>
                          <a:spLocks/>
                        </p:cNvSpPr>
                        <p:nvPr/>
                      </p:nvSpPr>
                      <p:spPr bwMode="auto">
                        <a:xfrm>
                          <a:off x="2394" y="3316"/>
                          <a:ext cx="17" cy="17"/>
                        </a:xfrm>
                        <a:custGeom>
                          <a:avLst/>
                          <a:gdLst>
                            <a:gd name="T0" fmla="*/ 16 w 17"/>
                            <a:gd name="T1" fmla="*/ 0 h 17"/>
                            <a:gd name="T2" fmla="*/ 14 w 17"/>
                            <a:gd name="T3" fmla="*/ 9 h 17"/>
                            <a:gd name="T4" fmla="*/ 13 w 17"/>
                            <a:gd name="T5" fmla="*/ 16 h 17"/>
                            <a:gd name="T6" fmla="*/ 10 w 17"/>
                            <a:gd name="T7" fmla="*/ 16 h 17"/>
                            <a:gd name="T8" fmla="*/ 7 w 17"/>
                            <a:gd name="T9" fmla="*/ 16 h 17"/>
                            <a:gd name="T10" fmla="*/ 4 w 17"/>
                            <a:gd name="T11" fmla="*/ 12 h 17"/>
                            <a:gd name="T12" fmla="*/ 0 w 17"/>
                            <a:gd name="T13" fmla="*/ 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4" y="9"/>
                              </a:lnTo>
                              <a:lnTo>
                                <a:pt x="13" y="16"/>
                              </a:lnTo>
                              <a:lnTo>
                                <a:pt x="10" y="16"/>
                              </a:lnTo>
                              <a:lnTo>
                                <a:pt x="7" y="16"/>
                              </a:lnTo>
                              <a:lnTo>
                                <a:pt x="4" y="12"/>
                              </a:lnTo>
                              <a:lnTo>
                                <a:pt x="0"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97" name="Freeform 488"/>
                        <p:cNvSpPr>
                          <a:spLocks/>
                        </p:cNvSpPr>
                        <p:nvPr/>
                      </p:nvSpPr>
                      <p:spPr bwMode="auto">
                        <a:xfrm>
                          <a:off x="2412" y="3317"/>
                          <a:ext cx="17" cy="17"/>
                        </a:xfrm>
                        <a:custGeom>
                          <a:avLst/>
                          <a:gdLst>
                            <a:gd name="T0" fmla="*/ 16 w 17"/>
                            <a:gd name="T1" fmla="*/ 16 h 17"/>
                            <a:gd name="T2" fmla="*/ 0 w 17"/>
                            <a:gd name="T3" fmla="*/ 0 h 17"/>
                            <a:gd name="T4" fmla="*/ 8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8"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98" name="Freeform 489"/>
                        <p:cNvSpPr>
                          <a:spLocks/>
                        </p:cNvSpPr>
                        <p:nvPr/>
                      </p:nvSpPr>
                      <p:spPr bwMode="auto">
                        <a:xfrm>
                          <a:off x="2424" y="3299"/>
                          <a:ext cx="17" cy="17"/>
                        </a:xfrm>
                        <a:custGeom>
                          <a:avLst/>
                          <a:gdLst>
                            <a:gd name="T0" fmla="*/ 13 w 17"/>
                            <a:gd name="T1" fmla="*/ 16 h 17"/>
                            <a:gd name="T2" fmla="*/ 16 w 17"/>
                            <a:gd name="T3" fmla="*/ 10 h 17"/>
                            <a:gd name="T4" fmla="*/ 10 w 17"/>
                            <a:gd name="T5" fmla="*/ 4 h 17"/>
                            <a:gd name="T6" fmla="*/ 5 w 17"/>
                            <a:gd name="T7" fmla="*/ 1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16" y="10"/>
                              </a:lnTo>
                              <a:lnTo>
                                <a:pt x="10" y="4"/>
                              </a:lnTo>
                              <a:lnTo>
                                <a:pt x="5" y="1"/>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995" name="Freeform 491"/>
                      <p:cNvSpPr>
                        <a:spLocks/>
                      </p:cNvSpPr>
                      <p:nvPr/>
                    </p:nvSpPr>
                    <p:spPr bwMode="auto">
                      <a:xfrm>
                        <a:off x="2432" y="3350"/>
                        <a:ext cx="17" cy="17"/>
                      </a:xfrm>
                      <a:custGeom>
                        <a:avLst/>
                        <a:gdLst>
                          <a:gd name="T0" fmla="*/ 4 w 17"/>
                          <a:gd name="T1" fmla="*/ 0 h 17"/>
                          <a:gd name="T2" fmla="*/ 11 w 17"/>
                          <a:gd name="T3" fmla="*/ 0 h 17"/>
                          <a:gd name="T4" fmla="*/ 16 w 17"/>
                          <a:gd name="T5" fmla="*/ 5 h 17"/>
                          <a:gd name="T6" fmla="*/ 16 w 17"/>
                          <a:gd name="T7" fmla="*/ 14 h 17"/>
                          <a:gd name="T8" fmla="*/ 11 w 17"/>
                          <a:gd name="T9" fmla="*/ 16 h 17"/>
                          <a:gd name="T10" fmla="*/ 8 w 17"/>
                          <a:gd name="T11" fmla="*/ 16 h 17"/>
                          <a:gd name="T12" fmla="*/ 4 w 17"/>
                          <a:gd name="T13" fmla="*/ 16 h 17"/>
                          <a:gd name="T14" fmla="*/ 0 w 17"/>
                          <a:gd name="T15" fmla="*/ 14 h 17"/>
                          <a:gd name="T16" fmla="*/ 0 w 17"/>
                          <a:gd name="T17" fmla="*/ 8 h 17"/>
                          <a:gd name="T18" fmla="*/ 1 w 17"/>
                          <a:gd name="T19" fmla="*/ 7 h 17"/>
                          <a:gd name="T20" fmla="*/ 4 w 17"/>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4" y="0"/>
                            </a:moveTo>
                            <a:lnTo>
                              <a:pt x="11" y="0"/>
                            </a:lnTo>
                            <a:lnTo>
                              <a:pt x="16" y="5"/>
                            </a:lnTo>
                            <a:lnTo>
                              <a:pt x="16" y="14"/>
                            </a:lnTo>
                            <a:lnTo>
                              <a:pt x="11" y="16"/>
                            </a:lnTo>
                            <a:lnTo>
                              <a:pt x="8" y="16"/>
                            </a:lnTo>
                            <a:lnTo>
                              <a:pt x="4" y="16"/>
                            </a:lnTo>
                            <a:lnTo>
                              <a:pt x="0" y="14"/>
                            </a:lnTo>
                            <a:lnTo>
                              <a:pt x="0" y="8"/>
                            </a:lnTo>
                            <a:lnTo>
                              <a:pt x="1" y="7"/>
                            </a:lnTo>
                            <a:lnTo>
                              <a:pt x="4" y="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986" name="Group 497"/>
                    <p:cNvGrpSpPr>
                      <a:grpSpLocks/>
                    </p:cNvGrpSpPr>
                    <p:nvPr/>
                  </p:nvGrpSpPr>
                  <p:grpSpPr bwMode="auto">
                    <a:xfrm>
                      <a:off x="2414" y="3287"/>
                      <a:ext cx="74" cy="67"/>
                      <a:chOff x="2414" y="3287"/>
                      <a:chExt cx="74" cy="67"/>
                    </a:xfrm>
                  </p:grpSpPr>
                  <p:sp>
                    <p:nvSpPr>
                      <p:cNvPr id="27987" name="Arc 493"/>
                      <p:cNvSpPr>
                        <a:spLocks/>
                      </p:cNvSpPr>
                      <p:nvPr/>
                    </p:nvSpPr>
                    <p:spPr bwMode="auto">
                      <a:xfrm>
                        <a:off x="2429" y="3290"/>
                        <a:ext cx="57" cy="64"/>
                      </a:xfrm>
                      <a:custGeom>
                        <a:avLst/>
                        <a:gdLst>
                          <a:gd name="T0" fmla="*/ 0 w 31378"/>
                          <a:gd name="T1" fmla="*/ 0 h 42127"/>
                          <a:gd name="T2" fmla="*/ 0 w 31378"/>
                          <a:gd name="T3" fmla="*/ 0 h 42127"/>
                          <a:gd name="T4" fmla="*/ 0 w 31378"/>
                          <a:gd name="T5" fmla="*/ 0 h 42127"/>
                          <a:gd name="T6" fmla="*/ 0 60000 65536"/>
                          <a:gd name="T7" fmla="*/ 0 60000 65536"/>
                          <a:gd name="T8" fmla="*/ 0 60000 65536"/>
                          <a:gd name="T9" fmla="*/ 0 w 31378"/>
                          <a:gd name="T10" fmla="*/ 0 h 42127"/>
                          <a:gd name="T11" fmla="*/ 31378 w 31378"/>
                          <a:gd name="T12" fmla="*/ 42127 h 42127"/>
                        </a:gdLst>
                        <a:ahLst/>
                        <a:cxnLst>
                          <a:cxn ang="T6">
                            <a:pos x="T0" y="T1"/>
                          </a:cxn>
                          <a:cxn ang="T7">
                            <a:pos x="T2" y="T3"/>
                          </a:cxn>
                          <a:cxn ang="T8">
                            <a:pos x="T4" y="T5"/>
                          </a:cxn>
                        </a:cxnLst>
                        <a:rect l="T9" t="T10" r="T11" b="T12"/>
                        <a:pathLst>
                          <a:path w="31378" h="42127" fill="none" extrusionOk="0">
                            <a:moveTo>
                              <a:pt x="-1" y="2339"/>
                            </a:moveTo>
                            <a:cubicBezTo>
                              <a:pt x="3029" y="801"/>
                              <a:pt x="6379" y="-1"/>
                              <a:pt x="9778" y="0"/>
                            </a:cubicBezTo>
                            <a:cubicBezTo>
                              <a:pt x="21707" y="0"/>
                              <a:pt x="31378" y="9670"/>
                              <a:pt x="31378" y="21600"/>
                            </a:cubicBezTo>
                            <a:cubicBezTo>
                              <a:pt x="31378" y="30938"/>
                              <a:pt x="25376" y="39220"/>
                              <a:pt x="16501" y="42127"/>
                            </a:cubicBezTo>
                          </a:path>
                          <a:path w="31378" h="42127" stroke="0" extrusionOk="0">
                            <a:moveTo>
                              <a:pt x="-1" y="2339"/>
                            </a:moveTo>
                            <a:cubicBezTo>
                              <a:pt x="3029" y="801"/>
                              <a:pt x="6379" y="-1"/>
                              <a:pt x="9778" y="0"/>
                            </a:cubicBezTo>
                            <a:cubicBezTo>
                              <a:pt x="21707" y="0"/>
                              <a:pt x="31378" y="9670"/>
                              <a:pt x="31378" y="21600"/>
                            </a:cubicBezTo>
                            <a:cubicBezTo>
                              <a:pt x="31378" y="30938"/>
                              <a:pt x="25376" y="39220"/>
                              <a:pt x="16501" y="42127"/>
                            </a:cubicBezTo>
                            <a:lnTo>
                              <a:pt x="9778" y="21600"/>
                            </a:lnTo>
                            <a:close/>
                          </a:path>
                        </a:pathLst>
                      </a:custGeom>
                      <a:solidFill>
                        <a:srgbClr val="FFFF00"/>
                      </a:solidFill>
                      <a:ln w="12700" cap="rnd">
                        <a:solidFill>
                          <a:srgbClr val="000000"/>
                        </a:solidFill>
                        <a:round/>
                        <a:headEnd/>
                        <a:tailEnd/>
                      </a:ln>
                    </p:spPr>
                    <p:txBody>
                      <a:bodyPr wrap="none" anchor="ctr"/>
                      <a:lstStyle/>
                      <a:p>
                        <a:endParaRPr lang="en-US"/>
                      </a:p>
                    </p:txBody>
                  </p:sp>
                  <p:sp>
                    <p:nvSpPr>
                      <p:cNvPr id="27988" name="Freeform 494"/>
                      <p:cNvSpPr>
                        <a:spLocks/>
                      </p:cNvSpPr>
                      <p:nvPr/>
                    </p:nvSpPr>
                    <p:spPr bwMode="auto">
                      <a:xfrm>
                        <a:off x="2414" y="3287"/>
                        <a:ext cx="34" cy="35"/>
                      </a:xfrm>
                      <a:custGeom>
                        <a:avLst/>
                        <a:gdLst>
                          <a:gd name="T0" fmla="*/ 18 w 34"/>
                          <a:gd name="T1" fmla="*/ 6 h 35"/>
                          <a:gd name="T2" fmla="*/ 0 w 34"/>
                          <a:gd name="T3" fmla="*/ 0 h 35"/>
                          <a:gd name="T4" fmla="*/ 3 w 34"/>
                          <a:gd name="T5" fmla="*/ 6 h 35"/>
                          <a:gd name="T6" fmla="*/ 6 w 34"/>
                          <a:gd name="T7" fmla="*/ 11 h 35"/>
                          <a:gd name="T8" fmla="*/ 9 w 34"/>
                          <a:gd name="T9" fmla="*/ 13 h 35"/>
                          <a:gd name="T10" fmla="*/ 12 w 34"/>
                          <a:gd name="T11" fmla="*/ 18 h 35"/>
                          <a:gd name="T12" fmla="*/ 18 w 34"/>
                          <a:gd name="T13" fmla="*/ 21 h 35"/>
                          <a:gd name="T14" fmla="*/ 23 w 34"/>
                          <a:gd name="T15" fmla="*/ 26 h 35"/>
                          <a:gd name="T16" fmla="*/ 28 w 34"/>
                          <a:gd name="T17" fmla="*/ 30 h 35"/>
                          <a:gd name="T18" fmla="*/ 33 w 34"/>
                          <a:gd name="T19" fmla="*/ 34 h 35"/>
                          <a:gd name="T20" fmla="*/ 28 w 34"/>
                          <a:gd name="T21" fmla="*/ 24 h 35"/>
                          <a:gd name="T22" fmla="*/ 23 w 34"/>
                          <a:gd name="T23" fmla="*/ 15 h 35"/>
                          <a:gd name="T24" fmla="*/ 18 w 34"/>
                          <a:gd name="T25" fmla="*/ 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5"/>
                          <a:gd name="T41" fmla="*/ 34 w 34"/>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5">
                            <a:moveTo>
                              <a:pt x="18" y="6"/>
                            </a:moveTo>
                            <a:lnTo>
                              <a:pt x="0" y="0"/>
                            </a:lnTo>
                            <a:lnTo>
                              <a:pt x="3" y="6"/>
                            </a:lnTo>
                            <a:lnTo>
                              <a:pt x="6" y="11"/>
                            </a:lnTo>
                            <a:lnTo>
                              <a:pt x="9" y="13"/>
                            </a:lnTo>
                            <a:lnTo>
                              <a:pt x="12" y="18"/>
                            </a:lnTo>
                            <a:lnTo>
                              <a:pt x="18" y="21"/>
                            </a:lnTo>
                            <a:lnTo>
                              <a:pt x="23" y="26"/>
                            </a:lnTo>
                            <a:lnTo>
                              <a:pt x="28" y="30"/>
                            </a:lnTo>
                            <a:lnTo>
                              <a:pt x="33" y="34"/>
                            </a:lnTo>
                            <a:lnTo>
                              <a:pt x="28" y="24"/>
                            </a:lnTo>
                            <a:lnTo>
                              <a:pt x="23" y="15"/>
                            </a:lnTo>
                            <a:lnTo>
                              <a:pt x="18" y="6"/>
                            </a:lnTo>
                          </a:path>
                        </a:pathLst>
                      </a:custGeom>
                      <a:solidFill>
                        <a:srgbClr val="C0C000"/>
                      </a:solidFill>
                      <a:ln w="12700" cap="rnd">
                        <a:solidFill>
                          <a:srgbClr val="000000"/>
                        </a:solidFill>
                        <a:round/>
                        <a:headEnd/>
                        <a:tailEnd/>
                      </a:ln>
                    </p:spPr>
                    <p:txBody>
                      <a:bodyPr/>
                      <a:lstStyle/>
                      <a:p>
                        <a:endParaRPr lang="en-US"/>
                      </a:p>
                    </p:txBody>
                  </p:sp>
                  <p:sp>
                    <p:nvSpPr>
                      <p:cNvPr id="27989" name="Freeform 495"/>
                      <p:cNvSpPr>
                        <a:spLocks/>
                      </p:cNvSpPr>
                      <p:nvPr/>
                    </p:nvSpPr>
                    <p:spPr bwMode="auto">
                      <a:xfrm>
                        <a:off x="2438" y="3299"/>
                        <a:ext cx="50" cy="17"/>
                      </a:xfrm>
                      <a:custGeom>
                        <a:avLst/>
                        <a:gdLst>
                          <a:gd name="T0" fmla="*/ 0 w 50"/>
                          <a:gd name="T1" fmla="*/ 4 h 17"/>
                          <a:gd name="T2" fmla="*/ 4 w 50"/>
                          <a:gd name="T3" fmla="*/ 3 h 17"/>
                          <a:gd name="T4" fmla="*/ 11 w 50"/>
                          <a:gd name="T5" fmla="*/ 0 h 17"/>
                          <a:gd name="T6" fmla="*/ 20 w 50"/>
                          <a:gd name="T7" fmla="*/ 0 h 17"/>
                          <a:gd name="T8" fmla="*/ 26 w 50"/>
                          <a:gd name="T9" fmla="*/ 0 h 17"/>
                          <a:gd name="T10" fmla="*/ 34 w 50"/>
                          <a:gd name="T11" fmla="*/ 4 h 17"/>
                          <a:gd name="T12" fmla="*/ 41 w 50"/>
                          <a:gd name="T13" fmla="*/ 9 h 17"/>
                          <a:gd name="T14" fmla="*/ 49 w 50"/>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7"/>
                          <a:gd name="T26" fmla="*/ 50 w 5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7">
                            <a:moveTo>
                              <a:pt x="0" y="4"/>
                            </a:moveTo>
                            <a:lnTo>
                              <a:pt x="4" y="3"/>
                            </a:lnTo>
                            <a:lnTo>
                              <a:pt x="11" y="0"/>
                            </a:lnTo>
                            <a:lnTo>
                              <a:pt x="20" y="0"/>
                            </a:lnTo>
                            <a:lnTo>
                              <a:pt x="26" y="0"/>
                            </a:lnTo>
                            <a:lnTo>
                              <a:pt x="34" y="4"/>
                            </a:lnTo>
                            <a:lnTo>
                              <a:pt x="41" y="9"/>
                            </a:lnTo>
                            <a:lnTo>
                              <a:pt x="49"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90" name="Freeform 496"/>
                      <p:cNvSpPr>
                        <a:spLocks/>
                      </p:cNvSpPr>
                      <p:nvPr/>
                    </p:nvSpPr>
                    <p:spPr bwMode="auto">
                      <a:xfrm>
                        <a:off x="2460" y="3312"/>
                        <a:ext cx="27" cy="34"/>
                      </a:xfrm>
                      <a:custGeom>
                        <a:avLst/>
                        <a:gdLst>
                          <a:gd name="T0" fmla="*/ 26 w 27"/>
                          <a:gd name="T1" fmla="*/ 0 h 34"/>
                          <a:gd name="T2" fmla="*/ 25 w 27"/>
                          <a:gd name="T3" fmla="*/ 4 h 34"/>
                          <a:gd name="T4" fmla="*/ 24 w 27"/>
                          <a:gd name="T5" fmla="*/ 10 h 34"/>
                          <a:gd name="T6" fmla="*/ 22 w 27"/>
                          <a:gd name="T7" fmla="*/ 15 h 34"/>
                          <a:gd name="T8" fmla="*/ 18 w 27"/>
                          <a:gd name="T9" fmla="*/ 21 h 34"/>
                          <a:gd name="T10" fmla="*/ 16 w 27"/>
                          <a:gd name="T11" fmla="*/ 23 h 34"/>
                          <a:gd name="T12" fmla="*/ 14 w 27"/>
                          <a:gd name="T13" fmla="*/ 25 h 34"/>
                          <a:gd name="T14" fmla="*/ 10 w 27"/>
                          <a:gd name="T15" fmla="*/ 29 h 34"/>
                          <a:gd name="T16" fmla="*/ 5 w 27"/>
                          <a:gd name="T17" fmla="*/ 32 h 34"/>
                          <a:gd name="T18" fmla="*/ 0 w 27"/>
                          <a:gd name="T19" fmla="*/ 3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4"/>
                          <a:gd name="T32" fmla="*/ 27 w 2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4">
                            <a:moveTo>
                              <a:pt x="26" y="0"/>
                            </a:moveTo>
                            <a:lnTo>
                              <a:pt x="25" y="4"/>
                            </a:lnTo>
                            <a:lnTo>
                              <a:pt x="24" y="10"/>
                            </a:lnTo>
                            <a:lnTo>
                              <a:pt x="22" y="15"/>
                            </a:lnTo>
                            <a:lnTo>
                              <a:pt x="18" y="21"/>
                            </a:lnTo>
                            <a:lnTo>
                              <a:pt x="16" y="23"/>
                            </a:lnTo>
                            <a:lnTo>
                              <a:pt x="14" y="25"/>
                            </a:lnTo>
                            <a:lnTo>
                              <a:pt x="10" y="29"/>
                            </a:lnTo>
                            <a:lnTo>
                              <a:pt x="5" y="32"/>
                            </a:lnTo>
                            <a:lnTo>
                              <a:pt x="0" y="3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7939" name="Group 504"/>
                <p:cNvGrpSpPr>
                  <a:grpSpLocks/>
                </p:cNvGrpSpPr>
                <p:nvPr/>
              </p:nvGrpSpPr>
              <p:grpSpPr bwMode="auto">
                <a:xfrm>
                  <a:off x="2187" y="3203"/>
                  <a:ext cx="172" cy="128"/>
                  <a:chOff x="2187" y="3203"/>
                  <a:chExt cx="172" cy="128"/>
                </a:xfrm>
              </p:grpSpPr>
              <p:sp>
                <p:nvSpPr>
                  <p:cNvPr id="27976" name="Freeform 500"/>
                  <p:cNvSpPr>
                    <a:spLocks/>
                  </p:cNvSpPr>
                  <p:nvPr/>
                </p:nvSpPr>
                <p:spPr bwMode="auto">
                  <a:xfrm>
                    <a:off x="2187" y="3203"/>
                    <a:ext cx="77" cy="128"/>
                  </a:xfrm>
                  <a:custGeom>
                    <a:avLst/>
                    <a:gdLst>
                      <a:gd name="T0" fmla="*/ 0 w 77"/>
                      <a:gd name="T1" fmla="*/ 16 h 128"/>
                      <a:gd name="T2" fmla="*/ 76 w 77"/>
                      <a:gd name="T3" fmla="*/ 0 h 128"/>
                      <a:gd name="T4" fmla="*/ 76 w 77"/>
                      <a:gd name="T5" fmla="*/ 123 h 128"/>
                      <a:gd name="T6" fmla="*/ 0 w 77"/>
                      <a:gd name="T7" fmla="*/ 127 h 128"/>
                      <a:gd name="T8" fmla="*/ 0 w 77"/>
                      <a:gd name="T9" fmla="*/ 16 h 128"/>
                      <a:gd name="T10" fmla="*/ 0 60000 65536"/>
                      <a:gd name="T11" fmla="*/ 0 60000 65536"/>
                      <a:gd name="T12" fmla="*/ 0 60000 65536"/>
                      <a:gd name="T13" fmla="*/ 0 60000 65536"/>
                      <a:gd name="T14" fmla="*/ 0 60000 65536"/>
                      <a:gd name="T15" fmla="*/ 0 w 77"/>
                      <a:gd name="T16" fmla="*/ 0 h 128"/>
                      <a:gd name="T17" fmla="*/ 77 w 77"/>
                      <a:gd name="T18" fmla="*/ 128 h 128"/>
                    </a:gdLst>
                    <a:ahLst/>
                    <a:cxnLst>
                      <a:cxn ang="T10">
                        <a:pos x="T0" y="T1"/>
                      </a:cxn>
                      <a:cxn ang="T11">
                        <a:pos x="T2" y="T3"/>
                      </a:cxn>
                      <a:cxn ang="T12">
                        <a:pos x="T4" y="T5"/>
                      </a:cxn>
                      <a:cxn ang="T13">
                        <a:pos x="T6" y="T7"/>
                      </a:cxn>
                      <a:cxn ang="T14">
                        <a:pos x="T8" y="T9"/>
                      </a:cxn>
                    </a:cxnLst>
                    <a:rect l="T15" t="T16" r="T17" b="T18"/>
                    <a:pathLst>
                      <a:path w="77" h="128">
                        <a:moveTo>
                          <a:pt x="0" y="16"/>
                        </a:moveTo>
                        <a:lnTo>
                          <a:pt x="76" y="0"/>
                        </a:lnTo>
                        <a:lnTo>
                          <a:pt x="76" y="123"/>
                        </a:lnTo>
                        <a:lnTo>
                          <a:pt x="0" y="127"/>
                        </a:lnTo>
                        <a:lnTo>
                          <a:pt x="0" y="16"/>
                        </a:lnTo>
                      </a:path>
                    </a:pathLst>
                  </a:custGeom>
                  <a:solidFill>
                    <a:srgbClr val="FFC080"/>
                  </a:solidFill>
                  <a:ln w="12700" cap="rnd">
                    <a:solidFill>
                      <a:srgbClr val="000000"/>
                    </a:solidFill>
                    <a:round/>
                    <a:headEnd/>
                    <a:tailEnd/>
                  </a:ln>
                </p:spPr>
                <p:txBody>
                  <a:bodyPr/>
                  <a:lstStyle/>
                  <a:p>
                    <a:endParaRPr lang="en-US"/>
                  </a:p>
                </p:txBody>
              </p:sp>
              <p:sp>
                <p:nvSpPr>
                  <p:cNvPr id="27977" name="Freeform 501"/>
                  <p:cNvSpPr>
                    <a:spLocks/>
                  </p:cNvSpPr>
                  <p:nvPr/>
                </p:nvSpPr>
                <p:spPr bwMode="auto">
                  <a:xfrm>
                    <a:off x="2263" y="3203"/>
                    <a:ext cx="72" cy="128"/>
                  </a:xfrm>
                  <a:custGeom>
                    <a:avLst/>
                    <a:gdLst>
                      <a:gd name="T0" fmla="*/ 0 w 72"/>
                      <a:gd name="T1" fmla="*/ 0 h 128"/>
                      <a:gd name="T2" fmla="*/ 71 w 72"/>
                      <a:gd name="T3" fmla="*/ 7 h 128"/>
                      <a:gd name="T4" fmla="*/ 71 w 72"/>
                      <a:gd name="T5" fmla="*/ 127 h 128"/>
                      <a:gd name="T6" fmla="*/ 0 w 72"/>
                      <a:gd name="T7" fmla="*/ 123 h 128"/>
                      <a:gd name="T8" fmla="*/ 0 w 72"/>
                      <a:gd name="T9" fmla="*/ 0 h 128"/>
                      <a:gd name="T10" fmla="*/ 0 60000 65536"/>
                      <a:gd name="T11" fmla="*/ 0 60000 65536"/>
                      <a:gd name="T12" fmla="*/ 0 60000 65536"/>
                      <a:gd name="T13" fmla="*/ 0 60000 65536"/>
                      <a:gd name="T14" fmla="*/ 0 60000 65536"/>
                      <a:gd name="T15" fmla="*/ 0 w 72"/>
                      <a:gd name="T16" fmla="*/ 0 h 128"/>
                      <a:gd name="T17" fmla="*/ 72 w 72"/>
                      <a:gd name="T18" fmla="*/ 128 h 128"/>
                    </a:gdLst>
                    <a:ahLst/>
                    <a:cxnLst>
                      <a:cxn ang="T10">
                        <a:pos x="T0" y="T1"/>
                      </a:cxn>
                      <a:cxn ang="T11">
                        <a:pos x="T2" y="T3"/>
                      </a:cxn>
                      <a:cxn ang="T12">
                        <a:pos x="T4" y="T5"/>
                      </a:cxn>
                      <a:cxn ang="T13">
                        <a:pos x="T6" y="T7"/>
                      </a:cxn>
                      <a:cxn ang="T14">
                        <a:pos x="T8" y="T9"/>
                      </a:cxn>
                    </a:cxnLst>
                    <a:rect l="T15" t="T16" r="T17" b="T18"/>
                    <a:pathLst>
                      <a:path w="72" h="128">
                        <a:moveTo>
                          <a:pt x="0" y="0"/>
                        </a:moveTo>
                        <a:lnTo>
                          <a:pt x="71" y="7"/>
                        </a:lnTo>
                        <a:lnTo>
                          <a:pt x="71" y="127"/>
                        </a:lnTo>
                        <a:lnTo>
                          <a:pt x="0" y="123"/>
                        </a:lnTo>
                        <a:lnTo>
                          <a:pt x="0" y="0"/>
                        </a:lnTo>
                      </a:path>
                    </a:pathLst>
                  </a:custGeom>
                  <a:solidFill>
                    <a:srgbClr val="E07000"/>
                  </a:solidFill>
                  <a:ln w="12700" cap="rnd">
                    <a:solidFill>
                      <a:srgbClr val="000000"/>
                    </a:solidFill>
                    <a:round/>
                    <a:headEnd/>
                    <a:tailEnd/>
                  </a:ln>
                </p:spPr>
                <p:txBody>
                  <a:bodyPr/>
                  <a:lstStyle/>
                  <a:p>
                    <a:endParaRPr lang="en-US"/>
                  </a:p>
                </p:txBody>
              </p:sp>
              <p:sp>
                <p:nvSpPr>
                  <p:cNvPr id="27978" name="Freeform 502"/>
                  <p:cNvSpPr>
                    <a:spLocks/>
                  </p:cNvSpPr>
                  <p:nvPr/>
                </p:nvSpPr>
                <p:spPr bwMode="auto">
                  <a:xfrm>
                    <a:off x="2263" y="3203"/>
                    <a:ext cx="96" cy="60"/>
                  </a:xfrm>
                  <a:custGeom>
                    <a:avLst/>
                    <a:gdLst>
                      <a:gd name="T0" fmla="*/ 0 w 96"/>
                      <a:gd name="T1" fmla="*/ 0 h 60"/>
                      <a:gd name="T2" fmla="*/ 71 w 96"/>
                      <a:gd name="T3" fmla="*/ 7 h 60"/>
                      <a:gd name="T4" fmla="*/ 95 w 96"/>
                      <a:gd name="T5" fmla="*/ 59 h 60"/>
                      <a:gd name="T6" fmla="*/ 11 w 96"/>
                      <a:gd name="T7" fmla="*/ 52 h 60"/>
                      <a:gd name="T8" fmla="*/ 0 w 96"/>
                      <a:gd name="T9" fmla="*/ 0 h 60"/>
                      <a:gd name="T10" fmla="*/ 0 60000 65536"/>
                      <a:gd name="T11" fmla="*/ 0 60000 65536"/>
                      <a:gd name="T12" fmla="*/ 0 60000 65536"/>
                      <a:gd name="T13" fmla="*/ 0 60000 65536"/>
                      <a:gd name="T14" fmla="*/ 0 60000 65536"/>
                      <a:gd name="T15" fmla="*/ 0 w 96"/>
                      <a:gd name="T16" fmla="*/ 0 h 60"/>
                      <a:gd name="T17" fmla="*/ 96 w 96"/>
                      <a:gd name="T18" fmla="*/ 60 h 60"/>
                    </a:gdLst>
                    <a:ahLst/>
                    <a:cxnLst>
                      <a:cxn ang="T10">
                        <a:pos x="T0" y="T1"/>
                      </a:cxn>
                      <a:cxn ang="T11">
                        <a:pos x="T2" y="T3"/>
                      </a:cxn>
                      <a:cxn ang="T12">
                        <a:pos x="T4" y="T5"/>
                      </a:cxn>
                      <a:cxn ang="T13">
                        <a:pos x="T6" y="T7"/>
                      </a:cxn>
                      <a:cxn ang="T14">
                        <a:pos x="T8" y="T9"/>
                      </a:cxn>
                    </a:cxnLst>
                    <a:rect l="T15" t="T16" r="T17" b="T18"/>
                    <a:pathLst>
                      <a:path w="96" h="60">
                        <a:moveTo>
                          <a:pt x="0" y="0"/>
                        </a:moveTo>
                        <a:lnTo>
                          <a:pt x="71" y="7"/>
                        </a:lnTo>
                        <a:lnTo>
                          <a:pt x="95" y="59"/>
                        </a:lnTo>
                        <a:lnTo>
                          <a:pt x="11" y="52"/>
                        </a:lnTo>
                        <a:lnTo>
                          <a:pt x="0" y="0"/>
                        </a:lnTo>
                      </a:path>
                    </a:pathLst>
                  </a:custGeom>
                  <a:solidFill>
                    <a:srgbClr val="FFC080"/>
                  </a:solidFill>
                  <a:ln w="12700" cap="rnd">
                    <a:solidFill>
                      <a:srgbClr val="000000"/>
                    </a:solidFill>
                    <a:round/>
                    <a:headEnd/>
                    <a:tailEnd/>
                  </a:ln>
                </p:spPr>
                <p:txBody>
                  <a:bodyPr/>
                  <a:lstStyle/>
                  <a:p>
                    <a:endParaRPr lang="en-US"/>
                  </a:p>
                </p:txBody>
              </p:sp>
              <p:sp>
                <p:nvSpPr>
                  <p:cNvPr id="27979" name="Freeform 503"/>
                  <p:cNvSpPr>
                    <a:spLocks/>
                  </p:cNvSpPr>
                  <p:nvPr/>
                </p:nvSpPr>
                <p:spPr bwMode="auto">
                  <a:xfrm>
                    <a:off x="2263" y="3262"/>
                    <a:ext cx="96" cy="69"/>
                  </a:xfrm>
                  <a:custGeom>
                    <a:avLst/>
                    <a:gdLst>
                      <a:gd name="T0" fmla="*/ 0 w 96"/>
                      <a:gd name="T1" fmla="*/ 64 h 69"/>
                      <a:gd name="T2" fmla="*/ 16 w 96"/>
                      <a:gd name="T3" fmla="*/ 0 h 69"/>
                      <a:gd name="T4" fmla="*/ 95 w 96"/>
                      <a:gd name="T5" fmla="*/ 8 h 69"/>
                      <a:gd name="T6" fmla="*/ 67 w 96"/>
                      <a:gd name="T7" fmla="*/ 68 h 69"/>
                      <a:gd name="T8" fmla="*/ 0 w 96"/>
                      <a:gd name="T9" fmla="*/ 64 h 69"/>
                      <a:gd name="T10" fmla="*/ 0 60000 65536"/>
                      <a:gd name="T11" fmla="*/ 0 60000 65536"/>
                      <a:gd name="T12" fmla="*/ 0 60000 65536"/>
                      <a:gd name="T13" fmla="*/ 0 60000 65536"/>
                      <a:gd name="T14" fmla="*/ 0 60000 65536"/>
                      <a:gd name="T15" fmla="*/ 0 w 96"/>
                      <a:gd name="T16" fmla="*/ 0 h 69"/>
                      <a:gd name="T17" fmla="*/ 96 w 96"/>
                      <a:gd name="T18" fmla="*/ 69 h 69"/>
                    </a:gdLst>
                    <a:ahLst/>
                    <a:cxnLst>
                      <a:cxn ang="T10">
                        <a:pos x="T0" y="T1"/>
                      </a:cxn>
                      <a:cxn ang="T11">
                        <a:pos x="T2" y="T3"/>
                      </a:cxn>
                      <a:cxn ang="T12">
                        <a:pos x="T4" y="T5"/>
                      </a:cxn>
                      <a:cxn ang="T13">
                        <a:pos x="T6" y="T7"/>
                      </a:cxn>
                      <a:cxn ang="T14">
                        <a:pos x="T8" y="T9"/>
                      </a:cxn>
                    </a:cxnLst>
                    <a:rect l="T15" t="T16" r="T17" b="T18"/>
                    <a:pathLst>
                      <a:path w="96" h="69">
                        <a:moveTo>
                          <a:pt x="0" y="64"/>
                        </a:moveTo>
                        <a:lnTo>
                          <a:pt x="16" y="0"/>
                        </a:lnTo>
                        <a:lnTo>
                          <a:pt x="95" y="8"/>
                        </a:lnTo>
                        <a:lnTo>
                          <a:pt x="67" y="68"/>
                        </a:lnTo>
                        <a:lnTo>
                          <a:pt x="0" y="64"/>
                        </a:lnTo>
                      </a:path>
                    </a:pathLst>
                  </a:custGeom>
                  <a:solidFill>
                    <a:srgbClr val="FF8000"/>
                  </a:solidFill>
                  <a:ln w="12700" cap="rnd">
                    <a:solidFill>
                      <a:srgbClr val="000000"/>
                    </a:solidFill>
                    <a:round/>
                    <a:headEnd/>
                    <a:tailEnd/>
                  </a:ln>
                </p:spPr>
                <p:txBody>
                  <a:bodyPr/>
                  <a:lstStyle/>
                  <a:p>
                    <a:endParaRPr lang="en-US"/>
                  </a:p>
                </p:txBody>
              </p:sp>
            </p:grpSp>
            <p:grpSp>
              <p:nvGrpSpPr>
                <p:cNvPr id="27940" name="Group 540"/>
                <p:cNvGrpSpPr>
                  <a:grpSpLocks/>
                </p:cNvGrpSpPr>
                <p:nvPr/>
              </p:nvGrpSpPr>
              <p:grpSpPr bwMode="auto">
                <a:xfrm>
                  <a:off x="1913" y="3275"/>
                  <a:ext cx="250" cy="304"/>
                  <a:chOff x="1913" y="3275"/>
                  <a:chExt cx="250" cy="304"/>
                </a:xfrm>
              </p:grpSpPr>
              <p:sp>
                <p:nvSpPr>
                  <p:cNvPr id="27941" name="Freeform 505"/>
                  <p:cNvSpPr>
                    <a:spLocks/>
                  </p:cNvSpPr>
                  <p:nvPr/>
                </p:nvSpPr>
                <p:spPr bwMode="auto">
                  <a:xfrm>
                    <a:off x="2013" y="3402"/>
                    <a:ext cx="50" cy="93"/>
                  </a:xfrm>
                  <a:custGeom>
                    <a:avLst/>
                    <a:gdLst>
                      <a:gd name="T0" fmla="*/ 49 w 50"/>
                      <a:gd name="T1" fmla="*/ 5 h 93"/>
                      <a:gd name="T2" fmla="*/ 45 w 50"/>
                      <a:gd name="T3" fmla="*/ 43 h 93"/>
                      <a:gd name="T4" fmla="*/ 44 w 50"/>
                      <a:gd name="T5" fmla="*/ 62 h 93"/>
                      <a:gd name="T6" fmla="*/ 42 w 50"/>
                      <a:gd name="T7" fmla="*/ 73 h 93"/>
                      <a:gd name="T8" fmla="*/ 39 w 50"/>
                      <a:gd name="T9" fmla="*/ 92 h 93"/>
                      <a:gd name="T10" fmla="*/ 28 w 50"/>
                      <a:gd name="T11" fmla="*/ 89 h 93"/>
                      <a:gd name="T12" fmla="*/ 19 w 50"/>
                      <a:gd name="T13" fmla="*/ 84 h 93"/>
                      <a:gd name="T14" fmla="*/ 10 w 50"/>
                      <a:gd name="T15" fmla="*/ 75 h 93"/>
                      <a:gd name="T16" fmla="*/ 0 w 50"/>
                      <a:gd name="T17" fmla="*/ 63 h 93"/>
                      <a:gd name="T18" fmla="*/ 37 w 50"/>
                      <a:gd name="T19" fmla="*/ 0 h 93"/>
                      <a:gd name="T20" fmla="*/ 49 w 50"/>
                      <a:gd name="T21" fmla="*/ 5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93"/>
                      <a:gd name="T35" fmla="*/ 50 w 50"/>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93">
                        <a:moveTo>
                          <a:pt x="49" y="5"/>
                        </a:moveTo>
                        <a:lnTo>
                          <a:pt x="45" y="43"/>
                        </a:lnTo>
                        <a:lnTo>
                          <a:pt x="44" y="62"/>
                        </a:lnTo>
                        <a:lnTo>
                          <a:pt x="42" y="73"/>
                        </a:lnTo>
                        <a:lnTo>
                          <a:pt x="39" y="92"/>
                        </a:lnTo>
                        <a:lnTo>
                          <a:pt x="28" y="89"/>
                        </a:lnTo>
                        <a:lnTo>
                          <a:pt x="19" y="84"/>
                        </a:lnTo>
                        <a:lnTo>
                          <a:pt x="10" y="75"/>
                        </a:lnTo>
                        <a:lnTo>
                          <a:pt x="0" y="63"/>
                        </a:lnTo>
                        <a:lnTo>
                          <a:pt x="37" y="0"/>
                        </a:lnTo>
                        <a:lnTo>
                          <a:pt x="49" y="5"/>
                        </a:lnTo>
                      </a:path>
                    </a:pathLst>
                  </a:custGeom>
                  <a:solidFill>
                    <a:srgbClr val="0000E0"/>
                  </a:solidFill>
                  <a:ln w="12700" cap="rnd">
                    <a:solidFill>
                      <a:srgbClr val="000000"/>
                    </a:solidFill>
                    <a:round/>
                    <a:headEnd/>
                    <a:tailEnd/>
                  </a:ln>
                </p:spPr>
                <p:txBody>
                  <a:bodyPr/>
                  <a:lstStyle/>
                  <a:p>
                    <a:endParaRPr lang="en-US"/>
                  </a:p>
                </p:txBody>
              </p:sp>
              <p:grpSp>
                <p:nvGrpSpPr>
                  <p:cNvPr id="27942" name="Group 539"/>
                  <p:cNvGrpSpPr>
                    <a:grpSpLocks/>
                  </p:cNvGrpSpPr>
                  <p:nvPr/>
                </p:nvGrpSpPr>
                <p:grpSpPr bwMode="auto">
                  <a:xfrm>
                    <a:off x="1913" y="3275"/>
                    <a:ext cx="250" cy="304"/>
                    <a:chOff x="1913" y="3275"/>
                    <a:chExt cx="250" cy="304"/>
                  </a:xfrm>
                </p:grpSpPr>
                <p:grpSp>
                  <p:nvGrpSpPr>
                    <p:cNvPr id="27943" name="Group 509"/>
                    <p:cNvGrpSpPr>
                      <a:grpSpLocks/>
                    </p:cNvGrpSpPr>
                    <p:nvPr/>
                  </p:nvGrpSpPr>
                  <p:grpSpPr bwMode="auto">
                    <a:xfrm>
                      <a:off x="2115" y="3336"/>
                      <a:ext cx="44" cy="45"/>
                      <a:chOff x="2115" y="3336"/>
                      <a:chExt cx="44" cy="45"/>
                    </a:xfrm>
                  </p:grpSpPr>
                  <p:sp>
                    <p:nvSpPr>
                      <p:cNvPr id="27973" name="Freeform 506"/>
                      <p:cNvSpPr>
                        <a:spLocks/>
                      </p:cNvSpPr>
                      <p:nvPr/>
                    </p:nvSpPr>
                    <p:spPr bwMode="auto">
                      <a:xfrm>
                        <a:off x="2115" y="3336"/>
                        <a:ext cx="44" cy="45"/>
                      </a:xfrm>
                      <a:custGeom>
                        <a:avLst/>
                        <a:gdLst>
                          <a:gd name="T0" fmla="*/ 3 w 44"/>
                          <a:gd name="T1" fmla="*/ 28 h 45"/>
                          <a:gd name="T2" fmla="*/ 14 w 44"/>
                          <a:gd name="T3" fmla="*/ 25 h 45"/>
                          <a:gd name="T4" fmla="*/ 15 w 44"/>
                          <a:gd name="T5" fmla="*/ 24 h 45"/>
                          <a:gd name="T6" fmla="*/ 15 w 44"/>
                          <a:gd name="T7" fmla="*/ 19 h 45"/>
                          <a:gd name="T8" fmla="*/ 13 w 44"/>
                          <a:gd name="T9" fmla="*/ 12 h 45"/>
                          <a:gd name="T10" fmla="*/ 13 w 44"/>
                          <a:gd name="T11" fmla="*/ 7 h 45"/>
                          <a:gd name="T12" fmla="*/ 13 w 44"/>
                          <a:gd name="T13" fmla="*/ 5 h 45"/>
                          <a:gd name="T14" fmla="*/ 15 w 44"/>
                          <a:gd name="T15" fmla="*/ 4 h 45"/>
                          <a:gd name="T16" fmla="*/ 28 w 44"/>
                          <a:gd name="T17" fmla="*/ 1 h 45"/>
                          <a:gd name="T18" fmla="*/ 37 w 44"/>
                          <a:gd name="T19" fmla="*/ 0 h 45"/>
                          <a:gd name="T20" fmla="*/ 38 w 44"/>
                          <a:gd name="T21" fmla="*/ 0 h 45"/>
                          <a:gd name="T22" fmla="*/ 38 w 44"/>
                          <a:gd name="T23" fmla="*/ 2 h 45"/>
                          <a:gd name="T24" fmla="*/ 39 w 44"/>
                          <a:gd name="T25" fmla="*/ 3 h 45"/>
                          <a:gd name="T26" fmla="*/ 36 w 44"/>
                          <a:gd name="T27" fmla="*/ 5 h 45"/>
                          <a:gd name="T28" fmla="*/ 34 w 44"/>
                          <a:gd name="T29" fmla="*/ 6 h 45"/>
                          <a:gd name="T30" fmla="*/ 38 w 44"/>
                          <a:gd name="T31" fmla="*/ 5 h 45"/>
                          <a:gd name="T32" fmla="*/ 41 w 44"/>
                          <a:gd name="T33" fmla="*/ 6 h 45"/>
                          <a:gd name="T34" fmla="*/ 43 w 44"/>
                          <a:gd name="T35" fmla="*/ 6 h 45"/>
                          <a:gd name="T36" fmla="*/ 43 w 44"/>
                          <a:gd name="T37" fmla="*/ 8 h 45"/>
                          <a:gd name="T38" fmla="*/ 43 w 44"/>
                          <a:gd name="T39" fmla="*/ 9 h 45"/>
                          <a:gd name="T40" fmla="*/ 41 w 44"/>
                          <a:gd name="T41" fmla="*/ 10 h 45"/>
                          <a:gd name="T42" fmla="*/ 38 w 44"/>
                          <a:gd name="T43" fmla="*/ 12 h 45"/>
                          <a:gd name="T44" fmla="*/ 35 w 44"/>
                          <a:gd name="T45" fmla="*/ 12 h 45"/>
                          <a:gd name="T46" fmla="*/ 41 w 44"/>
                          <a:gd name="T47" fmla="*/ 13 h 45"/>
                          <a:gd name="T48" fmla="*/ 43 w 44"/>
                          <a:gd name="T49" fmla="*/ 14 h 45"/>
                          <a:gd name="T50" fmla="*/ 43 w 44"/>
                          <a:gd name="T51" fmla="*/ 16 h 45"/>
                          <a:gd name="T52" fmla="*/ 43 w 44"/>
                          <a:gd name="T53" fmla="*/ 18 h 45"/>
                          <a:gd name="T54" fmla="*/ 42 w 44"/>
                          <a:gd name="T55" fmla="*/ 19 h 45"/>
                          <a:gd name="T56" fmla="*/ 38 w 44"/>
                          <a:gd name="T57" fmla="*/ 19 h 45"/>
                          <a:gd name="T58" fmla="*/ 34 w 44"/>
                          <a:gd name="T59" fmla="*/ 19 h 45"/>
                          <a:gd name="T60" fmla="*/ 29 w 44"/>
                          <a:gd name="T61" fmla="*/ 20 h 45"/>
                          <a:gd name="T62" fmla="*/ 27 w 44"/>
                          <a:gd name="T63" fmla="*/ 22 h 45"/>
                          <a:gd name="T64" fmla="*/ 26 w 44"/>
                          <a:gd name="T65" fmla="*/ 23 h 45"/>
                          <a:gd name="T66" fmla="*/ 26 w 44"/>
                          <a:gd name="T67" fmla="*/ 28 h 45"/>
                          <a:gd name="T68" fmla="*/ 29 w 44"/>
                          <a:gd name="T69" fmla="*/ 34 h 45"/>
                          <a:gd name="T70" fmla="*/ 31 w 44"/>
                          <a:gd name="T71" fmla="*/ 40 h 45"/>
                          <a:gd name="T72" fmla="*/ 31 w 44"/>
                          <a:gd name="T73" fmla="*/ 43 h 45"/>
                          <a:gd name="T74" fmla="*/ 27 w 44"/>
                          <a:gd name="T75" fmla="*/ 44 h 45"/>
                          <a:gd name="T76" fmla="*/ 23 w 44"/>
                          <a:gd name="T77" fmla="*/ 43 h 45"/>
                          <a:gd name="T78" fmla="*/ 22 w 44"/>
                          <a:gd name="T79" fmla="*/ 41 h 45"/>
                          <a:gd name="T80" fmla="*/ 19 w 44"/>
                          <a:gd name="T81" fmla="*/ 37 h 45"/>
                          <a:gd name="T82" fmla="*/ 19 w 44"/>
                          <a:gd name="T83" fmla="*/ 36 h 45"/>
                          <a:gd name="T84" fmla="*/ 16 w 44"/>
                          <a:gd name="T85" fmla="*/ 37 h 45"/>
                          <a:gd name="T86" fmla="*/ 9 w 44"/>
                          <a:gd name="T87" fmla="*/ 38 h 45"/>
                          <a:gd name="T88" fmla="*/ 0 w 44"/>
                          <a:gd name="T89" fmla="*/ 41 h 45"/>
                          <a:gd name="T90" fmla="*/ 0 w 44"/>
                          <a:gd name="T91" fmla="*/ 29 h 45"/>
                          <a:gd name="T92" fmla="*/ 3 w 44"/>
                          <a:gd name="T93" fmla="*/ 28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
                          <a:gd name="T142" fmla="*/ 0 h 45"/>
                          <a:gd name="T143" fmla="*/ 44 w 44"/>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 h="45">
                            <a:moveTo>
                              <a:pt x="3" y="28"/>
                            </a:moveTo>
                            <a:lnTo>
                              <a:pt x="14" y="25"/>
                            </a:lnTo>
                            <a:lnTo>
                              <a:pt x="15" y="24"/>
                            </a:lnTo>
                            <a:lnTo>
                              <a:pt x="15" y="19"/>
                            </a:lnTo>
                            <a:lnTo>
                              <a:pt x="13" y="12"/>
                            </a:lnTo>
                            <a:lnTo>
                              <a:pt x="13" y="7"/>
                            </a:lnTo>
                            <a:lnTo>
                              <a:pt x="13" y="5"/>
                            </a:lnTo>
                            <a:lnTo>
                              <a:pt x="15" y="4"/>
                            </a:lnTo>
                            <a:lnTo>
                              <a:pt x="28" y="1"/>
                            </a:lnTo>
                            <a:lnTo>
                              <a:pt x="37" y="0"/>
                            </a:lnTo>
                            <a:lnTo>
                              <a:pt x="38" y="0"/>
                            </a:lnTo>
                            <a:lnTo>
                              <a:pt x="38" y="2"/>
                            </a:lnTo>
                            <a:lnTo>
                              <a:pt x="39" y="3"/>
                            </a:lnTo>
                            <a:lnTo>
                              <a:pt x="36" y="5"/>
                            </a:lnTo>
                            <a:lnTo>
                              <a:pt x="34" y="6"/>
                            </a:lnTo>
                            <a:lnTo>
                              <a:pt x="38" y="5"/>
                            </a:lnTo>
                            <a:lnTo>
                              <a:pt x="41" y="6"/>
                            </a:lnTo>
                            <a:lnTo>
                              <a:pt x="43" y="6"/>
                            </a:lnTo>
                            <a:lnTo>
                              <a:pt x="43" y="8"/>
                            </a:lnTo>
                            <a:lnTo>
                              <a:pt x="43" y="9"/>
                            </a:lnTo>
                            <a:lnTo>
                              <a:pt x="41" y="10"/>
                            </a:lnTo>
                            <a:lnTo>
                              <a:pt x="38" y="12"/>
                            </a:lnTo>
                            <a:lnTo>
                              <a:pt x="35" y="12"/>
                            </a:lnTo>
                            <a:lnTo>
                              <a:pt x="41" y="13"/>
                            </a:lnTo>
                            <a:lnTo>
                              <a:pt x="43" y="14"/>
                            </a:lnTo>
                            <a:lnTo>
                              <a:pt x="43" y="16"/>
                            </a:lnTo>
                            <a:lnTo>
                              <a:pt x="43" y="18"/>
                            </a:lnTo>
                            <a:lnTo>
                              <a:pt x="42" y="19"/>
                            </a:lnTo>
                            <a:lnTo>
                              <a:pt x="38" y="19"/>
                            </a:lnTo>
                            <a:lnTo>
                              <a:pt x="34" y="19"/>
                            </a:lnTo>
                            <a:lnTo>
                              <a:pt x="29" y="20"/>
                            </a:lnTo>
                            <a:lnTo>
                              <a:pt x="27" y="22"/>
                            </a:lnTo>
                            <a:lnTo>
                              <a:pt x="26" y="23"/>
                            </a:lnTo>
                            <a:lnTo>
                              <a:pt x="26" y="28"/>
                            </a:lnTo>
                            <a:lnTo>
                              <a:pt x="29" y="34"/>
                            </a:lnTo>
                            <a:lnTo>
                              <a:pt x="31" y="40"/>
                            </a:lnTo>
                            <a:lnTo>
                              <a:pt x="31" y="43"/>
                            </a:lnTo>
                            <a:lnTo>
                              <a:pt x="27" y="44"/>
                            </a:lnTo>
                            <a:lnTo>
                              <a:pt x="23" y="43"/>
                            </a:lnTo>
                            <a:lnTo>
                              <a:pt x="22" y="41"/>
                            </a:lnTo>
                            <a:lnTo>
                              <a:pt x="19" y="37"/>
                            </a:lnTo>
                            <a:lnTo>
                              <a:pt x="19" y="36"/>
                            </a:lnTo>
                            <a:lnTo>
                              <a:pt x="16" y="37"/>
                            </a:lnTo>
                            <a:lnTo>
                              <a:pt x="9" y="38"/>
                            </a:lnTo>
                            <a:lnTo>
                              <a:pt x="0" y="41"/>
                            </a:lnTo>
                            <a:lnTo>
                              <a:pt x="0" y="29"/>
                            </a:lnTo>
                            <a:lnTo>
                              <a:pt x="3" y="28"/>
                            </a:lnTo>
                          </a:path>
                        </a:pathLst>
                      </a:custGeom>
                      <a:solidFill>
                        <a:srgbClr val="FFE0C0"/>
                      </a:solidFill>
                      <a:ln w="12700" cap="rnd">
                        <a:solidFill>
                          <a:srgbClr val="000000"/>
                        </a:solidFill>
                        <a:round/>
                        <a:headEnd/>
                        <a:tailEnd/>
                      </a:ln>
                    </p:spPr>
                    <p:txBody>
                      <a:bodyPr/>
                      <a:lstStyle/>
                      <a:p>
                        <a:endParaRPr lang="en-US"/>
                      </a:p>
                    </p:txBody>
                  </p:sp>
                  <p:sp>
                    <p:nvSpPr>
                      <p:cNvPr id="27974" name="Freeform 507"/>
                      <p:cNvSpPr>
                        <a:spLocks/>
                      </p:cNvSpPr>
                      <p:nvPr/>
                    </p:nvSpPr>
                    <p:spPr bwMode="auto">
                      <a:xfrm>
                        <a:off x="2138" y="3342"/>
                        <a:ext cx="17" cy="17"/>
                      </a:xfrm>
                      <a:custGeom>
                        <a:avLst/>
                        <a:gdLst>
                          <a:gd name="T0" fmla="*/ 16 w 17"/>
                          <a:gd name="T1" fmla="*/ 0 h 17"/>
                          <a:gd name="T2" fmla="*/ 4 w 17"/>
                          <a:gd name="T3" fmla="*/ 8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4" y="8"/>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75" name="Freeform 508"/>
                      <p:cNvSpPr>
                        <a:spLocks/>
                      </p:cNvSpPr>
                      <p:nvPr/>
                    </p:nvSpPr>
                    <p:spPr bwMode="auto">
                      <a:xfrm>
                        <a:off x="2140" y="3348"/>
                        <a:ext cx="17" cy="17"/>
                      </a:xfrm>
                      <a:custGeom>
                        <a:avLst/>
                        <a:gdLst>
                          <a:gd name="T0" fmla="*/ 16 w 17"/>
                          <a:gd name="T1" fmla="*/ 0 h 17"/>
                          <a:gd name="T2" fmla="*/ 11 w 17"/>
                          <a:gd name="T3" fmla="*/ 0 h 17"/>
                          <a:gd name="T4" fmla="*/ 6 w 17"/>
                          <a:gd name="T5" fmla="*/ 8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1" y="0"/>
                            </a:lnTo>
                            <a:lnTo>
                              <a:pt x="6" y="8"/>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944" name="Group 516"/>
                    <p:cNvGrpSpPr>
                      <a:grpSpLocks/>
                    </p:cNvGrpSpPr>
                    <p:nvPr/>
                  </p:nvGrpSpPr>
                  <p:grpSpPr bwMode="auto">
                    <a:xfrm>
                      <a:off x="1913" y="3447"/>
                      <a:ext cx="121" cy="132"/>
                      <a:chOff x="1913" y="3447"/>
                      <a:chExt cx="121" cy="132"/>
                    </a:xfrm>
                  </p:grpSpPr>
                  <p:grpSp>
                    <p:nvGrpSpPr>
                      <p:cNvPr id="27967" name="Group 512"/>
                      <p:cNvGrpSpPr>
                        <a:grpSpLocks/>
                      </p:cNvGrpSpPr>
                      <p:nvPr/>
                    </p:nvGrpSpPr>
                    <p:grpSpPr bwMode="auto">
                      <a:xfrm>
                        <a:off x="1926" y="3450"/>
                        <a:ext cx="108" cy="125"/>
                        <a:chOff x="1926" y="3450"/>
                        <a:chExt cx="108" cy="125"/>
                      </a:xfrm>
                    </p:grpSpPr>
                    <p:sp>
                      <p:nvSpPr>
                        <p:cNvPr id="27971" name="Freeform 510"/>
                        <p:cNvSpPr>
                          <a:spLocks/>
                        </p:cNvSpPr>
                        <p:nvPr/>
                      </p:nvSpPr>
                      <p:spPr bwMode="auto">
                        <a:xfrm>
                          <a:off x="1928" y="3450"/>
                          <a:ext cx="106" cy="110"/>
                        </a:xfrm>
                        <a:custGeom>
                          <a:avLst/>
                          <a:gdLst>
                            <a:gd name="T0" fmla="*/ 63 w 106"/>
                            <a:gd name="T1" fmla="*/ 8 h 110"/>
                            <a:gd name="T2" fmla="*/ 57 w 106"/>
                            <a:gd name="T3" fmla="*/ 17 h 110"/>
                            <a:gd name="T4" fmla="*/ 53 w 106"/>
                            <a:gd name="T5" fmla="*/ 27 h 110"/>
                            <a:gd name="T6" fmla="*/ 52 w 106"/>
                            <a:gd name="T7" fmla="*/ 34 h 110"/>
                            <a:gd name="T8" fmla="*/ 35 w 106"/>
                            <a:gd name="T9" fmla="*/ 51 h 110"/>
                            <a:gd name="T10" fmla="*/ 19 w 106"/>
                            <a:gd name="T11" fmla="*/ 69 h 110"/>
                            <a:gd name="T12" fmla="*/ 10 w 106"/>
                            <a:gd name="T13" fmla="*/ 85 h 110"/>
                            <a:gd name="T14" fmla="*/ 1 w 106"/>
                            <a:gd name="T15" fmla="*/ 94 h 110"/>
                            <a:gd name="T16" fmla="*/ 0 w 106"/>
                            <a:gd name="T17" fmla="*/ 99 h 110"/>
                            <a:gd name="T18" fmla="*/ 4 w 106"/>
                            <a:gd name="T19" fmla="*/ 107 h 110"/>
                            <a:gd name="T20" fmla="*/ 15 w 106"/>
                            <a:gd name="T21" fmla="*/ 108 h 110"/>
                            <a:gd name="T22" fmla="*/ 22 w 106"/>
                            <a:gd name="T23" fmla="*/ 109 h 110"/>
                            <a:gd name="T24" fmla="*/ 32 w 106"/>
                            <a:gd name="T25" fmla="*/ 106 h 110"/>
                            <a:gd name="T26" fmla="*/ 44 w 106"/>
                            <a:gd name="T27" fmla="*/ 93 h 110"/>
                            <a:gd name="T28" fmla="*/ 60 w 106"/>
                            <a:gd name="T29" fmla="*/ 78 h 110"/>
                            <a:gd name="T30" fmla="*/ 68 w 106"/>
                            <a:gd name="T31" fmla="*/ 75 h 110"/>
                            <a:gd name="T32" fmla="*/ 73 w 106"/>
                            <a:gd name="T33" fmla="*/ 59 h 110"/>
                            <a:gd name="T34" fmla="*/ 82 w 106"/>
                            <a:gd name="T35" fmla="*/ 47 h 110"/>
                            <a:gd name="T36" fmla="*/ 94 w 106"/>
                            <a:gd name="T37" fmla="*/ 37 h 110"/>
                            <a:gd name="T38" fmla="*/ 98 w 106"/>
                            <a:gd name="T39" fmla="*/ 29 h 110"/>
                            <a:gd name="T40" fmla="*/ 105 w 106"/>
                            <a:gd name="T41" fmla="*/ 17 h 110"/>
                            <a:gd name="T42" fmla="*/ 97 w 106"/>
                            <a:gd name="T43" fmla="*/ 10 h 110"/>
                            <a:gd name="T44" fmla="*/ 88 w 106"/>
                            <a:gd name="T45" fmla="*/ 7 h 110"/>
                            <a:gd name="T46" fmla="*/ 78 w 106"/>
                            <a:gd name="T47" fmla="*/ 4 h 110"/>
                            <a:gd name="T48" fmla="*/ 72 w 106"/>
                            <a:gd name="T49" fmla="*/ 0 h 110"/>
                            <a:gd name="T50" fmla="*/ 63 w 106"/>
                            <a:gd name="T51" fmla="*/ 8 h 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10"/>
                            <a:gd name="T80" fmla="*/ 106 w 106"/>
                            <a:gd name="T81" fmla="*/ 110 h 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10">
                              <a:moveTo>
                                <a:pt x="63" y="8"/>
                              </a:moveTo>
                              <a:lnTo>
                                <a:pt x="57" y="17"/>
                              </a:lnTo>
                              <a:lnTo>
                                <a:pt x="53" y="27"/>
                              </a:lnTo>
                              <a:lnTo>
                                <a:pt x="52" y="34"/>
                              </a:lnTo>
                              <a:lnTo>
                                <a:pt x="35" y="51"/>
                              </a:lnTo>
                              <a:lnTo>
                                <a:pt x="19" y="69"/>
                              </a:lnTo>
                              <a:lnTo>
                                <a:pt x="10" y="85"/>
                              </a:lnTo>
                              <a:lnTo>
                                <a:pt x="1" y="94"/>
                              </a:lnTo>
                              <a:lnTo>
                                <a:pt x="0" y="99"/>
                              </a:lnTo>
                              <a:lnTo>
                                <a:pt x="4" y="107"/>
                              </a:lnTo>
                              <a:lnTo>
                                <a:pt x="15" y="108"/>
                              </a:lnTo>
                              <a:lnTo>
                                <a:pt x="22" y="109"/>
                              </a:lnTo>
                              <a:lnTo>
                                <a:pt x="32" y="106"/>
                              </a:lnTo>
                              <a:lnTo>
                                <a:pt x="44" y="93"/>
                              </a:lnTo>
                              <a:lnTo>
                                <a:pt x="60" y="78"/>
                              </a:lnTo>
                              <a:lnTo>
                                <a:pt x="68" y="75"/>
                              </a:lnTo>
                              <a:lnTo>
                                <a:pt x="73" y="59"/>
                              </a:lnTo>
                              <a:lnTo>
                                <a:pt x="82" y="47"/>
                              </a:lnTo>
                              <a:lnTo>
                                <a:pt x="94" y="37"/>
                              </a:lnTo>
                              <a:lnTo>
                                <a:pt x="98" y="29"/>
                              </a:lnTo>
                              <a:lnTo>
                                <a:pt x="105" y="17"/>
                              </a:lnTo>
                              <a:lnTo>
                                <a:pt x="97" y="10"/>
                              </a:lnTo>
                              <a:lnTo>
                                <a:pt x="88" y="7"/>
                              </a:lnTo>
                              <a:lnTo>
                                <a:pt x="78" y="4"/>
                              </a:lnTo>
                              <a:lnTo>
                                <a:pt x="72" y="0"/>
                              </a:lnTo>
                              <a:lnTo>
                                <a:pt x="63" y="8"/>
                              </a:lnTo>
                            </a:path>
                          </a:pathLst>
                        </a:custGeom>
                        <a:solidFill>
                          <a:srgbClr val="A0A0A0"/>
                        </a:solidFill>
                        <a:ln w="12700" cap="rnd">
                          <a:solidFill>
                            <a:srgbClr val="000000"/>
                          </a:solidFill>
                          <a:round/>
                          <a:headEnd/>
                          <a:tailEnd/>
                        </a:ln>
                      </p:spPr>
                      <p:txBody>
                        <a:bodyPr/>
                        <a:lstStyle/>
                        <a:p>
                          <a:endParaRPr lang="en-US"/>
                        </a:p>
                      </p:txBody>
                    </p:sp>
                    <p:sp>
                      <p:nvSpPr>
                        <p:cNvPr id="27972" name="Freeform 511"/>
                        <p:cNvSpPr>
                          <a:spLocks/>
                        </p:cNvSpPr>
                        <p:nvPr/>
                      </p:nvSpPr>
                      <p:spPr bwMode="auto">
                        <a:xfrm>
                          <a:off x="1926" y="3543"/>
                          <a:ext cx="89" cy="32"/>
                        </a:xfrm>
                        <a:custGeom>
                          <a:avLst/>
                          <a:gdLst>
                            <a:gd name="T0" fmla="*/ 10 w 89"/>
                            <a:gd name="T1" fmla="*/ 0 h 32"/>
                            <a:gd name="T2" fmla="*/ 5 w 89"/>
                            <a:gd name="T3" fmla="*/ 6 h 32"/>
                            <a:gd name="T4" fmla="*/ 3 w 89"/>
                            <a:gd name="T5" fmla="*/ 13 h 32"/>
                            <a:gd name="T6" fmla="*/ 0 w 89"/>
                            <a:gd name="T7" fmla="*/ 22 h 32"/>
                            <a:gd name="T8" fmla="*/ 15 w 89"/>
                            <a:gd name="T9" fmla="*/ 25 h 32"/>
                            <a:gd name="T10" fmla="*/ 22 w 89"/>
                            <a:gd name="T11" fmla="*/ 24 h 32"/>
                            <a:gd name="T12" fmla="*/ 26 w 89"/>
                            <a:gd name="T13" fmla="*/ 20 h 32"/>
                            <a:gd name="T14" fmla="*/ 34 w 89"/>
                            <a:gd name="T15" fmla="*/ 25 h 32"/>
                            <a:gd name="T16" fmla="*/ 51 w 89"/>
                            <a:gd name="T17" fmla="*/ 28 h 32"/>
                            <a:gd name="T18" fmla="*/ 67 w 89"/>
                            <a:gd name="T19" fmla="*/ 31 h 32"/>
                            <a:gd name="T20" fmla="*/ 75 w 89"/>
                            <a:gd name="T21" fmla="*/ 31 h 32"/>
                            <a:gd name="T22" fmla="*/ 84 w 89"/>
                            <a:gd name="T23" fmla="*/ 28 h 32"/>
                            <a:gd name="T24" fmla="*/ 87 w 89"/>
                            <a:gd name="T25" fmla="*/ 25 h 32"/>
                            <a:gd name="T26" fmla="*/ 88 w 89"/>
                            <a:gd name="T27" fmla="*/ 19 h 32"/>
                            <a:gd name="T28" fmla="*/ 87 w 89"/>
                            <a:gd name="T29" fmla="*/ 12 h 32"/>
                            <a:gd name="T30" fmla="*/ 84 w 89"/>
                            <a:gd name="T31" fmla="*/ 10 h 32"/>
                            <a:gd name="T32" fmla="*/ 77 w 89"/>
                            <a:gd name="T33" fmla="*/ 6 h 32"/>
                            <a:gd name="T34" fmla="*/ 66 w 89"/>
                            <a:gd name="T35" fmla="*/ 6 h 32"/>
                            <a:gd name="T36" fmla="*/ 54 w 89"/>
                            <a:gd name="T37" fmla="*/ 6 h 32"/>
                            <a:gd name="T38" fmla="*/ 45 w 89"/>
                            <a:gd name="T39" fmla="*/ 7 h 32"/>
                            <a:gd name="T40" fmla="*/ 38 w 89"/>
                            <a:gd name="T41" fmla="*/ 7 h 32"/>
                            <a:gd name="T42" fmla="*/ 28 w 89"/>
                            <a:gd name="T43" fmla="*/ 6 h 32"/>
                            <a:gd name="T44" fmla="*/ 10 w 89"/>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32"/>
                            <a:gd name="T71" fmla="*/ 89 w 89"/>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32">
                              <a:moveTo>
                                <a:pt x="10" y="0"/>
                              </a:moveTo>
                              <a:lnTo>
                                <a:pt x="5" y="6"/>
                              </a:lnTo>
                              <a:lnTo>
                                <a:pt x="3" y="13"/>
                              </a:lnTo>
                              <a:lnTo>
                                <a:pt x="0" y="22"/>
                              </a:lnTo>
                              <a:lnTo>
                                <a:pt x="15" y="25"/>
                              </a:lnTo>
                              <a:lnTo>
                                <a:pt x="22" y="24"/>
                              </a:lnTo>
                              <a:lnTo>
                                <a:pt x="26" y="20"/>
                              </a:lnTo>
                              <a:lnTo>
                                <a:pt x="34" y="25"/>
                              </a:lnTo>
                              <a:lnTo>
                                <a:pt x="51" y="28"/>
                              </a:lnTo>
                              <a:lnTo>
                                <a:pt x="67" y="31"/>
                              </a:lnTo>
                              <a:lnTo>
                                <a:pt x="75" y="31"/>
                              </a:lnTo>
                              <a:lnTo>
                                <a:pt x="84" y="28"/>
                              </a:lnTo>
                              <a:lnTo>
                                <a:pt x="87" y="25"/>
                              </a:lnTo>
                              <a:lnTo>
                                <a:pt x="88" y="19"/>
                              </a:lnTo>
                              <a:lnTo>
                                <a:pt x="87" y="12"/>
                              </a:lnTo>
                              <a:lnTo>
                                <a:pt x="84" y="10"/>
                              </a:lnTo>
                              <a:lnTo>
                                <a:pt x="77" y="6"/>
                              </a:lnTo>
                              <a:lnTo>
                                <a:pt x="66" y="6"/>
                              </a:lnTo>
                              <a:lnTo>
                                <a:pt x="54" y="6"/>
                              </a:lnTo>
                              <a:lnTo>
                                <a:pt x="45" y="7"/>
                              </a:lnTo>
                              <a:lnTo>
                                <a:pt x="38" y="7"/>
                              </a:lnTo>
                              <a:lnTo>
                                <a:pt x="28" y="6"/>
                              </a:lnTo>
                              <a:lnTo>
                                <a:pt x="10" y="0"/>
                              </a:lnTo>
                            </a:path>
                          </a:pathLst>
                        </a:custGeom>
                        <a:solidFill>
                          <a:srgbClr val="402000"/>
                        </a:solidFill>
                        <a:ln w="12700" cap="rnd">
                          <a:solidFill>
                            <a:srgbClr val="000000"/>
                          </a:solidFill>
                          <a:round/>
                          <a:headEnd/>
                          <a:tailEnd/>
                        </a:ln>
                      </p:spPr>
                      <p:txBody>
                        <a:bodyPr/>
                        <a:lstStyle/>
                        <a:p>
                          <a:endParaRPr lang="en-US"/>
                        </a:p>
                      </p:txBody>
                    </p:sp>
                  </p:grpSp>
                  <p:grpSp>
                    <p:nvGrpSpPr>
                      <p:cNvPr id="27968" name="Group 515"/>
                      <p:cNvGrpSpPr>
                        <a:grpSpLocks/>
                      </p:cNvGrpSpPr>
                      <p:nvPr/>
                    </p:nvGrpSpPr>
                    <p:grpSpPr bwMode="auto">
                      <a:xfrm>
                        <a:off x="1913" y="3447"/>
                        <a:ext cx="119" cy="132"/>
                        <a:chOff x="1913" y="3447"/>
                        <a:chExt cx="119" cy="132"/>
                      </a:xfrm>
                    </p:grpSpPr>
                    <p:sp>
                      <p:nvSpPr>
                        <p:cNvPr id="27969" name="Freeform 513"/>
                        <p:cNvSpPr>
                          <a:spLocks/>
                        </p:cNvSpPr>
                        <p:nvPr/>
                      </p:nvSpPr>
                      <p:spPr bwMode="auto">
                        <a:xfrm>
                          <a:off x="1922" y="3447"/>
                          <a:ext cx="110" cy="108"/>
                        </a:xfrm>
                        <a:custGeom>
                          <a:avLst/>
                          <a:gdLst>
                            <a:gd name="T0" fmla="*/ 63 w 110"/>
                            <a:gd name="T1" fmla="*/ 9 h 108"/>
                            <a:gd name="T2" fmla="*/ 56 w 110"/>
                            <a:gd name="T3" fmla="*/ 18 h 108"/>
                            <a:gd name="T4" fmla="*/ 53 w 110"/>
                            <a:gd name="T5" fmla="*/ 28 h 108"/>
                            <a:gd name="T6" fmla="*/ 52 w 110"/>
                            <a:gd name="T7" fmla="*/ 35 h 108"/>
                            <a:gd name="T8" fmla="*/ 35 w 110"/>
                            <a:gd name="T9" fmla="*/ 52 h 108"/>
                            <a:gd name="T10" fmla="*/ 19 w 110"/>
                            <a:gd name="T11" fmla="*/ 70 h 108"/>
                            <a:gd name="T12" fmla="*/ 10 w 110"/>
                            <a:gd name="T13" fmla="*/ 86 h 108"/>
                            <a:gd name="T14" fmla="*/ 1 w 110"/>
                            <a:gd name="T15" fmla="*/ 95 h 108"/>
                            <a:gd name="T16" fmla="*/ 0 w 110"/>
                            <a:gd name="T17" fmla="*/ 100 h 108"/>
                            <a:gd name="T18" fmla="*/ 16 w 110"/>
                            <a:gd name="T19" fmla="*/ 105 h 108"/>
                            <a:gd name="T20" fmla="*/ 32 w 110"/>
                            <a:gd name="T21" fmla="*/ 107 h 108"/>
                            <a:gd name="T22" fmla="*/ 44 w 110"/>
                            <a:gd name="T23" fmla="*/ 94 h 108"/>
                            <a:gd name="T24" fmla="*/ 60 w 110"/>
                            <a:gd name="T25" fmla="*/ 78 h 108"/>
                            <a:gd name="T26" fmla="*/ 68 w 110"/>
                            <a:gd name="T27" fmla="*/ 75 h 108"/>
                            <a:gd name="T28" fmla="*/ 73 w 110"/>
                            <a:gd name="T29" fmla="*/ 60 h 108"/>
                            <a:gd name="T30" fmla="*/ 82 w 110"/>
                            <a:gd name="T31" fmla="*/ 48 h 108"/>
                            <a:gd name="T32" fmla="*/ 98 w 110"/>
                            <a:gd name="T33" fmla="*/ 37 h 108"/>
                            <a:gd name="T34" fmla="*/ 109 w 110"/>
                            <a:gd name="T35" fmla="*/ 23 h 108"/>
                            <a:gd name="T36" fmla="*/ 96 w 110"/>
                            <a:gd name="T37" fmla="*/ 18 h 108"/>
                            <a:gd name="T38" fmla="*/ 84 w 110"/>
                            <a:gd name="T39" fmla="*/ 13 h 108"/>
                            <a:gd name="T40" fmla="*/ 78 w 110"/>
                            <a:gd name="T41" fmla="*/ 5 h 108"/>
                            <a:gd name="T42" fmla="*/ 72 w 110"/>
                            <a:gd name="T43" fmla="*/ 0 h 108"/>
                            <a:gd name="T44" fmla="*/ 63 w 110"/>
                            <a:gd name="T45" fmla="*/ 9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108"/>
                            <a:gd name="T71" fmla="*/ 110 w 110"/>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108">
                              <a:moveTo>
                                <a:pt x="63" y="9"/>
                              </a:moveTo>
                              <a:lnTo>
                                <a:pt x="56" y="18"/>
                              </a:lnTo>
                              <a:lnTo>
                                <a:pt x="53" y="28"/>
                              </a:lnTo>
                              <a:lnTo>
                                <a:pt x="52" y="35"/>
                              </a:lnTo>
                              <a:lnTo>
                                <a:pt x="35" y="52"/>
                              </a:lnTo>
                              <a:lnTo>
                                <a:pt x="19" y="70"/>
                              </a:lnTo>
                              <a:lnTo>
                                <a:pt x="10" y="86"/>
                              </a:lnTo>
                              <a:lnTo>
                                <a:pt x="1" y="95"/>
                              </a:lnTo>
                              <a:lnTo>
                                <a:pt x="0" y="100"/>
                              </a:lnTo>
                              <a:lnTo>
                                <a:pt x="16" y="105"/>
                              </a:lnTo>
                              <a:lnTo>
                                <a:pt x="32" y="107"/>
                              </a:lnTo>
                              <a:lnTo>
                                <a:pt x="44" y="94"/>
                              </a:lnTo>
                              <a:lnTo>
                                <a:pt x="60" y="78"/>
                              </a:lnTo>
                              <a:lnTo>
                                <a:pt x="68" y="75"/>
                              </a:lnTo>
                              <a:lnTo>
                                <a:pt x="73" y="60"/>
                              </a:lnTo>
                              <a:lnTo>
                                <a:pt x="82" y="48"/>
                              </a:lnTo>
                              <a:lnTo>
                                <a:pt x="98" y="37"/>
                              </a:lnTo>
                              <a:lnTo>
                                <a:pt x="109" y="23"/>
                              </a:lnTo>
                              <a:lnTo>
                                <a:pt x="96" y="18"/>
                              </a:lnTo>
                              <a:lnTo>
                                <a:pt x="84" y="13"/>
                              </a:lnTo>
                              <a:lnTo>
                                <a:pt x="78" y="5"/>
                              </a:lnTo>
                              <a:lnTo>
                                <a:pt x="72" y="0"/>
                              </a:lnTo>
                              <a:lnTo>
                                <a:pt x="63" y="9"/>
                              </a:lnTo>
                            </a:path>
                          </a:pathLst>
                        </a:custGeom>
                        <a:solidFill>
                          <a:srgbClr val="A0A0A0"/>
                        </a:solidFill>
                        <a:ln w="12700" cap="rnd">
                          <a:solidFill>
                            <a:srgbClr val="000000"/>
                          </a:solidFill>
                          <a:round/>
                          <a:headEnd/>
                          <a:tailEnd/>
                        </a:ln>
                      </p:spPr>
                      <p:txBody>
                        <a:bodyPr/>
                        <a:lstStyle/>
                        <a:p>
                          <a:endParaRPr lang="en-US"/>
                        </a:p>
                      </p:txBody>
                    </p:sp>
                    <p:sp>
                      <p:nvSpPr>
                        <p:cNvPr id="27970" name="Freeform 514"/>
                        <p:cNvSpPr>
                          <a:spLocks/>
                        </p:cNvSpPr>
                        <p:nvPr/>
                      </p:nvSpPr>
                      <p:spPr bwMode="auto">
                        <a:xfrm>
                          <a:off x="1913" y="3546"/>
                          <a:ext cx="95" cy="33"/>
                        </a:xfrm>
                        <a:custGeom>
                          <a:avLst/>
                          <a:gdLst>
                            <a:gd name="T0" fmla="*/ 11 w 95"/>
                            <a:gd name="T1" fmla="*/ 0 h 33"/>
                            <a:gd name="T2" fmla="*/ 5 w 95"/>
                            <a:gd name="T3" fmla="*/ 6 h 33"/>
                            <a:gd name="T4" fmla="*/ 3 w 95"/>
                            <a:gd name="T5" fmla="*/ 13 h 33"/>
                            <a:gd name="T6" fmla="*/ 0 w 95"/>
                            <a:gd name="T7" fmla="*/ 22 h 33"/>
                            <a:gd name="T8" fmla="*/ 16 w 95"/>
                            <a:gd name="T9" fmla="*/ 26 h 33"/>
                            <a:gd name="T10" fmla="*/ 25 w 95"/>
                            <a:gd name="T11" fmla="*/ 25 h 33"/>
                            <a:gd name="T12" fmla="*/ 28 w 95"/>
                            <a:gd name="T13" fmla="*/ 20 h 33"/>
                            <a:gd name="T14" fmla="*/ 37 w 95"/>
                            <a:gd name="T15" fmla="*/ 25 h 33"/>
                            <a:gd name="T16" fmla="*/ 55 w 95"/>
                            <a:gd name="T17" fmla="*/ 29 h 33"/>
                            <a:gd name="T18" fmla="*/ 72 w 95"/>
                            <a:gd name="T19" fmla="*/ 31 h 33"/>
                            <a:gd name="T20" fmla="*/ 81 w 95"/>
                            <a:gd name="T21" fmla="*/ 32 h 33"/>
                            <a:gd name="T22" fmla="*/ 90 w 95"/>
                            <a:gd name="T23" fmla="*/ 29 h 33"/>
                            <a:gd name="T24" fmla="*/ 93 w 95"/>
                            <a:gd name="T25" fmla="*/ 25 h 33"/>
                            <a:gd name="T26" fmla="*/ 94 w 95"/>
                            <a:gd name="T27" fmla="*/ 19 h 33"/>
                            <a:gd name="T28" fmla="*/ 93 w 95"/>
                            <a:gd name="T29" fmla="*/ 13 h 33"/>
                            <a:gd name="T30" fmla="*/ 90 w 95"/>
                            <a:gd name="T31" fmla="*/ 9 h 33"/>
                            <a:gd name="T32" fmla="*/ 82 w 95"/>
                            <a:gd name="T33" fmla="*/ 6 h 33"/>
                            <a:gd name="T34" fmla="*/ 72 w 95"/>
                            <a:gd name="T35" fmla="*/ 5 h 33"/>
                            <a:gd name="T36" fmla="*/ 58 w 95"/>
                            <a:gd name="T37" fmla="*/ 5 h 33"/>
                            <a:gd name="T38" fmla="*/ 48 w 95"/>
                            <a:gd name="T39" fmla="*/ 6 h 33"/>
                            <a:gd name="T40" fmla="*/ 41 w 95"/>
                            <a:gd name="T41" fmla="*/ 6 h 33"/>
                            <a:gd name="T42" fmla="*/ 30 w 95"/>
                            <a:gd name="T43" fmla="*/ 5 h 33"/>
                            <a:gd name="T44" fmla="*/ 11 w 95"/>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
                            <a:gd name="T70" fmla="*/ 0 h 33"/>
                            <a:gd name="T71" fmla="*/ 95 w 95"/>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 h="33">
                              <a:moveTo>
                                <a:pt x="11" y="0"/>
                              </a:moveTo>
                              <a:lnTo>
                                <a:pt x="5" y="6"/>
                              </a:lnTo>
                              <a:lnTo>
                                <a:pt x="3" y="13"/>
                              </a:lnTo>
                              <a:lnTo>
                                <a:pt x="0" y="22"/>
                              </a:lnTo>
                              <a:lnTo>
                                <a:pt x="16" y="26"/>
                              </a:lnTo>
                              <a:lnTo>
                                <a:pt x="25" y="25"/>
                              </a:lnTo>
                              <a:lnTo>
                                <a:pt x="28" y="20"/>
                              </a:lnTo>
                              <a:lnTo>
                                <a:pt x="37" y="25"/>
                              </a:lnTo>
                              <a:lnTo>
                                <a:pt x="55" y="29"/>
                              </a:lnTo>
                              <a:lnTo>
                                <a:pt x="72" y="31"/>
                              </a:lnTo>
                              <a:lnTo>
                                <a:pt x="81" y="32"/>
                              </a:lnTo>
                              <a:lnTo>
                                <a:pt x="90" y="29"/>
                              </a:lnTo>
                              <a:lnTo>
                                <a:pt x="93" y="25"/>
                              </a:lnTo>
                              <a:lnTo>
                                <a:pt x="94" y="19"/>
                              </a:lnTo>
                              <a:lnTo>
                                <a:pt x="93" y="13"/>
                              </a:lnTo>
                              <a:lnTo>
                                <a:pt x="90" y="9"/>
                              </a:lnTo>
                              <a:lnTo>
                                <a:pt x="82" y="6"/>
                              </a:lnTo>
                              <a:lnTo>
                                <a:pt x="72" y="5"/>
                              </a:lnTo>
                              <a:lnTo>
                                <a:pt x="58" y="5"/>
                              </a:lnTo>
                              <a:lnTo>
                                <a:pt x="48" y="6"/>
                              </a:lnTo>
                              <a:lnTo>
                                <a:pt x="41" y="6"/>
                              </a:lnTo>
                              <a:lnTo>
                                <a:pt x="30" y="5"/>
                              </a:lnTo>
                              <a:lnTo>
                                <a:pt x="11" y="0"/>
                              </a:lnTo>
                            </a:path>
                          </a:pathLst>
                        </a:custGeom>
                        <a:solidFill>
                          <a:srgbClr val="603000"/>
                        </a:solidFill>
                        <a:ln w="12700" cap="rnd">
                          <a:solidFill>
                            <a:srgbClr val="000000"/>
                          </a:solidFill>
                          <a:round/>
                          <a:headEnd/>
                          <a:tailEnd/>
                        </a:ln>
                      </p:spPr>
                      <p:txBody>
                        <a:bodyPr/>
                        <a:lstStyle/>
                        <a:p>
                          <a:endParaRPr lang="en-US"/>
                        </a:p>
                      </p:txBody>
                    </p:sp>
                  </p:grpSp>
                </p:grpSp>
                <p:sp>
                  <p:nvSpPr>
                    <p:cNvPr id="27945" name="Freeform 517"/>
                    <p:cNvSpPr>
                      <a:spLocks/>
                    </p:cNvSpPr>
                    <p:nvPr/>
                  </p:nvSpPr>
                  <p:spPr bwMode="auto">
                    <a:xfrm>
                      <a:off x="1975" y="3361"/>
                      <a:ext cx="152" cy="134"/>
                    </a:xfrm>
                    <a:custGeom>
                      <a:avLst/>
                      <a:gdLst>
                        <a:gd name="T0" fmla="*/ 38 w 152"/>
                        <a:gd name="T1" fmla="*/ 42 h 134"/>
                        <a:gd name="T2" fmla="*/ 35 w 152"/>
                        <a:gd name="T3" fmla="*/ 50 h 134"/>
                        <a:gd name="T4" fmla="*/ 32 w 152"/>
                        <a:gd name="T5" fmla="*/ 55 h 134"/>
                        <a:gd name="T6" fmla="*/ 27 w 152"/>
                        <a:gd name="T7" fmla="*/ 62 h 134"/>
                        <a:gd name="T8" fmla="*/ 18 w 152"/>
                        <a:gd name="T9" fmla="*/ 69 h 134"/>
                        <a:gd name="T10" fmla="*/ 12 w 152"/>
                        <a:gd name="T11" fmla="*/ 73 h 134"/>
                        <a:gd name="T12" fmla="*/ 0 w 152"/>
                        <a:gd name="T13" fmla="*/ 79 h 134"/>
                        <a:gd name="T14" fmla="*/ 4 w 152"/>
                        <a:gd name="T15" fmla="*/ 87 h 134"/>
                        <a:gd name="T16" fmla="*/ 14 w 152"/>
                        <a:gd name="T17" fmla="*/ 94 h 134"/>
                        <a:gd name="T18" fmla="*/ 23 w 152"/>
                        <a:gd name="T19" fmla="*/ 97 h 134"/>
                        <a:gd name="T20" fmla="*/ 28 w 152"/>
                        <a:gd name="T21" fmla="*/ 105 h 134"/>
                        <a:gd name="T22" fmla="*/ 35 w 152"/>
                        <a:gd name="T23" fmla="*/ 117 h 134"/>
                        <a:gd name="T24" fmla="*/ 38 w 152"/>
                        <a:gd name="T25" fmla="*/ 124 h 134"/>
                        <a:gd name="T26" fmla="*/ 45 w 152"/>
                        <a:gd name="T27" fmla="*/ 129 h 134"/>
                        <a:gd name="T28" fmla="*/ 53 w 152"/>
                        <a:gd name="T29" fmla="*/ 133 h 134"/>
                        <a:gd name="T30" fmla="*/ 55 w 152"/>
                        <a:gd name="T31" fmla="*/ 126 h 134"/>
                        <a:gd name="T32" fmla="*/ 59 w 152"/>
                        <a:gd name="T33" fmla="*/ 108 h 134"/>
                        <a:gd name="T34" fmla="*/ 69 w 152"/>
                        <a:gd name="T35" fmla="*/ 94 h 134"/>
                        <a:gd name="T36" fmla="*/ 75 w 152"/>
                        <a:gd name="T37" fmla="*/ 80 h 134"/>
                        <a:gd name="T38" fmla="*/ 79 w 152"/>
                        <a:gd name="T39" fmla="*/ 68 h 134"/>
                        <a:gd name="T40" fmla="*/ 81 w 152"/>
                        <a:gd name="T41" fmla="*/ 53 h 134"/>
                        <a:gd name="T42" fmla="*/ 82 w 152"/>
                        <a:gd name="T43" fmla="*/ 37 h 134"/>
                        <a:gd name="T44" fmla="*/ 94 w 152"/>
                        <a:gd name="T45" fmla="*/ 33 h 134"/>
                        <a:gd name="T46" fmla="*/ 125 w 152"/>
                        <a:gd name="T47" fmla="*/ 28 h 134"/>
                        <a:gd name="T48" fmla="*/ 150 w 152"/>
                        <a:gd name="T49" fmla="*/ 23 h 134"/>
                        <a:gd name="T50" fmla="*/ 150 w 152"/>
                        <a:gd name="T51" fmla="*/ 16 h 134"/>
                        <a:gd name="T52" fmla="*/ 150 w 152"/>
                        <a:gd name="T53" fmla="*/ 5 h 134"/>
                        <a:gd name="T54" fmla="*/ 151 w 152"/>
                        <a:gd name="T55" fmla="*/ 0 h 134"/>
                        <a:gd name="T56" fmla="*/ 141 w 152"/>
                        <a:gd name="T57" fmla="*/ 1 h 134"/>
                        <a:gd name="T58" fmla="*/ 131 w 152"/>
                        <a:gd name="T59" fmla="*/ 5 h 134"/>
                        <a:gd name="T60" fmla="*/ 122 w 152"/>
                        <a:gd name="T61" fmla="*/ 6 h 134"/>
                        <a:gd name="T62" fmla="*/ 114 w 152"/>
                        <a:gd name="T63" fmla="*/ 8 h 134"/>
                        <a:gd name="T64" fmla="*/ 104 w 152"/>
                        <a:gd name="T65" fmla="*/ 9 h 134"/>
                        <a:gd name="T66" fmla="*/ 87 w 152"/>
                        <a:gd name="T67" fmla="*/ 12 h 134"/>
                        <a:gd name="T68" fmla="*/ 75 w 152"/>
                        <a:gd name="T69" fmla="*/ 12 h 134"/>
                        <a:gd name="T70" fmla="*/ 63 w 152"/>
                        <a:gd name="T71" fmla="*/ 14 h 134"/>
                        <a:gd name="T72" fmla="*/ 47 w 152"/>
                        <a:gd name="T73" fmla="*/ 18 h 134"/>
                        <a:gd name="T74" fmla="*/ 38 w 152"/>
                        <a:gd name="T75" fmla="*/ 25 h 134"/>
                        <a:gd name="T76" fmla="*/ 36 w 152"/>
                        <a:gd name="T77" fmla="*/ 32 h 134"/>
                        <a:gd name="T78" fmla="*/ 38 w 152"/>
                        <a:gd name="T79" fmla="*/ 42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
                        <a:gd name="T121" fmla="*/ 0 h 134"/>
                        <a:gd name="T122" fmla="*/ 152 w 152"/>
                        <a:gd name="T123" fmla="*/ 134 h 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 h="134">
                          <a:moveTo>
                            <a:pt x="38" y="42"/>
                          </a:moveTo>
                          <a:lnTo>
                            <a:pt x="35" y="50"/>
                          </a:lnTo>
                          <a:lnTo>
                            <a:pt x="32" y="55"/>
                          </a:lnTo>
                          <a:lnTo>
                            <a:pt x="27" y="62"/>
                          </a:lnTo>
                          <a:lnTo>
                            <a:pt x="18" y="69"/>
                          </a:lnTo>
                          <a:lnTo>
                            <a:pt x="12" y="73"/>
                          </a:lnTo>
                          <a:lnTo>
                            <a:pt x="0" y="79"/>
                          </a:lnTo>
                          <a:lnTo>
                            <a:pt x="4" y="87"/>
                          </a:lnTo>
                          <a:lnTo>
                            <a:pt x="14" y="94"/>
                          </a:lnTo>
                          <a:lnTo>
                            <a:pt x="23" y="97"/>
                          </a:lnTo>
                          <a:lnTo>
                            <a:pt x="28" y="105"/>
                          </a:lnTo>
                          <a:lnTo>
                            <a:pt x="35" y="117"/>
                          </a:lnTo>
                          <a:lnTo>
                            <a:pt x="38" y="124"/>
                          </a:lnTo>
                          <a:lnTo>
                            <a:pt x="45" y="129"/>
                          </a:lnTo>
                          <a:lnTo>
                            <a:pt x="53" y="133"/>
                          </a:lnTo>
                          <a:lnTo>
                            <a:pt x="55" y="126"/>
                          </a:lnTo>
                          <a:lnTo>
                            <a:pt x="59" y="108"/>
                          </a:lnTo>
                          <a:lnTo>
                            <a:pt x="69" y="94"/>
                          </a:lnTo>
                          <a:lnTo>
                            <a:pt x="75" y="80"/>
                          </a:lnTo>
                          <a:lnTo>
                            <a:pt x="79" y="68"/>
                          </a:lnTo>
                          <a:lnTo>
                            <a:pt x="81" y="53"/>
                          </a:lnTo>
                          <a:lnTo>
                            <a:pt x="82" y="37"/>
                          </a:lnTo>
                          <a:lnTo>
                            <a:pt x="94" y="33"/>
                          </a:lnTo>
                          <a:lnTo>
                            <a:pt x="125" y="28"/>
                          </a:lnTo>
                          <a:lnTo>
                            <a:pt x="150" y="23"/>
                          </a:lnTo>
                          <a:lnTo>
                            <a:pt x="150" y="16"/>
                          </a:lnTo>
                          <a:lnTo>
                            <a:pt x="150" y="5"/>
                          </a:lnTo>
                          <a:lnTo>
                            <a:pt x="151" y="0"/>
                          </a:lnTo>
                          <a:lnTo>
                            <a:pt x="141" y="1"/>
                          </a:lnTo>
                          <a:lnTo>
                            <a:pt x="131" y="5"/>
                          </a:lnTo>
                          <a:lnTo>
                            <a:pt x="122" y="6"/>
                          </a:lnTo>
                          <a:lnTo>
                            <a:pt x="114" y="8"/>
                          </a:lnTo>
                          <a:lnTo>
                            <a:pt x="104" y="9"/>
                          </a:lnTo>
                          <a:lnTo>
                            <a:pt x="87" y="12"/>
                          </a:lnTo>
                          <a:lnTo>
                            <a:pt x="75" y="12"/>
                          </a:lnTo>
                          <a:lnTo>
                            <a:pt x="63" y="14"/>
                          </a:lnTo>
                          <a:lnTo>
                            <a:pt x="47" y="18"/>
                          </a:lnTo>
                          <a:lnTo>
                            <a:pt x="38" y="25"/>
                          </a:lnTo>
                          <a:lnTo>
                            <a:pt x="36" y="32"/>
                          </a:lnTo>
                          <a:lnTo>
                            <a:pt x="38" y="42"/>
                          </a:lnTo>
                        </a:path>
                      </a:pathLst>
                    </a:custGeom>
                    <a:solidFill>
                      <a:srgbClr val="0000FF"/>
                    </a:solidFill>
                    <a:ln w="12700" cap="rnd">
                      <a:solidFill>
                        <a:srgbClr val="000000"/>
                      </a:solidFill>
                      <a:round/>
                      <a:headEnd/>
                      <a:tailEnd/>
                    </a:ln>
                  </p:spPr>
                  <p:txBody>
                    <a:bodyPr/>
                    <a:lstStyle/>
                    <a:p>
                      <a:endParaRPr lang="en-US"/>
                    </a:p>
                  </p:txBody>
                </p:sp>
                <p:sp>
                  <p:nvSpPr>
                    <p:cNvPr id="27946" name="Freeform 518"/>
                    <p:cNvSpPr>
                      <a:spLocks/>
                    </p:cNvSpPr>
                    <p:nvPr/>
                  </p:nvSpPr>
                  <p:spPr bwMode="auto">
                    <a:xfrm>
                      <a:off x="2050" y="3388"/>
                      <a:ext cx="29" cy="79"/>
                    </a:xfrm>
                    <a:custGeom>
                      <a:avLst/>
                      <a:gdLst>
                        <a:gd name="T0" fmla="*/ 6 w 29"/>
                        <a:gd name="T1" fmla="*/ 10 h 79"/>
                        <a:gd name="T2" fmla="*/ 3 w 29"/>
                        <a:gd name="T3" fmla="*/ 25 h 79"/>
                        <a:gd name="T4" fmla="*/ 0 w 29"/>
                        <a:gd name="T5" fmla="*/ 39 h 79"/>
                        <a:gd name="T6" fmla="*/ 1 w 29"/>
                        <a:gd name="T7" fmla="*/ 48 h 79"/>
                        <a:gd name="T8" fmla="*/ 6 w 29"/>
                        <a:gd name="T9" fmla="*/ 62 h 79"/>
                        <a:gd name="T10" fmla="*/ 14 w 29"/>
                        <a:gd name="T11" fmla="*/ 71 h 79"/>
                        <a:gd name="T12" fmla="*/ 23 w 29"/>
                        <a:gd name="T13" fmla="*/ 78 h 79"/>
                        <a:gd name="T14" fmla="*/ 28 w 29"/>
                        <a:gd name="T15" fmla="*/ 61 h 79"/>
                        <a:gd name="T16" fmla="*/ 28 w 29"/>
                        <a:gd name="T17" fmla="*/ 50 h 79"/>
                        <a:gd name="T18" fmla="*/ 25 w 29"/>
                        <a:gd name="T19" fmla="*/ 35 h 79"/>
                        <a:gd name="T20" fmla="*/ 17 w 29"/>
                        <a:gd name="T21" fmla="*/ 17 h 79"/>
                        <a:gd name="T22" fmla="*/ 14 w 29"/>
                        <a:gd name="T23" fmla="*/ 8 h 79"/>
                        <a:gd name="T24" fmla="*/ 10 w 29"/>
                        <a:gd name="T25" fmla="*/ 0 h 79"/>
                        <a:gd name="T26" fmla="*/ 0 w 29"/>
                        <a:gd name="T27" fmla="*/ 2 h 79"/>
                        <a:gd name="T28" fmla="*/ 6 w 29"/>
                        <a:gd name="T29" fmla="*/ 1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79"/>
                        <a:gd name="T47" fmla="*/ 29 w 29"/>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79">
                          <a:moveTo>
                            <a:pt x="6" y="10"/>
                          </a:moveTo>
                          <a:lnTo>
                            <a:pt x="3" y="25"/>
                          </a:lnTo>
                          <a:lnTo>
                            <a:pt x="0" y="39"/>
                          </a:lnTo>
                          <a:lnTo>
                            <a:pt x="1" y="48"/>
                          </a:lnTo>
                          <a:lnTo>
                            <a:pt x="6" y="62"/>
                          </a:lnTo>
                          <a:lnTo>
                            <a:pt x="14" y="71"/>
                          </a:lnTo>
                          <a:lnTo>
                            <a:pt x="23" y="78"/>
                          </a:lnTo>
                          <a:lnTo>
                            <a:pt x="28" y="61"/>
                          </a:lnTo>
                          <a:lnTo>
                            <a:pt x="28" y="50"/>
                          </a:lnTo>
                          <a:lnTo>
                            <a:pt x="25" y="35"/>
                          </a:lnTo>
                          <a:lnTo>
                            <a:pt x="17" y="17"/>
                          </a:lnTo>
                          <a:lnTo>
                            <a:pt x="14" y="8"/>
                          </a:lnTo>
                          <a:lnTo>
                            <a:pt x="10" y="0"/>
                          </a:lnTo>
                          <a:lnTo>
                            <a:pt x="0" y="2"/>
                          </a:lnTo>
                          <a:lnTo>
                            <a:pt x="6" y="10"/>
                          </a:lnTo>
                        </a:path>
                      </a:pathLst>
                    </a:custGeom>
                    <a:solidFill>
                      <a:srgbClr val="FF0000"/>
                    </a:solidFill>
                    <a:ln w="12700" cap="rnd">
                      <a:solidFill>
                        <a:srgbClr val="000000"/>
                      </a:solidFill>
                      <a:round/>
                      <a:headEnd/>
                      <a:tailEnd/>
                    </a:ln>
                  </p:spPr>
                  <p:txBody>
                    <a:bodyPr/>
                    <a:lstStyle/>
                    <a:p>
                      <a:endParaRPr lang="en-US"/>
                    </a:p>
                  </p:txBody>
                </p:sp>
                <p:grpSp>
                  <p:nvGrpSpPr>
                    <p:cNvPr id="27947" name="Group 524"/>
                    <p:cNvGrpSpPr>
                      <a:grpSpLocks/>
                    </p:cNvGrpSpPr>
                    <p:nvPr/>
                  </p:nvGrpSpPr>
                  <p:grpSpPr bwMode="auto">
                    <a:xfrm>
                      <a:off x="2009" y="3342"/>
                      <a:ext cx="154" cy="69"/>
                      <a:chOff x="2009" y="3342"/>
                      <a:chExt cx="154" cy="69"/>
                    </a:xfrm>
                  </p:grpSpPr>
                  <p:grpSp>
                    <p:nvGrpSpPr>
                      <p:cNvPr id="27962" name="Group 522"/>
                      <p:cNvGrpSpPr>
                        <a:grpSpLocks/>
                      </p:cNvGrpSpPr>
                      <p:nvPr/>
                    </p:nvGrpSpPr>
                    <p:grpSpPr bwMode="auto">
                      <a:xfrm>
                        <a:off x="2115" y="3342"/>
                        <a:ext cx="48" cy="49"/>
                        <a:chOff x="2115" y="3342"/>
                        <a:chExt cx="48" cy="49"/>
                      </a:xfrm>
                    </p:grpSpPr>
                    <p:sp>
                      <p:nvSpPr>
                        <p:cNvPr id="27964" name="Freeform 519"/>
                        <p:cNvSpPr>
                          <a:spLocks/>
                        </p:cNvSpPr>
                        <p:nvPr/>
                      </p:nvSpPr>
                      <p:spPr bwMode="auto">
                        <a:xfrm>
                          <a:off x="2115" y="3342"/>
                          <a:ext cx="48" cy="49"/>
                        </a:xfrm>
                        <a:custGeom>
                          <a:avLst/>
                          <a:gdLst>
                            <a:gd name="T0" fmla="*/ 3 w 48"/>
                            <a:gd name="T1" fmla="*/ 31 h 49"/>
                            <a:gd name="T2" fmla="*/ 16 w 48"/>
                            <a:gd name="T3" fmla="*/ 28 h 49"/>
                            <a:gd name="T4" fmla="*/ 17 w 48"/>
                            <a:gd name="T5" fmla="*/ 27 h 49"/>
                            <a:gd name="T6" fmla="*/ 16 w 48"/>
                            <a:gd name="T7" fmla="*/ 22 h 49"/>
                            <a:gd name="T8" fmla="*/ 15 w 48"/>
                            <a:gd name="T9" fmla="*/ 15 h 49"/>
                            <a:gd name="T10" fmla="*/ 14 w 48"/>
                            <a:gd name="T11" fmla="*/ 9 h 49"/>
                            <a:gd name="T12" fmla="*/ 14 w 48"/>
                            <a:gd name="T13" fmla="*/ 7 h 49"/>
                            <a:gd name="T14" fmla="*/ 17 w 48"/>
                            <a:gd name="T15" fmla="*/ 6 h 49"/>
                            <a:gd name="T16" fmla="*/ 31 w 48"/>
                            <a:gd name="T17" fmla="*/ 2 h 49"/>
                            <a:gd name="T18" fmla="*/ 40 w 48"/>
                            <a:gd name="T19" fmla="*/ 0 h 49"/>
                            <a:gd name="T20" fmla="*/ 41 w 48"/>
                            <a:gd name="T21" fmla="*/ 1 h 49"/>
                            <a:gd name="T22" fmla="*/ 42 w 48"/>
                            <a:gd name="T23" fmla="*/ 3 h 49"/>
                            <a:gd name="T24" fmla="*/ 42 w 48"/>
                            <a:gd name="T25" fmla="*/ 5 h 49"/>
                            <a:gd name="T26" fmla="*/ 40 w 48"/>
                            <a:gd name="T27" fmla="*/ 6 h 49"/>
                            <a:gd name="T28" fmla="*/ 37 w 48"/>
                            <a:gd name="T29" fmla="*/ 7 h 49"/>
                            <a:gd name="T30" fmla="*/ 41 w 48"/>
                            <a:gd name="T31" fmla="*/ 7 h 49"/>
                            <a:gd name="T32" fmla="*/ 45 w 48"/>
                            <a:gd name="T33" fmla="*/ 7 h 49"/>
                            <a:gd name="T34" fmla="*/ 47 w 48"/>
                            <a:gd name="T35" fmla="*/ 8 h 49"/>
                            <a:gd name="T36" fmla="*/ 47 w 48"/>
                            <a:gd name="T37" fmla="*/ 10 h 49"/>
                            <a:gd name="T38" fmla="*/ 47 w 48"/>
                            <a:gd name="T39" fmla="*/ 11 h 49"/>
                            <a:gd name="T40" fmla="*/ 45 w 48"/>
                            <a:gd name="T41" fmla="*/ 13 h 49"/>
                            <a:gd name="T42" fmla="*/ 42 w 48"/>
                            <a:gd name="T43" fmla="*/ 13 h 49"/>
                            <a:gd name="T44" fmla="*/ 38 w 48"/>
                            <a:gd name="T45" fmla="*/ 14 h 49"/>
                            <a:gd name="T46" fmla="*/ 44 w 48"/>
                            <a:gd name="T47" fmla="*/ 15 h 49"/>
                            <a:gd name="T48" fmla="*/ 47 w 48"/>
                            <a:gd name="T49" fmla="*/ 16 h 49"/>
                            <a:gd name="T50" fmla="*/ 47 w 48"/>
                            <a:gd name="T51" fmla="*/ 19 h 49"/>
                            <a:gd name="T52" fmla="*/ 47 w 48"/>
                            <a:gd name="T53" fmla="*/ 20 h 49"/>
                            <a:gd name="T54" fmla="*/ 46 w 48"/>
                            <a:gd name="T55" fmla="*/ 21 h 49"/>
                            <a:gd name="T56" fmla="*/ 41 w 48"/>
                            <a:gd name="T57" fmla="*/ 22 h 49"/>
                            <a:gd name="T58" fmla="*/ 38 w 48"/>
                            <a:gd name="T59" fmla="*/ 22 h 49"/>
                            <a:gd name="T60" fmla="*/ 32 w 48"/>
                            <a:gd name="T61" fmla="*/ 23 h 49"/>
                            <a:gd name="T62" fmla="*/ 29 w 48"/>
                            <a:gd name="T63" fmla="*/ 25 h 49"/>
                            <a:gd name="T64" fmla="*/ 29 w 48"/>
                            <a:gd name="T65" fmla="*/ 26 h 49"/>
                            <a:gd name="T66" fmla="*/ 29 w 48"/>
                            <a:gd name="T67" fmla="*/ 31 h 49"/>
                            <a:gd name="T68" fmla="*/ 32 w 48"/>
                            <a:gd name="T69" fmla="*/ 38 h 49"/>
                            <a:gd name="T70" fmla="*/ 34 w 48"/>
                            <a:gd name="T71" fmla="*/ 44 h 49"/>
                            <a:gd name="T72" fmla="*/ 34 w 48"/>
                            <a:gd name="T73" fmla="*/ 48 h 49"/>
                            <a:gd name="T74" fmla="*/ 29 w 48"/>
                            <a:gd name="T75" fmla="*/ 48 h 49"/>
                            <a:gd name="T76" fmla="*/ 26 w 48"/>
                            <a:gd name="T77" fmla="*/ 47 h 49"/>
                            <a:gd name="T78" fmla="*/ 23 w 48"/>
                            <a:gd name="T79" fmla="*/ 45 h 49"/>
                            <a:gd name="T80" fmla="*/ 22 w 48"/>
                            <a:gd name="T81" fmla="*/ 40 h 49"/>
                            <a:gd name="T82" fmla="*/ 19 w 48"/>
                            <a:gd name="T83" fmla="*/ 40 h 49"/>
                            <a:gd name="T84" fmla="*/ 10 w 48"/>
                            <a:gd name="T85" fmla="*/ 43 h 49"/>
                            <a:gd name="T86" fmla="*/ 0 w 48"/>
                            <a:gd name="T87" fmla="*/ 45 h 49"/>
                            <a:gd name="T88" fmla="*/ 0 w 48"/>
                            <a:gd name="T89" fmla="*/ 32 h 49"/>
                            <a:gd name="T90" fmla="*/ 3 w 48"/>
                            <a:gd name="T91" fmla="*/ 31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49"/>
                            <a:gd name="T140" fmla="*/ 48 w 48"/>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49">
                              <a:moveTo>
                                <a:pt x="3" y="31"/>
                              </a:moveTo>
                              <a:lnTo>
                                <a:pt x="16" y="28"/>
                              </a:lnTo>
                              <a:lnTo>
                                <a:pt x="17" y="27"/>
                              </a:lnTo>
                              <a:lnTo>
                                <a:pt x="16" y="22"/>
                              </a:lnTo>
                              <a:lnTo>
                                <a:pt x="15" y="15"/>
                              </a:lnTo>
                              <a:lnTo>
                                <a:pt x="14" y="9"/>
                              </a:lnTo>
                              <a:lnTo>
                                <a:pt x="14" y="7"/>
                              </a:lnTo>
                              <a:lnTo>
                                <a:pt x="17" y="6"/>
                              </a:lnTo>
                              <a:lnTo>
                                <a:pt x="31" y="2"/>
                              </a:lnTo>
                              <a:lnTo>
                                <a:pt x="40" y="0"/>
                              </a:lnTo>
                              <a:lnTo>
                                <a:pt x="41" y="1"/>
                              </a:lnTo>
                              <a:lnTo>
                                <a:pt x="42" y="3"/>
                              </a:lnTo>
                              <a:lnTo>
                                <a:pt x="42" y="5"/>
                              </a:lnTo>
                              <a:lnTo>
                                <a:pt x="40" y="6"/>
                              </a:lnTo>
                              <a:lnTo>
                                <a:pt x="37" y="7"/>
                              </a:lnTo>
                              <a:lnTo>
                                <a:pt x="41" y="7"/>
                              </a:lnTo>
                              <a:lnTo>
                                <a:pt x="45" y="7"/>
                              </a:lnTo>
                              <a:lnTo>
                                <a:pt x="47" y="8"/>
                              </a:lnTo>
                              <a:lnTo>
                                <a:pt x="47" y="10"/>
                              </a:lnTo>
                              <a:lnTo>
                                <a:pt x="47" y="11"/>
                              </a:lnTo>
                              <a:lnTo>
                                <a:pt x="45" y="13"/>
                              </a:lnTo>
                              <a:lnTo>
                                <a:pt x="42" y="13"/>
                              </a:lnTo>
                              <a:lnTo>
                                <a:pt x="38" y="14"/>
                              </a:lnTo>
                              <a:lnTo>
                                <a:pt x="44" y="15"/>
                              </a:lnTo>
                              <a:lnTo>
                                <a:pt x="47" y="16"/>
                              </a:lnTo>
                              <a:lnTo>
                                <a:pt x="47" y="19"/>
                              </a:lnTo>
                              <a:lnTo>
                                <a:pt x="47" y="20"/>
                              </a:lnTo>
                              <a:lnTo>
                                <a:pt x="46" y="21"/>
                              </a:lnTo>
                              <a:lnTo>
                                <a:pt x="41" y="22"/>
                              </a:lnTo>
                              <a:lnTo>
                                <a:pt x="38" y="22"/>
                              </a:lnTo>
                              <a:lnTo>
                                <a:pt x="32" y="23"/>
                              </a:lnTo>
                              <a:lnTo>
                                <a:pt x="29" y="25"/>
                              </a:lnTo>
                              <a:lnTo>
                                <a:pt x="29" y="26"/>
                              </a:lnTo>
                              <a:lnTo>
                                <a:pt x="29" y="31"/>
                              </a:lnTo>
                              <a:lnTo>
                                <a:pt x="32" y="38"/>
                              </a:lnTo>
                              <a:lnTo>
                                <a:pt x="34" y="44"/>
                              </a:lnTo>
                              <a:lnTo>
                                <a:pt x="34" y="48"/>
                              </a:lnTo>
                              <a:lnTo>
                                <a:pt x="29" y="48"/>
                              </a:lnTo>
                              <a:lnTo>
                                <a:pt x="26" y="47"/>
                              </a:lnTo>
                              <a:lnTo>
                                <a:pt x="23" y="45"/>
                              </a:lnTo>
                              <a:lnTo>
                                <a:pt x="22" y="40"/>
                              </a:lnTo>
                              <a:lnTo>
                                <a:pt x="19" y="40"/>
                              </a:lnTo>
                              <a:lnTo>
                                <a:pt x="10" y="43"/>
                              </a:lnTo>
                              <a:lnTo>
                                <a:pt x="0" y="45"/>
                              </a:lnTo>
                              <a:lnTo>
                                <a:pt x="0" y="32"/>
                              </a:lnTo>
                              <a:lnTo>
                                <a:pt x="3" y="31"/>
                              </a:lnTo>
                            </a:path>
                          </a:pathLst>
                        </a:custGeom>
                        <a:solidFill>
                          <a:srgbClr val="FFE0C0"/>
                        </a:solidFill>
                        <a:ln w="12700" cap="rnd">
                          <a:solidFill>
                            <a:srgbClr val="000000"/>
                          </a:solidFill>
                          <a:round/>
                          <a:headEnd/>
                          <a:tailEnd/>
                        </a:ln>
                      </p:spPr>
                      <p:txBody>
                        <a:bodyPr/>
                        <a:lstStyle/>
                        <a:p>
                          <a:endParaRPr lang="en-US"/>
                        </a:p>
                      </p:txBody>
                    </p:sp>
                    <p:sp>
                      <p:nvSpPr>
                        <p:cNvPr id="27965" name="Freeform 520"/>
                        <p:cNvSpPr>
                          <a:spLocks/>
                        </p:cNvSpPr>
                        <p:nvPr/>
                      </p:nvSpPr>
                      <p:spPr bwMode="auto">
                        <a:xfrm>
                          <a:off x="2140" y="3349"/>
                          <a:ext cx="17" cy="17"/>
                        </a:xfrm>
                        <a:custGeom>
                          <a:avLst/>
                          <a:gdLst>
                            <a:gd name="T0" fmla="*/ 16 w 17"/>
                            <a:gd name="T1" fmla="*/ 0 h 17"/>
                            <a:gd name="T2" fmla="*/ 5 w 17"/>
                            <a:gd name="T3" fmla="*/ 1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5" y="10"/>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66" name="Freeform 521"/>
                        <p:cNvSpPr>
                          <a:spLocks/>
                        </p:cNvSpPr>
                        <p:nvPr/>
                      </p:nvSpPr>
                      <p:spPr bwMode="auto">
                        <a:xfrm>
                          <a:off x="2142" y="3356"/>
                          <a:ext cx="17" cy="17"/>
                        </a:xfrm>
                        <a:custGeom>
                          <a:avLst/>
                          <a:gdLst>
                            <a:gd name="T0" fmla="*/ 16 w 17"/>
                            <a:gd name="T1" fmla="*/ 0 h 17"/>
                            <a:gd name="T2" fmla="*/ 11 w 17"/>
                            <a:gd name="T3" fmla="*/ 0 h 17"/>
                            <a:gd name="T4" fmla="*/ 7 w 17"/>
                            <a:gd name="T5" fmla="*/ 8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1" y="0"/>
                              </a:lnTo>
                              <a:lnTo>
                                <a:pt x="7" y="8"/>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963" name="Freeform 523"/>
                      <p:cNvSpPr>
                        <a:spLocks/>
                      </p:cNvSpPr>
                      <p:nvPr/>
                    </p:nvSpPr>
                    <p:spPr bwMode="auto">
                      <a:xfrm>
                        <a:off x="2009" y="3370"/>
                        <a:ext cx="117" cy="41"/>
                      </a:xfrm>
                      <a:custGeom>
                        <a:avLst/>
                        <a:gdLst>
                          <a:gd name="T0" fmla="*/ 114 w 117"/>
                          <a:gd name="T1" fmla="*/ 0 h 41"/>
                          <a:gd name="T2" fmla="*/ 96 w 117"/>
                          <a:gd name="T3" fmla="*/ 3 h 41"/>
                          <a:gd name="T4" fmla="*/ 83 w 117"/>
                          <a:gd name="T5" fmla="*/ 5 h 41"/>
                          <a:gd name="T6" fmla="*/ 72 w 117"/>
                          <a:gd name="T7" fmla="*/ 8 h 41"/>
                          <a:gd name="T8" fmla="*/ 63 w 117"/>
                          <a:gd name="T9" fmla="*/ 8 h 41"/>
                          <a:gd name="T10" fmla="*/ 48 w 117"/>
                          <a:gd name="T11" fmla="*/ 9 h 41"/>
                          <a:gd name="T12" fmla="*/ 38 w 117"/>
                          <a:gd name="T13" fmla="*/ 10 h 41"/>
                          <a:gd name="T14" fmla="*/ 29 w 117"/>
                          <a:gd name="T15" fmla="*/ 10 h 41"/>
                          <a:gd name="T16" fmla="*/ 17 w 117"/>
                          <a:gd name="T17" fmla="*/ 10 h 41"/>
                          <a:gd name="T18" fmla="*/ 7 w 117"/>
                          <a:gd name="T19" fmla="*/ 12 h 41"/>
                          <a:gd name="T20" fmla="*/ 2 w 117"/>
                          <a:gd name="T21" fmla="*/ 16 h 41"/>
                          <a:gd name="T22" fmla="*/ 0 w 117"/>
                          <a:gd name="T23" fmla="*/ 21 h 41"/>
                          <a:gd name="T24" fmla="*/ 0 w 117"/>
                          <a:gd name="T25" fmla="*/ 28 h 41"/>
                          <a:gd name="T26" fmla="*/ 4 w 117"/>
                          <a:gd name="T27" fmla="*/ 36 h 41"/>
                          <a:gd name="T28" fmla="*/ 6 w 117"/>
                          <a:gd name="T29" fmla="*/ 38 h 41"/>
                          <a:gd name="T30" fmla="*/ 16 w 117"/>
                          <a:gd name="T31" fmla="*/ 40 h 41"/>
                          <a:gd name="T32" fmla="*/ 29 w 117"/>
                          <a:gd name="T33" fmla="*/ 40 h 41"/>
                          <a:gd name="T34" fmla="*/ 47 w 117"/>
                          <a:gd name="T35" fmla="*/ 37 h 41"/>
                          <a:gd name="T36" fmla="*/ 67 w 117"/>
                          <a:gd name="T37" fmla="*/ 30 h 41"/>
                          <a:gd name="T38" fmla="*/ 87 w 117"/>
                          <a:gd name="T39" fmla="*/ 25 h 41"/>
                          <a:gd name="T40" fmla="*/ 101 w 117"/>
                          <a:gd name="T41" fmla="*/ 23 h 41"/>
                          <a:gd name="T42" fmla="*/ 116 w 117"/>
                          <a:gd name="T43" fmla="*/ 20 h 41"/>
                          <a:gd name="T44" fmla="*/ 112 w 117"/>
                          <a:gd name="T45" fmla="*/ 12 h 41"/>
                          <a:gd name="T46" fmla="*/ 112 w 117"/>
                          <a:gd name="T47" fmla="*/ 6 h 41"/>
                          <a:gd name="T48" fmla="*/ 114 w 117"/>
                          <a:gd name="T49" fmla="*/ 0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41"/>
                          <a:gd name="T77" fmla="*/ 117 w 11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41">
                            <a:moveTo>
                              <a:pt x="114" y="0"/>
                            </a:moveTo>
                            <a:lnTo>
                              <a:pt x="96" y="3"/>
                            </a:lnTo>
                            <a:lnTo>
                              <a:pt x="83" y="5"/>
                            </a:lnTo>
                            <a:lnTo>
                              <a:pt x="72" y="8"/>
                            </a:lnTo>
                            <a:lnTo>
                              <a:pt x="63" y="8"/>
                            </a:lnTo>
                            <a:lnTo>
                              <a:pt x="48" y="9"/>
                            </a:lnTo>
                            <a:lnTo>
                              <a:pt x="38" y="10"/>
                            </a:lnTo>
                            <a:lnTo>
                              <a:pt x="29" y="10"/>
                            </a:lnTo>
                            <a:lnTo>
                              <a:pt x="17" y="10"/>
                            </a:lnTo>
                            <a:lnTo>
                              <a:pt x="7" y="12"/>
                            </a:lnTo>
                            <a:lnTo>
                              <a:pt x="2" y="16"/>
                            </a:lnTo>
                            <a:lnTo>
                              <a:pt x="0" y="21"/>
                            </a:lnTo>
                            <a:lnTo>
                              <a:pt x="0" y="28"/>
                            </a:lnTo>
                            <a:lnTo>
                              <a:pt x="4" y="36"/>
                            </a:lnTo>
                            <a:lnTo>
                              <a:pt x="6" y="38"/>
                            </a:lnTo>
                            <a:lnTo>
                              <a:pt x="16" y="40"/>
                            </a:lnTo>
                            <a:lnTo>
                              <a:pt x="29" y="40"/>
                            </a:lnTo>
                            <a:lnTo>
                              <a:pt x="47" y="37"/>
                            </a:lnTo>
                            <a:lnTo>
                              <a:pt x="67" y="30"/>
                            </a:lnTo>
                            <a:lnTo>
                              <a:pt x="87" y="25"/>
                            </a:lnTo>
                            <a:lnTo>
                              <a:pt x="101" y="23"/>
                            </a:lnTo>
                            <a:lnTo>
                              <a:pt x="116" y="20"/>
                            </a:lnTo>
                            <a:lnTo>
                              <a:pt x="112" y="12"/>
                            </a:lnTo>
                            <a:lnTo>
                              <a:pt x="112" y="6"/>
                            </a:lnTo>
                            <a:lnTo>
                              <a:pt x="114" y="0"/>
                            </a:lnTo>
                          </a:path>
                        </a:pathLst>
                      </a:custGeom>
                      <a:solidFill>
                        <a:srgbClr val="0000FF"/>
                      </a:solidFill>
                      <a:ln w="12700" cap="rnd">
                        <a:solidFill>
                          <a:srgbClr val="000000"/>
                        </a:solidFill>
                        <a:round/>
                        <a:headEnd/>
                        <a:tailEnd/>
                      </a:ln>
                    </p:spPr>
                    <p:txBody>
                      <a:bodyPr/>
                      <a:lstStyle/>
                      <a:p>
                        <a:endParaRPr lang="en-US"/>
                      </a:p>
                    </p:txBody>
                  </p:sp>
                </p:grpSp>
                <p:grpSp>
                  <p:nvGrpSpPr>
                    <p:cNvPr id="27948" name="Group 527"/>
                    <p:cNvGrpSpPr>
                      <a:grpSpLocks/>
                    </p:cNvGrpSpPr>
                    <p:nvPr/>
                  </p:nvGrpSpPr>
                  <p:grpSpPr bwMode="auto">
                    <a:xfrm>
                      <a:off x="1979" y="3434"/>
                      <a:ext cx="54" cy="28"/>
                      <a:chOff x="1979" y="3434"/>
                      <a:chExt cx="54" cy="28"/>
                    </a:xfrm>
                  </p:grpSpPr>
                  <p:sp>
                    <p:nvSpPr>
                      <p:cNvPr id="27960" name="Freeform 525"/>
                      <p:cNvSpPr>
                        <a:spLocks/>
                      </p:cNvSpPr>
                      <p:nvPr/>
                    </p:nvSpPr>
                    <p:spPr bwMode="auto">
                      <a:xfrm>
                        <a:off x="1979" y="3434"/>
                        <a:ext cx="22" cy="17"/>
                      </a:xfrm>
                      <a:custGeom>
                        <a:avLst/>
                        <a:gdLst>
                          <a:gd name="T0" fmla="*/ 0 w 22"/>
                          <a:gd name="T1" fmla="*/ 14 h 17"/>
                          <a:gd name="T2" fmla="*/ 21 w 22"/>
                          <a:gd name="T3" fmla="*/ 0 h 17"/>
                          <a:gd name="T4" fmla="*/ 4 w 22"/>
                          <a:gd name="T5" fmla="*/ 16 h 17"/>
                          <a:gd name="T6" fmla="*/ 0 60000 65536"/>
                          <a:gd name="T7" fmla="*/ 0 60000 65536"/>
                          <a:gd name="T8" fmla="*/ 0 60000 65536"/>
                          <a:gd name="T9" fmla="*/ 0 w 22"/>
                          <a:gd name="T10" fmla="*/ 0 h 17"/>
                          <a:gd name="T11" fmla="*/ 22 w 22"/>
                          <a:gd name="T12" fmla="*/ 17 h 17"/>
                        </a:gdLst>
                        <a:ahLst/>
                        <a:cxnLst>
                          <a:cxn ang="T6">
                            <a:pos x="T0" y="T1"/>
                          </a:cxn>
                          <a:cxn ang="T7">
                            <a:pos x="T2" y="T3"/>
                          </a:cxn>
                          <a:cxn ang="T8">
                            <a:pos x="T4" y="T5"/>
                          </a:cxn>
                        </a:cxnLst>
                        <a:rect l="T9" t="T10" r="T11" b="T12"/>
                        <a:pathLst>
                          <a:path w="22" h="17">
                            <a:moveTo>
                              <a:pt x="0" y="14"/>
                            </a:moveTo>
                            <a:lnTo>
                              <a:pt x="21" y="0"/>
                            </a:lnTo>
                            <a:lnTo>
                              <a:pt x="4"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61" name="Freeform 526"/>
                      <p:cNvSpPr>
                        <a:spLocks/>
                      </p:cNvSpPr>
                      <p:nvPr/>
                    </p:nvSpPr>
                    <p:spPr bwMode="auto">
                      <a:xfrm>
                        <a:off x="2016" y="3445"/>
                        <a:ext cx="17" cy="17"/>
                      </a:xfrm>
                      <a:custGeom>
                        <a:avLst/>
                        <a:gdLst>
                          <a:gd name="T0" fmla="*/ 0 w 17"/>
                          <a:gd name="T1" fmla="*/ 0 h 17"/>
                          <a:gd name="T2" fmla="*/ 8 w 17"/>
                          <a:gd name="T3" fmla="*/ 3 h 17"/>
                          <a:gd name="T4" fmla="*/ 13 w 17"/>
                          <a:gd name="T5" fmla="*/ 8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8" y="3"/>
                            </a:lnTo>
                            <a:lnTo>
                              <a:pt x="13" y="8"/>
                            </a:lnTo>
                            <a:lnTo>
                              <a:pt x="16"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949" name="Group 538"/>
                    <p:cNvGrpSpPr>
                      <a:grpSpLocks/>
                    </p:cNvGrpSpPr>
                    <p:nvPr/>
                  </p:nvGrpSpPr>
                  <p:grpSpPr bwMode="auto">
                    <a:xfrm>
                      <a:off x="1985" y="3275"/>
                      <a:ext cx="108" cy="105"/>
                      <a:chOff x="1985" y="3275"/>
                      <a:chExt cx="108" cy="105"/>
                    </a:xfrm>
                  </p:grpSpPr>
                  <p:sp>
                    <p:nvSpPr>
                      <p:cNvPr id="27950" name="Freeform 528"/>
                      <p:cNvSpPr>
                        <a:spLocks/>
                      </p:cNvSpPr>
                      <p:nvPr/>
                    </p:nvSpPr>
                    <p:spPr bwMode="auto">
                      <a:xfrm>
                        <a:off x="2001" y="3283"/>
                        <a:ext cx="92" cy="97"/>
                      </a:xfrm>
                      <a:custGeom>
                        <a:avLst/>
                        <a:gdLst>
                          <a:gd name="T0" fmla="*/ 61 w 92"/>
                          <a:gd name="T1" fmla="*/ 13 h 97"/>
                          <a:gd name="T2" fmla="*/ 67 w 92"/>
                          <a:gd name="T3" fmla="*/ 24 h 97"/>
                          <a:gd name="T4" fmla="*/ 70 w 92"/>
                          <a:gd name="T5" fmla="*/ 28 h 97"/>
                          <a:gd name="T6" fmla="*/ 76 w 92"/>
                          <a:gd name="T7" fmla="*/ 26 h 97"/>
                          <a:gd name="T8" fmla="*/ 82 w 92"/>
                          <a:gd name="T9" fmla="*/ 25 h 97"/>
                          <a:gd name="T10" fmla="*/ 86 w 92"/>
                          <a:gd name="T11" fmla="*/ 28 h 97"/>
                          <a:gd name="T12" fmla="*/ 90 w 92"/>
                          <a:gd name="T13" fmla="*/ 34 h 97"/>
                          <a:gd name="T14" fmla="*/ 91 w 92"/>
                          <a:gd name="T15" fmla="*/ 39 h 97"/>
                          <a:gd name="T16" fmla="*/ 89 w 92"/>
                          <a:gd name="T17" fmla="*/ 45 h 97"/>
                          <a:gd name="T18" fmla="*/ 83 w 92"/>
                          <a:gd name="T19" fmla="*/ 47 h 97"/>
                          <a:gd name="T20" fmla="*/ 77 w 92"/>
                          <a:gd name="T21" fmla="*/ 47 h 97"/>
                          <a:gd name="T22" fmla="*/ 73 w 92"/>
                          <a:gd name="T23" fmla="*/ 44 h 97"/>
                          <a:gd name="T24" fmla="*/ 76 w 92"/>
                          <a:gd name="T25" fmla="*/ 56 h 97"/>
                          <a:gd name="T26" fmla="*/ 68 w 92"/>
                          <a:gd name="T27" fmla="*/ 54 h 97"/>
                          <a:gd name="T28" fmla="*/ 62 w 92"/>
                          <a:gd name="T29" fmla="*/ 55 h 97"/>
                          <a:gd name="T30" fmla="*/ 58 w 92"/>
                          <a:gd name="T31" fmla="*/ 57 h 97"/>
                          <a:gd name="T32" fmla="*/ 52 w 92"/>
                          <a:gd name="T33" fmla="*/ 62 h 97"/>
                          <a:gd name="T34" fmla="*/ 52 w 92"/>
                          <a:gd name="T35" fmla="*/ 69 h 97"/>
                          <a:gd name="T36" fmla="*/ 55 w 92"/>
                          <a:gd name="T37" fmla="*/ 72 h 97"/>
                          <a:gd name="T38" fmla="*/ 59 w 92"/>
                          <a:gd name="T39" fmla="*/ 73 h 97"/>
                          <a:gd name="T40" fmla="*/ 64 w 92"/>
                          <a:gd name="T41" fmla="*/ 72 h 97"/>
                          <a:gd name="T42" fmla="*/ 68 w 92"/>
                          <a:gd name="T43" fmla="*/ 70 h 97"/>
                          <a:gd name="T44" fmla="*/ 73 w 92"/>
                          <a:gd name="T45" fmla="*/ 67 h 97"/>
                          <a:gd name="T46" fmla="*/ 77 w 92"/>
                          <a:gd name="T47" fmla="*/ 69 h 97"/>
                          <a:gd name="T48" fmla="*/ 76 w 92"/>
                          <a:gd name="T49" fmla="*/ 72 h 97"/>
                          <a:gd name="T50" fmla="*/ 79 w 92"/>
                          <a:gd name="T51" fmla="*/ 78 h 97"/>
                          <a:gd name="T52" fmla="*/ 70 w 92"/>
                          <a:gd name="T53" fmla="*/ 85 h 97"/>
                          <a:gd name="T54" fmla="*/ 53 w 92"/>
                          <a:gd name="T55" fmla="*/ 88 h 97"/>
                          <a:gd name="T56" fmla="*/ 46 w 92"/>
                          <a:gd name="T57" fmla="*/ 88 h 97"/>
                          <a:gd name="T58" fmla="*/ 41 w 92"/>
                          <a:gd name="T59" fmla="*/ 96 h 97"/>
                          <a:gd name="T60" fmla="*/ 21 w 92"/>
                          <a:gd name="T61" fmla="*/ 92 h 97"/>
                          <a:gd name="T62" fmla="*/ 10 w 92"/>
                          <a:gd name="T63" fmla="*/ 82 h 97"/>
                          <a:gd name="T64" fmla="*/ 2 w 92"/>
                          <a:gd name="T65" fmla="*/ 62 h 97"/>
                          <a:gd name="T66" fmla="*/ 2 w 92"/>
                          <a:gd name="T67" fmla="*/ 33 h 97"/>
                          <a:gd name="T68" fmla="*/ 15 w 92"/>
                          <a:gd name="T69" fmla="*/ 10 h 97"/>
                          <a:gd name="T70" fmla="*/ 35 w 92"/>
                          <a:gd name="T71" fmla="*/ 1 h 97"/>
                          <a:gd name="T72" fmla="*/ 51 w 92"/>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97"/>
                          <a:gd name="T113" fmla="*/ 92 w 92"/>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97">
                            <a:moveTo>
                              <a:pt x="55" y="3"/>
                            </a:moveTo>
                            <a:lnTo>
                              <a:pt x="61" y="13"/>
                            </a:lnTo>
                            <a:lnTo>
                              <a:pt x="62" y="18"/>
                            </a:lnTo>
                            <a:lnTo>
                              <a:pt x="67" y="24"/>
                            </a:lnTo>
                            <a:lnTo>
                              <a:pt x="68" y="28"/>
                            </a:lnTo>
                            <a:lnTo>
                              <a:pt x="70" y="28"/>
                            </a:lnTo>
                            <a:lnTo>
                              <a:pt x="72" y="27"/>
                            </a:lnTo>
                            <a:lnTo>
                              <a:pt x="76" y="26"/>
                            </a:lnTo>
                            <a:lnTo>
                              <a:pt x="80" y="25"/>
                            </a:lnTo>
                            <a:lnTo>
                              <a:pt x="82" y="25"/>
                            </a:lnTo>
                            <a:lnTo>
                              <a:pt x="84" y="26"/>
                            </a:lnTo>
                            <a:lnTo>
                              <a:pt x="86" y="28"/>
                            </a:lnTo>
                            <a:lnTo>
                              <a:pt x="88" y="31"/>
                            </a:lnTo>
                            <a:lnTo>
                              <a:pt x="90" y="34"/>
                            </a:lnTo>
                            <a:lnTo>
                              <a:pt x="91" y="36"/>
                            </a:lnTo>
                            <a:lnTo>
                              <a:pt x="91" y="39"/>
                            </a:lnTo>
                            <a:lnTo>
                              <a:pt x="90" y="42"/>
                            </a:lnTo>
                            <a:lnTo>
                              <a:pt x="89" y="45"/>
                            </a:lnTo>
                            <a:lnTo>
                              <a:pt x="86" y="47"/>
                            </a:lnTo>
                            <a:lnTo>
                              <a:pt x="83" y="47"/>
                            </a:lnTo>
                            <a:lnTo>
                              <a:pt x="80" y="47"/>
                            </a:lnTo>
                            <a:lnTo>
                              <a:pt x="77" y="47"/>
                            </a:lnTo>
                            <a:lnTo>
                              <a:pt x="75" y="46"/>
                            </a:lnTo>
                            <a:lnTo>
                              <a:pt x="73" y="44"/>
                            </a:lnTo>
                            <a:lnTo>
                              <a:pt x="76" y="51"/>
                            </a:lnTo>
                            <a:lnTo>
                              <a:pt x="76" y="56"/>
                            </a:lnTo>
                            <a:lnTo>
                              <a:pt x="71" y="55"/>
                            </a:lnTo>
                            <a:lnTo>
                              <a:pt x="68" y="54"/>
                            </a:lnTo>
                            <a:lnTo>
                              <a:pt x="65" y="54"/>
                            </a:lnTo>
                            <a:lnTo>
                              <a:pt x="62" y="55"/>
                            </a:lnTo>
                            <a:lnTo>
                              <a:pt x="60" y="56"/>
                            </a:lnTo>
                            <a:lnTo>
                              <a:pt x="58" y="57"/>
                            </a:lnTo>
                            <a:lnTo>
                              <a:pt x="55" y="60"/>
                            </a:lnTo>
                            <a:lnTo>
                              <a:pt x="52" y="62"/>
                            </a:lnTo>
                            <a:lnTo>
                              <a:pt x="52" y="65"/>
                            </a:lnTo>
                            <a:lnTo>
                              <a:pt x="52" y="69"/>
                            </a:lnTo>
                            <a:lnTo>
                              <a:pt x="52" y="71"/>
                            </a:lnTo>
                            <a:lnTo>
                              <a:pt x="55" y="72"/>
                            </a:lnTo>
                            <a:lnTo>
                              <a:pt x="57" y="73"/>
                            </a:lnTo>
                            <a:lnTo>
                              <a:pt x="59" y="73"/>
                            </a:lnTo>
                            <a:lnTo>
                              <a:pt x="62" y="73"/>
                            </a:lnTo>
                            <a:lnTo>
                              <a:pt x="64" y="72"/>
                            </a:lnTo>
                            <a:lnTo>
                              <a:pt x="67" y="72"/>
                            </a:lnTo>
                            <a:lnTo>
                              <a:pt x="68" y="70"/>
                            </a:lnTo>
                            <a:lnTo>
                              <a:pt x="71" y="69"/>
                            </a:lnTo>
                            <a:lnTo>
                              <a:pt x="73" y="67"/>
                            </a:lnTo>
                            <a:lnTo>
                              <a:pt x="76" y="67"/>
                            </a:lnTo>
                            <a:lnTo>
                              <a:pt x="77" y="69"/>
                            </a:lnTo>
                            <a:lnTo>
                              <a:pt x="78" y="70"/>
                            </a:lnTo>
                            <a:lnTo>
                              <a:pt x="76" y="72"/>
                            </a:lnTo>
                            <a:lnTo>
                              <a:pt x="78" y="75"/>
                            </a:lnTo>
                            <a:lnTo>
                              <a:pt x="79" y="78"/>
                            </a:lnTo>
                            <a:lnTo>
                              <a:pt x="77" y="81"/>
                            </a:lnTo>
                            <a:lnTo>
                              <a:pt x="70" y="85"/>
                            </a:lnTo>
                            <a:lnTo>
                              <a:pt x="63" y="85"/>
                            </a:lnTo>
                            <a:lnTo>
                              <a:pt x="53" y="88"/>
                            </a:lnTo>
                            <a:lnTo>
                              <a:pt x="48" y="88"/>
                            </a:lnTo>
                            <a:lnTo>
                              <a:pt x="46" y="88"/>
                            </a:lnTo>
                            <a:lnTo>
                              <a:pt x="43" y="92"/>
                            </a:lnTo>
                            <a:lnTo>
                              <a:pt x="41" y="96"/>
                            </a:lnTo>
                            <a:lnTo>
                              <a:pt x="24" y="96"/>
                            </a:lnTo>
                            <a:lnTo>
                              <a:pt x="21" y="92"/>
                            </a:lnTo>
                            <a:lnTo>
                              <a:pt x="16" y="87"/>
                            </a:lnTo>
                            <a:lnTo>
                              <a:pt x="10" y="82"/>
                            </a:lnTo>
                            <a:lnTo>
                              <a:pt x="4" y="74"/>
                            </a:lnTo>
                            <a:lnTo>
                              <a:pt x="2" y="62"/>
                            </a:lnTo>
                            <a:lnTo>
                              <a:pt x="0" y="44"/>
                            </a:lnTo>
                            <a:lnTo>
                              <a:pt x="2" y="33"/>
                            </a:lnTo>
                            <a:lnTo>
                              <a:pt x="6" y="22"/>
                            </a:lnTo>
                            <a:lnTo>
                              <a:pt x="15" y="10"/>
                            </a:lnTo>
                            <a:lnTo>
                              <a:pt x="24" y="4"/>
                            </a:lnTo>
                            <a:lnTo>
                              <a:pt x="35" y="1"/>
                            </a:lnTo>
                            <a:lnTo>
                              <a:pt x="45" y="0"/>
                            </a:lnTo>
                            <a:lnTo>
                              <a:pt x="51" y="0"/>
                            </a:lnTo>
                            <a:lnTo>
                              <a:pt x="55" y="3"/>
                            </a:lnTo>
                          </a:path>
                        </a:pathLst>
                      </a:custGeom>
                      <a:solidFill>
                        <a:srgbClr val="FFE0C0"/>
                      </a:solidFill>
                      <a:ln w="12700" cap="rnd">
                        <a:solidFill>
                          <a:srgbClr val="000000"/>
                        </a:solidFill>
                        <a:round/>
                        <a:headEnd/>
                        <a:tailEnd/>
                      </a:ln>
                    </p:spPr>
                    <p:txBody>
                      <a:bodyPr/>
                      <a:lstStyle/>
                      <a:p>
                        <a:endParaRPr lang="en-US"/>
                      </a:p>
                    </p:txBody>
                  </p:sp>
                  <p:sp>
                    <p:nvSpPr>
                      <p:cNvPr id="27951" name="Freeform 529"/>
                      <p:cNvSpPr>
                        <a:spLocks/>
                      </p:cNvSpPr>
                      <p:nvPr/>
                    </p:nvSpPr>
                    <p:spPr bwMode="auto">
                      <a:xfrm>
                        <a:off x="1985" y="3275"/>
                        <a:ext cx="75" cy="93"/>
                      </a:xfrm>
                      <a:custGeom>
                        <a:avLst/>
                        <a:gdLst>
                          <a:gd name="T0" fmla="*/ 74 w 75"/>
                          <a:gd name="T1" fmla="*/ 15 h 93"/>
                          <a:gd name="T2" fmla="*/ 71 w 75"/>
                          <a:gd name="T3" fmla="*/ 10 h 93"/>
                          <a:gd name="T4" fmla="*/ 67 w 75"/>
                          <a:gd name="T5" fmla="*/ 6 h 93"/>
                          <a:gd name="T6" fmla="*/ 59 w 75"/>
                          <a:gd name="T7" fmla="*/ 2 h 93"/>
                          <a:gd name="T8" fmla="*/ 53 w 75"/>
                          <a:gd name="T9" fmla="*/ 0 h 93"/>
                          <a:gd name="T10" fmla="*/ 45 w 75"/>
                          <a:gd name="T11" fmla="*/ 6 h 93"/>
                          <a:gd name="T12" fmla="*/ 41 w 75"/>
                          <a:gd name="T13" fmla="*/ 3 h 93"/>
                          <a:gd name="T14" fmla="*/ 33 w 75"/>
                          <a:gd name="T15" fmla="*/ 12 h 93"/>
                          <a:gd name="T16" fmla="*/ 24 w 75"/>
                          <a:gd name="T17" fmla="*/ 18 h 93"/>
                          <a:gd name="T18" fmla="*/ 15 w 75"/>
                          <a:gd name="T19" fmla="*/ 23 h 93"/>
                          <a:gd name="T20" fmla="*/ 10 w 75"/>
                          <a:gd name="T21" fmla="*/ 30 h 93"/>
                          <a:gd name="T22" fmla="*/ 3 w 75"/>
                          <a:gd name="T23" fmla="*/ 27 h 93"/>
                          <a:gd name="T24" fmla="*/ 4 w 75"/>
                          <a:gd name="T25" fmla="*/ 35 h 93"/>
                          <a:gd name="T26" fmla="*/ 0 w 75"/>
                          <a:gd name="T27" fmla="*/ 42 h 93"/>
                          <a:gd name="T28" fmla="*/ 0 w 75"/>
                          <a:gd name="T29" fmla="*/ 51 h 93"/>
                          <a:gd name="T30" fmla="*/ 3 w 75"/>
                          <a:gd name="T31" fmla="*/ 61 h 93"/>
                          <a:gd name="T32" fmla="*/ 6 w 75"/>
                          <a:gd name="T33" fmla="*/ 70 h 93"/>
                          <a:gd name="T34" fmla="*/ 11 w 75"/>
                          <a:gd name="T35" fmla="*/ 79 h 93"/>
                          <a:gd name="T36" fmla="*/ 18 w 75"/>
                          <a:gd name="T37" fmla="*/ 86 h 93"/>
                          <a:gd name="T38" fmla="*/ 25 w 75"/>
                          <a:gd name="T39" fmla="*/ 90 h 93"/>
                          <a:gd name="T40" fmla="*/ 31 w 75"/>
                          <a:gd name="T41" fmla="*/ 92 h 93"/>
                          <a:gd name="T42" fmla="*/ 36 w 75"/>
                          <a:gd name="T43" fmla="*/ 89 h 93"/>
                          <a:gd name="T44" fmla="*/ 38 w 75"/>
                          <a:gd name="T45" fmla="*/ 88 h 93"/>
                          <a:gd name="T46" fmla="*/ 34 w 75"/>
                          <a:gd name="T47" fmla="*/ 84 h 93"/>
                          <a:gd name="T48" fmla="*/ 32 w 75"/>
                          <a:gd name="T49" fmla="*/ 81 h 93"/>
                          <a:gd name="T50" fmla="*/ 31 w 75"/>
                          <a:gd name="T51" fmla="*/ 77 h 93"/>
                          <a:gd name="T52" fmla="*/ 30 w 75"/>
                          <a:gd name="T53" fmla="*/ 71 h 93"/>
                          <a:gd name="T54" fmla="*/ 31 w 75"/>
                          <a:gd name="T55" fmla="*/ 67 h 93"/>
                          <a:gd name="T56" fmla="*/ 32 w 75"/>
                          <a:gd name="T57" fmla="*/ 64 h 93"/>
                          <a:gd name="T58" fmla="*/ 35 w 75"/>
                          <a:gd name="T59" fmla="*/ 61 h 93"/>
                          <a:gd name="T60" fmla="*/ 37 w 75"/>
                          <a:gd name="T61" fmla="*/ 61 h 93"/>
                          <a:gd name="T62" fmla="*/ 41 w 75"/>
                          <a:gd name="T63" fmla="*/ 60 h 93"/>
                          <a:gd name="T64" fmla="*/ 44 w 75"/>
                          <a:gd name="T65" fmla="*/ 61 h 93"/>
                          <a:gd name="T66" fmla="*/ 47 w 75"/>
                          <a:gd name="T67" fmla="*/ 62 h 93"/>
                          <a:gd name="T68" fmla="*/ 50 w 75"/>
                          <a:gd name="T69" fmla="*/ 63 h 93"/>
                          <a:gd name="T70" fmla="*/ 56 w 75"/>
                          <a:gd name="T71" fmla="*/ 58 h 93"/>
                          <a:gd name="T72" fmla="*/ 55 w 75"/>
                          <a:gd name="T73" fmla="*/ 52 h 93"/>
                          <a:gd name="T74" fmla="*/ 53 w 75"/>
                          <a:gd name="T75" fmla="*/ 45 h 93"/>
                          <a:gd name="T76" fmla="*/ 51 w 75"/>
                          <a:gd name="T77" fmla="*/ 42 h 93"/>
                          <a:gd name="T78" fmla="*/ 56 w 75"/>
                          <a:gd name="T79" fmla="*/ 38 h 93"/>
                          <a:gd name="T80" fmla="*/ 58 w 75"/>
                          <a:gd name="T81" fmla="*/ 31 h 93"/>
                          <a:gd name="T82" fmla="*/ 61 w 75"/>
                          <a:gd name="T83" fmla="*/ 24 h 93"/>
                          <a:gd name="T84" fmla="*/ 65 w 75"/>
                          <a:gd name="T85" fmla="*/ 21 h 93"/>
                          <a:gd name="T86" fmla="*/ 74 w 75"/>
                          <a:gd name="T87" fmla="*/ 15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93"/>
                          <a:gd name="T134" fmla="*/ 75 w 75"/>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93">
                            <a:moveTo>
                              <a:pt x="74" y="15"/>
                            </a:moveTo>
                            <a:lnTo>
                              <a:pt x="71" y="10"/>
                            </a:lnTo>
                            <a:lnTo>
                              <a:pt x="67" y="6"/>
                            </a:lnTo>
                            <a:lnTo>
                              <a:pt x="59" y="2"/>
                            </a:lnTo>
                            <a:lnTo>
                              <a:pt x="53" y="0"/>
                            </a:lnTo>
                            <a:lnTo>
                              <a:pt x="45" y="6"/>
                            </a:lnTo>
                            <a:lnTo>
                              <a:pt x="41" y="3"/>
                            </a:lnTo>
                            <a:lnTo>
                              <a:pt x="33" y="12"/>
                            </a:lnTo>
                            <a:lnTo>
                              <a:pt x="24" y="18"/>
                            </a:lnTo>
                            <a:lnTo>
                              <a:pt x="15" y="23"/>
                            </a:lnTo>
                            <a:lnTo>
                              <a:pt x="10" y="30"/>
                            </a:lnTo>
                            <a:lnTo>
                              <a:pt x="3" y="27"/>
                            </a:lnTo>
                            <a:lnTo>
                              <a:pt x="4" y="35"/>
                            </a:lnTo>
                            <a:lnTo>
                              <a:pt x="0" y="42"/>
                            </a:lnTo>
                            <a:lnTo>
                              <a:pt x="0" y="51"/>
                            </a:lnTo>
                            <a:lnTo>
                              <a:pt x="3" y="61"/>
                            </a:lnTo>
                            <a:lnTo>
                              <a:pt x="6" y="70"/>
                            </a:lnTo>
                            <a:lnTo>
                              <a:pt x="11" y="79"/>
                            </a:lnTo>
                            <a:lnTo>
                              <a:pt x="18" y="86"/>
                            </a:lnTo>
                            <a:lnTo>
                              <a:pt x="25" y="90"/>
                            </a:lnTo>
                            <a:lnTo>
                              <a:pt x="31" y="92"/>
                            </a:lnTo>
                            <a:lnTo>
                              <a:pt x="36" y="89"/>
                            </a:lnTo>
                            <a:lnTo>
                              <a:pt x="38" y="88"/>
                            </a:lnTo>
                            <a:lnTo>
                              <a:pt x="34" y="84"/>
                            </a:lnTo>
                            <a:lnTo>
                              <a:pt x="32" y="81"/>
                            </a:lnTo>
                            <a:lnTo>
                              <a:pt x="31" y="77"/>
                            </a:lnTo>
                            <a:lnTo>
                              <a:pt x="30" y="71"/>
                            </a:lnTo>
                            <a:lnTo>
                              <a:pt x="31" y="67"/>
                            </a:lnTo>
                            <a:lnTo>
                              <a:pt x="32" y="64"/>
                            </a:lnTo>
                            <a:lnTo>
                              <a:pt x="35" y="61"/>
                            </a:lnTo>
                            <a:lnTo>
                              <a:pt x="37" y="61"/>
                            </a:lnTo>
                            <a:lnTo>
                              <a:pt x="41" y="60"/>
                            </a:lnTo>
                            <a:lnTo>
                              <a:pt x="44" y="61"/>
                            </a:lnTo>
                            <a:lnTo>
                              <a:pt x="47" y="62"/>
                            </a:lnTo>
                            <a:lnTo>
                              <a:pt x="50" y="63"/>
                            </a:lnTo>
                            <a:lnTo>
                              <a:pt x="56" y="58"/>
                            </a:lnTo>
                            <a:lnTo>
                              <a:pt x="55" y="52"/>
                            </a:lnTo>
                            <a:lnTo>
                              <a:pt x="53" y="45"/>
                            </a:lnTo>
                            <a:lnTo>
                              <a:pt x="51" y="42"/>
                            </a:lnTo>
                            <a:lnTo>
                              <a:pt x="56" y="38"/>
                            </a:lnTo>
                            <a:lnTo>
                              <a:pt x="58" y="31"/>
                            </a:lnTo>
                            <a:lnTo>
                              <a:pt x="61" y="24"/>
                            </a:lnTo>
                            <a:lnTo>
                              <a:pt x="65" y="21"/>
                            </a:lnTo>
                            <a:lnTo>
                              <a:pt x="74" y="15"/>
                            </a:lnTo>
                          </a:path>
                        </a:pathLst>
                      </a:custGeom>
                      <a:solidFill>
                        <a:srgbClr val="A05000"/>
                      </a:solidFill>
                      <a:ln w="12700" cap="rnd">
                        <a:solidFill>
                          <a:srgbClr val="000000"/>
                        </a:solidFill>
                        <a:round/>
                        <a:headEnd/>
                        <a:tailEnd/>
                      </a:ln>
                    </p:spPr>
                    <p:txBody>
                      <a:bodyPr/>
                      <a:lstStyle/>
                      <a:p>
                        <a:endParaRPr lang="en-US"/>
                      </a:p>
                    </p:txBody>
                  </p:sp>
                  <p:grpSp>
                    <p:nvGrpSpPr>
                      <p:cNvPr id="27952" name="Group 533"/>
                      <p:cNvGrpSpPr>
                        <a:grpSpLocks/>
                      </p:cNvGrpSpPr>
                      <p:nvPr/>
                    </p:nvGrpSpPr>
                    <p:grpSpPr bwMode="auto">
                      <a:xfrm>
                        <a:off x="2057" y="3304"/>
                        <a:ext cx="13" cy="11"/>
                        <a:chOff x="2057" y="3304"/>
                        <a:chExt cx="13" cy="11"/>
                      </a:xfrm>
                    </p:grpSpPr>
                    <p:sp>
                      <p:nvSpPr>
                        <p:cNvPr id="27957" name="Oval 530"/>
                        <p:cNvSpPr>
                          <a:spLocks noChangeArrowheads="1"/>
                        </p:cNvSpPr>
                        <p:nvPr/>
                      </p:nvSpPr>
                      <p:spPr bwMode="auto">
                        <a:xfrm>
                          <a:off x="2057" y="3304"/>
                          <a:ext cx="0" cy="5"/>
                        </a:xfrm>
                        <a:prstGeom prst="ellipse">
                          <a:avLst/>
                        </a:prstGeom>
                        <a:solidFill>
                          <a:srgbClr val="FFFFFF"/>
                        </a:solidFill>
                        <a:ln w="12700">
                          <a:solidFill>
                            <a:srgbClr val="000000"/>
                          </a:solidFill>
                          <a:round/>
                          <a:headEnd/>
                          <a:tailEnd/>
                        </a:ln>
                      </p:spPr>
                      <p:txBody>
                        <a:bodyPr wrap="none" anchor="ctr"/>
                        <a:lstStyle/>
                        <a:p>
                          <a:endParaRPr lang="en-US"/>
                        </a:p>
                      </p:txBody>
                    </p:sp>
                    <p:sp>
                      <p:nvSpPr>
                        <p:cNvPr id="27958" name="Oval 531"/>
                        <p:cNvSpPr>
                          <a:spLocks noChangeArrowheads="1"/>
                        </p:cNvSpPr>
                        <p:nvPr/>
                      </p:nvSpPr>
                      <p:spPr bwMode="auto">
                        <a:xfrm flipH="1" flipV="1">
                          <a:off x="2057" y="3304"/>
                          <a:ext cx="6" cy="4"/>
                        </a:xfrm>
                        <a:prstGeom prst="ellipse">
                          <a:avLst/>
                        </a:prstGeom>
                        <a:solidFill>
                          <a:srgbClr val="00A000"/>
                        </a:solidFill>
                        <a:ln w="12700">
                          <a:solidFill>
                            <a:srgbClr val="000000"/>
                          </a:solidFill>
                          <a:round/>
                          <a:headEnd/>
                          <a:tailEnd/>
                        </a:ln>
                      </p:spPr>
                      <p:txBody>
                        <a:bodyPr wrap="none" anchor="ctr"/>
                        <a:lstStyle/>
                        <a:p>
                          <a:endParaRPr lang="en-US"/>
                        </a:p>
                      </p:txBody>
                    </p:sp>
                    <p:sp>
                      <p:nvSpPr>
                        <p:cNvPr id="27959" name="Oval 532"/>
                        <p:cNvSpPr>
                          <a:spLocks noChangeArrowheads="1"/>
                        </p:cNvSpPr>
                        <p:nvPr/>
                      </p:nvSpPr>
                      <p:spPr bwMode="auto">
                        <a:xfrm>
                          <a:off x="2062" y="3307"/>
                          <a:ext cx="8" cy="8"/>
                        </a:xfrm>
                        <a:prstGeom prst="ellipse">
                          <a:avLst/>
                        </a:prstGeom>
                        <a:solidFill>
                          <a:srgbClr val="C0FFC0"/>
                        </a:solidFill>
                        <a:ln w="12700">
                          <a:solidFill>
                            <a:srgbClr val="000000"/>
                          </a:solidFill>
                          <a:round/>
                          <a:headEnd/>
                          <a:tailEnd/>
                        </a:ln>
                      </p:spPr>
                      <p:txBody>
                        <a:bodyPr wrap="none" anchor="ctr"/>
                        <a:lstStyle/>
                        <a:p>
                          <a:endParaRPr lang="en-US"/>
                        </a:p>
                      </p:txBody>
                    </p:sp>
                  </p:grpSp>
                  <p:grpSp>
                    <p:nvGrpSpPr>
                      <p:cNvPr id="27953" name="Group 536"/>
                      <p:cNvGrpSpPr>
                        <a:grpSpLocks/>
                      </p:cNvGrpSpPr>
                      <p:nvPr/>
                    </p:nvGrpSpPr>
                    <p:grpSpPr bwMode="auto">
                      <a:xfrm>
                        <a:off x="2047" y="3296"/>
                        <a:ext cx="19" cy="38"/>
                        <a:chOff x="2047" y="3296"/>
                        <a:chExt cx="19" cy="38"/>
                      </a:xfrm>
                    </p:grpSpPr>
                    <p:sp>
                      <p:nvSpPr>
                        <p:cNvPr id="27955" name="Freeform 534"/>
                        <p:cNvSpPr>
                          <a:spLocks/>
                        </p:cNvSpPr>
                        <p:nvPr/>
                      </p:nvSpPr>
                      <p:spPr bwMode="auto">
                        <a:xfrm>
                          <a:off x="2049" y="3317"/>
                          <a:ext cx="17" cy="17"/>
                        </a:xfrm>
                        <a:custGeom>
                          <a:avLst/>
                          <a:gdLst>
                            <a:gd name="T0" fmla="*/ 0 w 17"/>
                            <a:gd name="T1" fmla="*/ 4 h 17"/>
                            <a:gd name="T2" fmla="*/ 16 w 17"/>
                            <a:gd name="T3" fmla="*/ 0 h 17"/>
                            <a:gd name="T4" fmla="*/ 11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4"/>
                              </a:moveTo>
                              <a:lnTo>
                                <a:pt x="16" y="0"/>
                              </a:lnTo>
                              <a:lnTo>
                                <a:pt x="11"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56" name="Freeform 535"/>
                        <p:cNvSpPr>
                          <a:spLocks/>
                        </p:cNvSpPr>
                        <p:nvPr/>
                      </p:nvSpPr>
                      <p:spPr bwMode="auto">
                        <a:xfrm>
                          <a:off x="2047" y="3296"/>
                          <a:ext cx="17" cy="17"/>
                        </a:xfrm>
                        <a:custGeom>
                          <a:avLst/>
                          <a:gdLst>
                            <a:gd name="T0" fmla="*/ 16 w 17"/>
                            <a:gd name="T1" fmla="*/ 0 h 17"/>
                            <a:gd name="T2" fmla="*/ 8 w 17"/>
                            <a:gd name="T3" fmla="*/ 3 h 17"/>
                            <a:gd name="T4" fmla="*/ 4 w 17"/>
                            <a:gd name="T5" fmla="*/ 6 h 17"/>
                            <a:gd name="T6" fmla="*/ 1 w 17"/>
                            <a:gd name="T7" fmla="*/ 1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8" y="3"/>
                              </a:lnTo>
                              <a:lnTo>
                                <a:pt x="4" y="6"/>
                              </a:lnTo>
                              <a:lnTo>
                                <a:pt x="1" y="10"/>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954" name="Freeform 537"/>
                      <p:cNvSpPr>
                        <a:spLocks/>
                      </p:cNvSpPr>
                      <p:nvPr/>
                    </p:nvSpPr>
                    <p:spPr bwMode="auto">
                      <a:xfrm>
                        <a:off x="2019" y="3342"/>
                        <a:ext cx="17" cy="17"/>
                      </a:xfrm>
                      <a:custGeom>
                        <a:avLst/>
                        <a:gdLst>
                          <a:gd name="T0" fmla="*/ 9 w 17"/>
                          <a:gd name="T1" fmla="*/ 0 h 17"/>
                          <a:gd name="T2" fmla="*/ 4 w 17"/>
                          <a:gd name="T3" fmla="*/ 0 h 17"/>
                          <a:gd name="T4" fmla="*/ 1 w 17"/>
                          <a:gd name="T5" fmla="*/ 1 h 17"/>
                          <a:gd name="T6" fmla="*/ 0 w 17"/>
                          <a:gd name="T7" fmla="*/ 6 h 17"/>
                          <a:gd name="T8" fmla="*/ 0 w 17"/>
                          <a:gd name="T9" fmla="*/ 12 h 17"/>
                          <a:gd name="T10" fmla="*/ 3 w 17"/>
                          <a:gd name="T11" fmla="*/ 14 h 17"/>
                          <a:gd name="T12" fmla="*/ 6 w 17"/>
                          <a:gd name="T13" fmla="*/ 16 h 17"/>
                          <a:gd name="T14" fmla="*/ 11 w 17"/>
                          <a:gd name="T15" fmla="*/ 16 h 17"/>
                          <a:gd name="T16" fmla="*/ 14 w 17"/>
                          <a:gd name="T17" fmla="*/ 16 h 17"/>
                          <a:gd name="T18" fmla="*/ 16 w 17"/>
                          <a:gd name="T19" fmla="*/ 12 h 17"/>
                          <a:gd name="T20" fmla="*/ 16 w 17"/>
                          <a:gd name="T21" fmla="*/ 9 h 17"/>
                          <a:gd name="T22" fmla="*/ 16 w 17"/>
                          <a:gd name="T23" fmla="*/ 8 h 17"/>
                          <a:gd name="T24" fmla="*/ 14 w 17"/>
                          <a:gd name="T25" fmla="*/ 7 h 17"/>
                          <a:gd name="T26" fmla="*/ 9 w 17"/>
                          <a:gd name="T27" fmla="*/ 8 h 17"/>
                          <a:gd name="T28" fmla="*/ 9 w 17"/>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9" y="0"/>
                            </a:moveTo>
                            <a:lnTo>
                              <a:pt x="4" y="0"/>
                            </a:lnTo>
                            <a:lnTo>
                              <a:pt x="1" y="1"/>
                            </a:lnTo>
                            <a:lnTo>
                              <a:pt x="0" y="6"/>
                            </a:lnTo>
                            <a:lnTo>
                              <a:pt x="0" y="12"/>
                            </a:lnTo>
                            <a:lnTo>
                              <a:pt x="3" y="14"/>
                            </a:lnTo>
                            <a:lnTo>
                              <a:pt x="6" y="16"/>
                            </a:lnTo>
                            <a:lnTo>
                              <a:pt x="11" y="16"/>
                            </a:lnTo>
                            <a:lnTo>
                              <a:pt x="14" y="16"/>
                            </a:lnTo>
                            <a:lnTo>
                              <a:pt x="16" y="12"/>
                            </a:lnTo>
                            <a:lnTo>
                              <a:pt x="16" y="9"/>
                            </a:lnTo>
                            <a:lnTo>
                              <a:pt x="16" y="8"/>
                            </a:lnTo>
                            <a:lnTo>
                              <a:pt x="14" y="7"/>
                            </a:lnTo>
                            <a:lnTo>
                              <a:pt x="9" y="8"/>
                            </a:lnTo>
                            <a:lnTo>
                              <a:pt x="9"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grpSp>
            <p:nvGrpSpPr>
              <p:cNvPr id="27917" name="Group 551"/>
              <p:cNvGrpSpPr>
                <a:grpSpLocks/>
              </p:cNvGrpSpPr>
              <p:nvPr/>
            </p:nvGrpSpPr>
            <p:grpSpPr bwMode="auto">
              <a:xfrm>
                <a:off x="2125" y="3422"/>
                <a:ext cx="72" cy="43"/>
                <a:chOff x="2125" y="3422"/>
                <a:chExt cx="72" cy="43"/>
              </a:xfrm>
            </p:grpSpPr>
            <p:sp>
              <p:nvSpPr>
                <p:cNvPr id="27918" name="Freeform 542"/>
                <p:cNvSpPr>
                  <a:spLocks/>
                </p:cNvSpPr>
                <p:nvPr/>
              </p:nvSpPr>
              <p:spPr bwMode="auto">
                <a:xfrm>
                  <a:off x="2139" y="3448"/>
                  <a:ext cx="40" cy="17"/>
                </a:xfrm>
                <a:custGeom>
                  <a:avLst/>
                  <a:gdLst>
                    <a:gd name="T0" fmla="*/ 7 w 40"/>
                    <a:gd name="T1" fmla="*/ 16 h 17"/>
                    <a:gd name="T2" fmla="*/ 0 w 40"/>
                    <a:gd name="T3" fmla="*/ 10 h 17"/>
                    <a:gd name="T4" fmla="*/ 7 w 40"/>
                    <a:gd name="T5" fmla="*/ 1 h 17"/>
                    <a:gd name="T6" fmla="*/ 39 w 40"/>
                    <a:gd name="T7" fmla="*/ 0 h 17"/>
                    <a:gd name="T8" fmla="*/ 27 w 40"/>
                    <a:gd name="T9" fmla="*/ 14 h 17"/>
                    <a:gd name="T10" fmla="*/ 7 w 40"/>
                    <a:gd name="T11" fmla="*/ 16 h 17"/>
                    <a:gd name="T12" fmla="*/ 0 60000 65536"/>
                    <a:gd name="T13" fmla="*/ 0 60000 65536"/>
                    <a:gd name="T14" fmla="*/ 0 60000 65536"/>
                    <a:gd name="T15" fmla="*/ 0 60000 65536"/>
                    <a:gd name="T16" fmla="*/ 0 60000 65536"/>
                    <a:gd name="T17" fmla="*/ 0 60000 65536"/>
                    <a:gd name="T18" fmla="*/ 0 w 40"/>
                    <a:gd name="T19" fmla="*/ 0 h 17"/>
                    <a:gd name="T20" fmla="*/ 40 w 4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0" h="17">
                      <a:moveTo>
                        <a:pt x="7" y="16"/>
                      </a:moveTo>
                      <a:lnTo>
                        <a:pt x="0" y="10"/>
                      </a:lnTo>
                      <a:lnTo>
                        <a:pt x="7" y="1"/>
                      </a:lnTo>
                      <a:lnTo>
                        <a:pt x="39" y="0"/>
                      </a:lnTo>
                      <a:lnTo>
                        <a:pt x="27" y="14"/>
                      </a:lnTo>
                      <a:lnTo>
                        <a:pt x="7" y="1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7919" name="Group 550"/>
                <p:cNvGrpSpPr>
                  <a:grpSpLocks/>
                </p:cNvGrpSpPr>
                <p:nvPr/>
              </p:nvGrpSpPr>
              <p:grpSpPr bwMode="auto">
                <a:xfrm>
                  <a:off x="2125" y="3422"/>
                  <a:ext cx="72" cy="39"/>
                  <a:chOff x="2125" y="3422"/>
                  <a:chExt cx="72" cy="39"/>
                </a:xfrm>
              </p:grpSpPr>
              <p:sp>
                <p:nvSpPr>
                  <p:cNvPr id="27920" name="Freeform 543"/>
                  <p:cNvSpPr>
                    <a:spLocks/>
                  </p:cNvSpPr>
                  <p:nvPr/>
                </p:nvSpPr>
                <p:spPr bwMode="auto">
                  <a:xfrm>
                    <a:off x="2125" y="3422"/>
                    <a:ext cx="72" cy="32"/>
                  </a:xfrm>
                  <a:custGeom>
                    <a:avLst/>
                    <a:gdLst>
                      <a:gd name="T0" fmla="*/ 13 w 72"/>
                      <a:gd name="T1" fmla="*/ 31 h 32"/>
                      <a:gd name="T2" fmla="*/ 0 w 72"/>
                      <a:gd name="T3" fmla="*/ 21 h 32"/>
                      <a:gd name="T4" fmla="*/ 13 w 72"/>
                      <a:gd name="T5" fmla="*/ 3 h 32"/>
                      <a:gd name="T6" fmla="*/ 71 w 72"/>
                      <a:gd name="T7" fmla="*/ 0 h 32"/>
                      <a:gd name="T8" fmla="*/ 51 w 72"/>
                      <a:gd name="T9" fmla="*/ 27 h 32"/>
                      <a:gd name="T10" fmla="*/ 13 w 72"/>
                      <a:gd name="T11" fmla="*/ 31 h 32"/>
                      <a:gd name="T12" fmla="*/ 0 60000 65536"/>
                      <a:gd name="T13" fmla="*/ 0 60000 65536"/>
                      <a:gd name="T14" fmla="*/ 0 60000 65536"/>
                      <a:gd name="T15" fmla="*/ 0 60000 65536"/>
                      <a:gd name="T16" fmla="*/ 0 60000 65536"/>
                      <a:gd name="T17" fmla="*/ 0 60000 65536"/>
                      <a:gd name="T18" fmla="*/ 0 w 72"/>
                      <a:gd name="T19" fmla="*/ 0 h 32"/>
                      <a:gd name="T20" fmla="*/ 72 w 7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2" h="32">
                        <a:moveTo>
                          <a:pt x="13" y="31"/>
                        </a:moveTo>
                        <a:lnTo>
                          <a:pt x="0" y="21"/>
                        </a:lnTo>
                        <a:lnTo>
                          <a:pt x="13" y="3"/>
                        </a:lnTo>
                        <a:lnTo>
                          <a:pt x="71" y="0"/>
                        </a:lnTo>
                        <a:lnTo>
                          <a:pt x="51" y="27"/>
                        </a:lnTo>
                        <a:lnTo>
                          <a:pt x="13" y="31"/>
                        </a:lnTo>
                      </a:path>
                    </a:pathLst>
                  </a:custGeom>
                  <a:solidFill>
                    <a:srgbClr val="FFFFFF"/>
                  </a:solidFill>
                  <a:ln w="12700" cap="rnd">
                    <a:solidFill>
                      <a:srgbClr val="000000"/>
                    </a:solidFill>
                    <a:round/>
                    <a:headEnd/>
                    <a:tailEnd/>
                  </a:ln>
                </p:spPr>
                <p:txBody>
                  <a:bodyPr/>
                  <a:lstStyle/>
                  <a:p>
                    <a:endParaRPr lang="en-US"/>
                  </a:p>
                </p:txBody>
              </p:sp>
              <p:sp>
                <p:nvSpPr>
                  <p:cNvPr id="27921" name="Freeform 544"/>
                  <p:cNvSpPr>
                    <a:spLocks/>
                  </p:cNvSpPr>
                  <p:nvPr/>
                </p:nvSpPr>
                <p:spPr bwMode="auto">
                  <a:xfrm>
                    <a:off x="2125" y="3443"/>
                    <a:ext cx="17" cy="18"/>
                  </a:xfrm>
                  <a:custGeom>
                    <a:avLst/>
                    <a:gdLst>
                      <a:gd name="T0" fmla="*/ 3 w 17"/>
                      <a:gd name="T1" fmla="*/ 17 h 18"/>
                      <a:gd name="T2" fmla="*/ 16 w 17"/>
                      <a:gd name="T3" fmla="*/ 10 h 18"/>
                      <a:gd name="T4" fmla="*/ 0 w 17"/>
                      <a:gd name="T5" fmla="*/ 0 h 18"/>
                      <a:gd name="T6" fmla="*/ 3 w 17"/>
                      <a:gd name="T7" fmla="*/ 17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17"/>
                        </a:moveTo>
                        <a:lnTo>
                          <a:pt x="16" y="10"/>
                        </a:lnTo>
                        <a:lnTo>
                          <a:pt x="0" y="0"/>
                        </a:lnTo>
                        <a:lnTo>
                          <a:pt x="3" y="17"/>
                        </a:lnTo>
                      </a:path>
                    </a:pathLst>
                  </a:custGeom>
                  <a:solidFill>
                    <a:srgbClr val="E0E0E0"/>
                  </a:solidFill>
                  <a:ln w="12700" cap="rnd">
                    <a:solidFill>
                      <a:srgbClr val="000000"/>
                    </a:solidFill>
                    <a:round/>
                    <a:headEnd/>
                    <a:tailEnd/>
                  </a:ln>
                </p:spPr>
                <p:txBody>
                  <a:bodyPr/>
                  <a:lstStyle/>
                  <a:p>
                    <a:endParaRPr lang="en-US"/>
                  </a:p>
                </p:txBody>
              </p:sp>
              <p:grpSp>
                <p:nvGrpSpPr>
                  <p:cNvPr id="27922" name="Group 549"/>
                  <p:cNvGrpSpPr>
                    <a:grpSpLocks/>
                  </p:cNvGrpSpPr>
                  <p:nvPr/>
                </p:nvGrpSpPr>
                <p:grpSpPr bwMode="auto">
                  <a:xfrm>
                    <a:off x="2135" y="3425"/>
                    <a:ext cx="52" cy="25"/>
                    <a:chOff x="2135" y="3425"/>
                    <a:chExt cx="52" cy="25"/>
                  </a:xfrm>
                </p:grpSpPr>
                <p:sp>
                  <p:nvSpPr>
                    <p:cNvPr id="27923" name="Line 545"/>
                    <p:cNvSpPr>
                      <a:spLocks noChangeShapeType="1"/>
                    </p:cNvSpPr>
                    <p:nvPr/>
                  </p:nvSpPr>
                  <p:spPr bwMode="auto">
                    <a:xfrm flipH="1">
                      <a:off x="2169" y="3425"/>
                      <a:ext cx="18" cy="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924" name="Line 546"/>
                    <p:cNvSpPr>
                      <a:spLocks noChangeShapeType="1"/>
                    </p:cNvSpPr>
                    <p:nvPr/>
                  </p:nvSpPr>
                  <p:spPr bwMode="auto">
                    <a:xfrm flipH="1">
                      <a:off x="2156" y="3425"/>
                      <a:ext cx="17" cy="2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925" name="Line 547"/>
                    <p:cNvSpPr>
                      <a:spLocks noChangeShapeType="1"/>
                    </p:cNvSpPr>
                    <p:nvPr/>
                  </p:nvSpPr>
                  <p:spPr bwMode="auto">
                    <a:xfrm flipH="1">
                      <a:off x="2149" y="3429"/>
                      <a:ext cx="1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926" name="Line 548"/>
                    <p:cNvSpPr>
                      <a:spLocks noChangeShapeType="1"/>
                    </p:cNvSpPr>
                    <p:nvPr/>
                  </p:nvSpPr>
                  <p:spPr bwMode="auto">
                    <a:xfrm flipH="1">
                      <a:off x="2135" y="3429"/>
                      <a:ext cx="11"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nvGrpSpPr>
            <p:cNvPr id="27906" name="Group 561"/>
            <p:cNvGrpSpPr>
              <a:grpSpLocks/>
            </p:cNvGrpSpPr>
            <p:nvPr/>
          </p:nvGrpSpPr>
          <p:grpSpPr bwMode="auto">
            <a:xfrm>
              <a:off x="1985" y="3249"/>
              <a:ext cx="137" cy="159"/>
              <a:chOff x="1985" y="3249"/>
              <a:chExt cx="137" cy="159"/>
            </a:xfrm>
          </p:grpSpPr>
          <p:grpSp>
            <p:nvGrpSpPr>
              <p:cNvPr id="27907" name="Group 555"/>
              <p:cNvGrpSpPr>
                <a:grpSpLocks/>
              </p:cNvGrpSpPr>
              <p:nvPr/>
            </p:nvGrpSpPr>
            <p:grpSpPr bwMode="auto">
              <a:xfrm>
                <a:off x="1986" y="3379"/>
                <a:ext cx="28" cy="29"/>
                <a:chOff x="1986" y="3379"/>
                <a:chExt cx="28" cy="29"/>
              </a:xfrm>
            </p:grpSpPr>
            <p:sp>
              <p:nvSpPr>
                <p:cNvPr id="27913" name="Freeform 553"/>
                <p:cNvSpPr>
                  <a:spLocks/>
                </p:cNvSpPr>
                <p:nvPr/>
              </p:nvSpPr>
              <p:spPr bwMode="auto">
                <a:xfrm>
                  <a:off x="1997" y="3386"/>
                  <a:ext cx="17" cy="19"/>
                </a:xfrm>
                <a:custGeom>
                  <a:avLst/>
                  <a:gdLst>
                    <a:gd name="T0" fmla="*/ 16 w 17"/>
                    <a:gd name="T1" fmla="*/ 0 h 19"/>
                    <a:gd name="T2" fmla="*/ 5 w 17"/>
                    <a:gd name="T3" fmla="*/ 3 h 19"/>
                    <a:gd name="T4" fmla="*/ 0 w 17"/>
                    <a:gd name="T5" fmla="*/ 7 h 19"/>
                    <a:gd name="T6" fmla="*/ 2 w 17"/>
                    <a:gd name="T7" fmla="*/ 12 h 19"/>
                    <a:gd name="T8" fmla="*/ 8 w 17"/>
                    <a:gd name="T9" fmla="*/ 16 h 19"/>
                    <a:gd name="T10" fmla="*/ 13 w 17"/>
                    <a:gd name="T11" fmla="*/ 18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5" y="3"/>
                      </a:lnTo>
                      <a:lnTo>
                        <a:pt x="0" y="7"/>
                      </a:lnTo>
                      <a:lnTo>
                        <a:pt x="2" y="12"/>
                      </a:lnTo>
                      <a:lnTo>
                        <a:pt x="8" y="16"/>
                      </a:lnTo>
                      <a:lnTo>
                        <a:pt x="13"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14" name="Freeform 554"/>
                <p:cNvSpPr>
                  <a:spLocks/>
                </p:cNvSpPr>
                <p:nvPr/>
              </p:nvSpPr>
              <p:spPr bwMode="auto">
                <a:xfrm>
                  <a:off x="1986" y="3379"/>
                  <a:ext cx="17" cy="29"/>
                </a:xfrm>
                <a:custGeom>
                  <a:avLst/>
                  <a:gdLst>
                    <a:gd name="T0" fmla="*/ 16 w 17"/>
                    <a:gd name="T1" fmla="*/ 0 h 29"/>
                    <a:gd name="T2" fmla="*/ 8 w 17"/>
                    <a:gd name="T3" fmla="*/ 6 h 29"/>
                    <a:gd name="T4" fmla="*/ 2 w 17"/>
                    <a:gd name="T5" fmla="*/ 10 h 29"/>
                    <a:gd name="T6" fmla="*/ 0 w 17"/>
                    <a:gd name="T7" fmla="*/ 14 h 29"/>
                    <a:gd name="T8" fmla="*/ 0 w 17"/>
                    <a:gd name="T9" fmla="*/ 19 h 29"/>
                    <a:gd name="T10" fmla="*/ 4 w 17"/>
                    <a:gd name="T11" fmla="*/ 23 h 29"/>
                    <a:gd name="T12" fmla="*/ 14 w 17"/>
                    <a:gd name="T13" fmla="*/ 28 h 29"/>
                    <a:gd name="T14" fmla="*/ 0 60000 65536"/>
                    <a:gd name="T15" fmla="*/ 0 60000 65536"/>
                    <a:gd name="T16" fmla="*/ 0 60000 65536"/>
                    <a:gd name="T17" fmla="*/ 0 60000 65536"/>
                    <a:gd name="T18" fmla="*/ 0 60000 65536"/>
                    <a:gd name="T19" fmla="*/ 0 60000 65536"/>
                    <a:gd name="T20" fmla="*/ 0 60000 65536"/>
                    <a:gd name="T21" fmla="*/ 0 w 17"/>
                    <a:gd name="T22" fmla="*/ 0 h 29"/>
                    <a:gd name="T23" fmla="*/ 17 w 1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9">
                      <a:moveTo>
                        <a:pt x="16" y="0"/>
                      </a:moveTo>
                      <a:lnTo>
                        <a:pt x="8" y="6"/>
                      </a:lnTo>
                      <a:lnTo>
                        <a:pt x="2" y="10"/>
                      </a:lnTo>
                      <a:lnTo>
                        <a:pt x="0" y="14"/>
                      </a:lnTo>
                      <a:lnTo>
                        <a:pt x="0" y="19"/>
                      </a:lnTo>
                      <a:lnTo>
                        <a:pt x="4" y="23"/>
                      </a:lnTo>
                      <a:lnTo>
                        <a:pt x="14" y="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908" name="Group 560"/>
              <p:cNvGrpSpPr>
                <a:grpSpLocks/>
              </p:cNvGrpSpPr>
              <p:nvPr/>
            </p:nvGrpSpPr>
            <p:grpSpPr bwMode="auto">
              <a:xfrm>
                <a:off x="1985" y="3249"/>
                <a:ext cx="137" cy="58"/>
                <a:chOff x="1985" y="3249"/>
                <a:chExt cx="137" cy="58"/>
              </a:xfrm>
            </p:grpSpPr>
            <p:sp>
              <p:nvSpPr>
                <p:cNvPr id="27909" name="Freeform 556"/>
                <p:cNvSpPr>
                  <a:spLocks/>
                </p:cNvSpPr>
                <p:nvPr/>
              </p:nvSpPr>
              <p:spPr bwMode="auto">
                <a:xfrm>
                  <a:off x="2060" y="3249"/>
                  <a:ext cx="18" cy="17"/>
                </a:xfrm>
                <a:custGeom>
                  <a:avLst/>
                  <a:gdLst>
                    <a:gd name="T0" fmla="*/ 0 w 18"/>
                    <a:gd name="T1" fmla="*/ 16 h 17"/>
                    <a:gd name="T2" fmla="*/ 1 w 18"/>
                    <a:gd name="T3" fmla="*/ 13 h 17"/>
                    <a:gd name="T4" fmla="*/ 2 w 18"/>
                    <a:gd name="T5" fmla="*/ 9 h 17"/>
                    <a:gd name="T6" fmla="*/ 2 w 18"/>
                    <a:gd name="T7" fmla="*/ 8 h 17"/>
                    <a:gd name="T8" fmla="*/ 3 w 18"/>
                    <a:gd name="T9" fmla="*/ 5 h 17"/>
                    <a:gd name="T10" fmla="*/ 5 w 18"/>
                    <a:gd name="T11" fmla="*/ 4 h 17"/>
                    <a:gd name="T12" fmla="*/ 6 w 18"/>
                    <a:gd name="T13" fmla="*/ 1 h 17"/>
                    <a:gd name="T14" fmla="*/ 7 w 18"/>
                    <a:gd name="T15" fmla="*/ 1 h 17"/>
                    <a:gd name="T16" fmla="*/ 9 w 18"/>
                    <a:gd name="T17" fmla="*/ 0 h 17"/>
                    <a:gd name="T18" fmla="*/ 10 w 18"/>
                    <a:gd name="T19" fmla="*/ 0 h 17"/>
                    <a:gd name="T20" fmla="*/ 12 w 18"/>
                    <a:gd name="T21" fmla="*/ 0 h 17"/>
                    <a:gd name="T22" fmla="*/ 13 w 18"/>
                    <a:gd name="T23" fmla="*/ 0 h 17"/>
                    <a:gd name="T24" fmla="*/ 15 w 18"/>
                    <a:gd name="T25" fmla="*/ 0 h 17"/>
                    <a:gd name="T26" fmla="*/ 15 w 18"/>
                    <a:gd name="T27" fmla="*/ 1 h 17"/>
                    <a:gd name="T28" fmla="*/ 16 w 18"/>
                    <a:gd name="T29" fmla="*/ 1 h 17"/>
                    <a:gd name="T30" fmla="*/ 17 w 18"/>
                    <a:gd name="T31" fmla="*/ 1 h 17"/>
                    <a:gd name="T32" fmla="*/ 17 w 18"/>
                    <a:gd name="T33" fmla="*/ 4 h 17"/>
                    <a:gd name="T34" fmla="*/ 17 w 18"/>
                    <a:gd name="T35" fmla="*/ 5 h 17"/>
                    <a:gd name="T36" fmla="*/ 16 w 18"/>
                    <a:gd name="T37" fmla="*/ 5 h 17"/>
                    <a:gd name="T38" fmla="*/ 16 w 18"/>
                    <a:gd name="T39" fmla="*/ 6 h 17"/>
                    <a:gd name="T40" fmla="*/ 15 w 18"/>
                    <a:gd name="T41" fmla="*/ 6 h 17"/>
                    <a:gd name="T42" fmla="*/ 15 w 18"/>
                    <a:gd name="T43" fmla="*/ 8 h 17"/>
                    <a:gd name="T44" fmla="*/ 14 w 18"/>
                    <a:gd name="T45" fmla="*/ 8 h 17"/>
                    <a:gd name="T46" fmla="*/ 13 w 18"/>
                    <a:gd name="T47" fmla="*/ 8 h 17"/>
                    <a:gd name="T48" fmla="*/ 12 w 18"/>
                    <a:gd name="T49" fmla="*/ 8 h 17"/>
                    <a:gd name="T50" fmla="*/ 11 w 18"/>
                    <a:gd name="T51" fmla="*/ 8 h 17"/>
                    <a:gd name="T52" fmla="*/ 10 w 18"/>
                    <a:gd name="T53" fmla="*/ 8 h 17"/>
                    <a:gd name="T54" fmla="*/ 9 w 18"/>
                    <a:gd name="T55" fmla="*/ 8 h 17"/>
                    <a:gd name="T56" fmla="*/ 8 w 18"/>
                    <a:gd name="T57" fmla="*/ 8 h 17"/>
                    <a:gd name="T58" fmla="*/ 6 w 18"/>
                    <a:gd name="T59" fmla="*/ 9 h 17"/>
                    <a:gd name="T60" fmla="*/ 5 w 18"/>
                    <a:gd name="T61" fmla="*/ 10 h 17"/>
                    <a:gd name="T62" fmla="*/ 3 w 18"/>
                    <a:gd name="T63" fmla="*/ 12 h 17"/>
                    <a:gd name="T64" fmla="*/ 2 w 18"/>
                    <a:gd name="T65" fmla="*/ 13 h 17"/>
                    <a:gd name="T66" fmla="*/ 1 w 18"/>
                    <a:gd name="T67" fmla="*/ 13 h 17"/>
                    <a:gd name="T68" fmla="*/ 0 w 18"/>
                    <a:gd name="T69" fmla="*/ 16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7"/>
                    <a:gd name="T107" fmla="*/ 18 w 18"/>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7">
                      <a:moveTo>
                        <a:pt x="0" y="16"/>
                      </a:moveTo>
                      <a:lnTo>
                        <a:pt x="1" y="13"/>
                      </a:lnTo>
                      <a:lnTo>
                        <a:pt x="2" y="9"/>
                      </a:lnTo>
                      <a:lnTo>
                        <a:pt x="2" y="8"/>
                      </a:lnTo>
                      <a:lnTo>
                        <a:pt x="3" y="5"/>
                      </a:lnTo>
                      <a:lnTo>
                        <a:pt x="5" y="4"/>
                      </a:lnTo>
                      <a:lnTo>
                        <a:pt x="6" y="1"/>
                      </a:lnTo>
                      <a:lnTo>
                        <a:pt x="7" y="1"/>
                      </a:lnTo>
                      <a:lnTo>
                        <a:pt x="9" y="0"/>
                      </a:lnTo>
                      <a:lnTo>
                        <a:pt x="10" y="0"/>
                      </a:lnTo>
                      <a:lnTo>
                        <a:pt x="12" y="0"/>
                      </a:lnTo>
                      <a:lnTo>
                        <a:pt x="13" y="0"/>
                      </a:lnTo>
                      <a:lnTo>
                        <a:pt x="15" y="0"/>
                      </a:lnTo>
                      <a:lnTo>
                        <a:pt x="15" y="1"/>
                      </a:lnTo>
                      <a:lnTo>
                        <a:pt x="16" y="1"/>
                      </a:lnTo>
                      <a:lnTo>
                        <a:pt x="17" y="1"/>
                      </a:lnTo>
                      <a:lnTo>
                        <a:pt x="17" y="4"/>
                      </a:lnTo>
                      <a:lnTo>
                        <a:pt x="17" y="5"/>
                      </a:lnTo>
                      <a:lnTo>
                        <a:pt x="16" y="5"/>
                      </a:lnTo>
                      <a:lnTo>
                        <a:pt x="16" y="6"/>
                      </a:lnTo>
                      <a:lnTo>
                        <a:pt x="15" y="6"/>
                      </a:lnTo>
                      <a:lnTo>
                        <a:pt x="15" y="8"/>
                      </a:lnTo>
                      <a:lnTo>
                        <a:pt x="14" y="8"/>
                      </a:lnTo>
                      <a:lnTo>
                        <a:pt x="13" y="8"/>
                      </a:lnTo>
                      <a:lnTo>
                        <a:pt x="12" y="8"/>
                      </a:lnTo>
                      <a:lnTo>
                        <a:pt x="11" y="8"/>
                      </a:lnTo>
                      <a:lnTo>
                        <a:pt x="10" y="8"/>
                      </a:lnTo>
                      <a:lnTo>
                        <a:pt x="9" y="8"/>
                      </a:lnTo>
                      <a:lnTo>
                        <a:pt x="8" y="8"/>
                      </a:lnTo>
                      <a:lnTo>
                        <a:pt x="6" y="9"/>
                      </a:lnTo>
                      <a:lnTo>
                        <a:pt x="5" y="10"/>
                      </a:lnTo>
                      <a:lnTo>
                        <a:pt x="3" y="12"/>
                      </a:lnTo>
                      <a:lnTo>
                        <a:pt x="2" y="13"/>
                      </a:lnTo>
                      <a:lnTo>
                        <a:pt x="1" y="13"/>
                      </a:lnTo>
                      <a:lnTo>
                        <a:pt x="0" y="16"/>
                      </a:lnTo>
                    </a:path>
                  </a:pathLst>
                </a:custGeom>
                <a:solidFill>
                  <a:srgbClr val="C0FFFF"/>
                </a:solidFill>
                <a:ln w="12700" cap="rnd">
                  <a:solidFill>
                    <a:srgbClr val="000000"/>
                  </a:solidFill>
                  <a:round/>
                  <a:headEnd/>
                  <a:tailEnd/>
                </a:ln>
              </p:spPr>
              <p:txBody>
                <a:bodyPr/>
                <a:lstStyle/>
                <a:p>
                  <a:endParaRPr lang="en-US"/>
                </a:p>
              </p:txBody>
            </p:sp>
            <p:sp>
              <p:nvSpPr>
                <p:cNvPr id="27910" name="Freeform 557"/>
                <p:cNvSpPr>
                  <a:spLocks/>
                </p:cNvSpPr>
                <p:nvPr/>
              </p:nvSpPr>
              <p:spPr bwMode="auto">
                <a:xfrm>
                  <a:off x="2086" y="3266"/>
                  <a:ext cx="18" cy="17"/>
                </a:xfrm>
                <a:custGeom>
                  <a:avLst/>
                  <a:gdLst>
                    <a:gd name="T0" fmla="*/ 0 w 18"/>
                    <a:gd name="T1" fmla="*/ 16 h 17"/>
                    <a:gd name="T2" fmla="*/ 1 w 18"/>
                    <a:gd name="T3" fmla="*/ 14 h 17"/>
                    <a:gd name="T4" fmla="*/ 1 w 18"/>
                    <a:gd name="T5" fmla="*/ 10 h 17"/>
                    <a:gd name="T6" fmla="*/ 2 w 18"/>
                    <a:gd name="T7" fmla="*/ 8 h 17"/>
                    <a:gd name="T8" fmla="*/ 3 w 18"/>
                    <a:gd name="T9" fmla="*/ 6 h 17"/>
                    <a:gd name="T10" fmla="*/ 4 w 18"/>
                    <a:gd name="T11" fmla="*/ 4 h 17"/>
                    <a:gd name="T12" fmla="*/ 6 w 18"/>
                    <a:gd name="T13" fmla="*/ 2 h 17"/>
                    <a:gd name="T14" fmla="*/ 7 w 18"/>
                    <a:gd name="T15" fmla="*/ 1 h 17"/>
                    <a:gd name="T16" fmla="*/ 8 w 18"/>
                    <a:gd name="T17" fmla="*/ 1 h 17"/>
                    <a:gd name="T18" fmla="*/ 10 w 18"/>
                    <a:gd name="T19" fmla="*/ 0 h 17"/>
                    <a:gd name="T20" fmla="*/ 11 w 18"/>
                    <a:gd name="T21" fmla="*/ 0 h 17"/>
                    <a:gd name="T22" fmla="*/ 13 w 18"/>
                    <a:gd name="T23" fmla="*/ 0 h 17"/>
                    <a:gd name="T24" fmla="*/ 14 w 18"/>
                    <a:gd name="T25" fmla="*/ 0 h 17"/>
                    <a:gd name="T26" fmla="*/ 15 w 18"/>
                    <a:gd name="T27" fmla="*/ 1 h 17"/>
                    <a:gd name="T28" fmla="*/ 16 w 18"/>
                    <a:gd name="T29" fmla="*/ 1 h 17"/>
                    <a:gd name="T30" fmla="*/ 16 w 18"/>
                    <a:gd name="T31" fmla="*/ 2 h 17"/>
                    <a:gd name="T32" fmla="*/ 17 w 18"/>
                    <a:gd name="T33" fmla="*/ 2 h 17"/>
                    <a:gd name="T34" fmla="*/ 17 w 18"/>
                    <a:gd name="T35" fmla="*/ 4 h 17"/>
                    <a:gd name="T36" fmla="*/ 17 w 18"/>
                    <a:gd name="T37" fmla="*/ 5 h 17"/>
                    <a:gd name="T38" fmla="*/ 16 w 18"/>
                    <a:gd name="T39" fmla="*/ 6 h 17"/>
                    <a:gd name="T40" fmla="*/ 15 w 18"/>
                    <a:gd name="T41" fmla="*/ 8 h 17"/>
                    <a:gd name="T42" fmla="*/ 14 w 18"/>
                    <a:gd name="T43" fmla="*/ 8 h 17"/>
                    <a:gd name="T44" fmla="*/ 13 w 18"/>
                    <a:gd name="T45" fmla="*/ 8 h 17"/>
                    <a:gd name="T46" fmla="*/ 12 w 18"/>
                    <a:gd name="T47" fmla="*/ 9 h 17"/>
                    <a:gd name="T48" fmla="*/ 11 w 18"/>
                    <a:gd name="T49" fmla="*/ 9 h 17"/>
                    <a:gd name="T50" fmla="*/ 10 w 18"/>
                    <a:gd name="T51" fmla="*/ 9 h 17"/>
                    <a:gd name="T52" fmla="*/ 9 w 18"/>
                    <a:gd name="T53" fmla="*/ 8 h 17"/>
                    <a:gd name="T54" fmla="*/ 7 w 18"/>
                    <a:gd name="T55" fmla="*/ 9 h 17"/>
                    <a:gd name="T56" fmla="*/ 6 w 18"/>
                    <a:gd name="T57" fmla="*/ 9 h 17"/>
                    <a:gd name="T58" fmla="*/ 5 w 18"/>
                    <a:gd name="T59" fmla="*/ 10 h 17"/>
                    <a:gd name="T60" fmla="*/ 4 w 18"/>
                    <a:gd name="T61" fmla="*/ 10 h 17"/>
                    <a:gd name="T62" fmla="*/ 3 w 18"/>
                    <a:gd name="T63" fmla="*/ 12 h 17"/>
                    <a:gd name="T64" fmla="*/ 2 w 18"/>
                    <a:gd name="T65" fmla="*/ 13 h 17"/>
                    <a:gd name="T66" fmla="*/ 1 w 18"/>
                    <a:gd name="T67" fmla="*/ 14 h 17"/>
                    <a:gd name="T68" fmla="*/ 0 w 18"/>
                    <a:gd name="T69" fmla="*/ 16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7"/>
                    <a:gd name="T107" fmla="*/ 18 w 18"/>
                    <a:gd name="T108" fmla="*/ 17 h 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7">
                      <a:moveTo>
                        <a:pt x="0" y="16"/>
                      </a:moveTo>
                      <a:lnTo>
                        <a:pt x="1" y="14"/>
                      </a:lnTo>
                      <a:lnTo>
                        <a:pt x="1" y="10"/>
                      </a:lnTo>
                      <a:lnTo>
                        <a:pt x="2" y="8"/>
                      </a:lnTo>
                      <a:lnTo>
                        <a:pt x="3" y="6"/>
                      </a:lnTo>
                      <a:lnTo>
                        <a:pt x="4" y="4"/>
                      </a:lnTo>
                      <a:lnTo>
                        <a:pt x="6" y="2"/>
                      </a:lnTo>
                      <a:lnTo>
                        <a:pt x="7" y="1"/>
                      </a:lnTo>
                      <a:lnTo>
                        <a:pt x="8" y="1"/>
                      </a:lnTo>
                      <a:lnTo>
                        <a:pt x="10" y="0"/>
                      </a:lnTo>
                      <a:lnTo>
                        <a:pt x="11" y="0"/>
                      </a:lnTo>
                      <a:lnTo>
                        <a:pt x="13" y="0"/>
                      </a:lnTo>
                      <a:lnTo>
                        <a:pt x="14" y="0"/>
                      </a:lnTo>
                      <a:lnTo>
                        <a:pt x="15" y="1"/>
                      </a:lnTo>
                      <a:lnTo>
                        <a:pt x="16" y="1"/>
                      </a:lnTo>
                      <a:lnTo>
                        <a:pt x="16" y="2"/>
                      </a:lnTo>
                      <a:lnTo>
                        <a:pt x="17" y="2"/>
                      </a:lnTo>
                      <a:lnTo>
                        <a:pt x="17" y="4"/>
                      </a:lnTo>
                      <a:lnTo>
                        <a:pt x="17" y="5"/>
                      </a:lnTo>
                      <a:lnTo>
                        <a:pt x="16" y="6"/>
                      </a:lnTo>
                      <a:lnTo>
                        <a:pt x="15" y="8"/>
                      </a:lnTo>
                      <a:lnTo>
                        <a:pt x="14" y="8"/>
                      </a:lnTo>
                      <a:lnTo>
                        <a:pt x="13" y="8"/>
                      </a:lnTo>
                      <a:lnTo>
                        <a:pt x="12" y="9"/>
                      </a:lnTo>
                      <a:lnTo>
                        <a:pt x="11" y="9"/>
                      </a:lnTo>
                      <a:lnTo>
                        <a:pt x="10" y="9"/>
                      </a:lnTo>
                      <a:lnTo>
                        <a:pt x="9" y="8"/>
                      </a:lnTo>
                      <a:lnTo>
                        <a:pt x="7" y="9"/>
                      </a:lnTo>
                      <a:lnTo>
                        <a:pt x="6" y="9"/>
                      </a:lnTo>
                      <a:lnTo>
                        <a:pt x="5" y="10"/>
                      </a:lnTo>
                      <a:lnTo>
                        <a:pt x="4" y="10"/>
                      </a:lnTo>
                      <a:lnTo>
                        <a:pt x="3" y="12"/>
                      </a:lnTo>
                      <a:lnTo>
                        <a:pt x="2" y="13"/>
                      </a:lnTo>
                      <a:lnTo>
                        <a:pt x="1" y="14"/>
                      </a:lnTo>
                      <a:lnTo>
                        <a:pt x="0" y="16"/>
                      </a:lnTo>
                    </a:path>
                  </a:pathLst>
                </a:custGeom>
                <a:solidFill>
                  <a:srgbClr val="C0FFFF"/>
                </a:solidFill>
                <a:ln w="12700" cap="rnd">
                  <a:solidFill>
                    <a:srgbClr val="000000"/>
                  </a:solidFill>
                  <a:round/>
                  <a:headEnd/>
                  <a:tailEnd/>
                </a:ln>
              </p:spPr>
              <p:txBody>
                <a:bodyPr/>
                <a:lstStyle/>
                <a:p>
                  <a:endParaRPr lang="en-US"/>
                </a:p>
              </p:txBody>
            </p:sp>
            <p:sp>
              <p:nvSpPr>
                <p:cNvPr id="27911" name="Freeform 558"/>
                <p:cNvSpPr>
                  <a:spLocks/>
                </p:cNvSpPr>
                <p:nvPr/>
              </p:nvSpPr>
              <p:spPr bwMode="auto">
                <a:xfrm>
                  <a:off x="2105" y="3290"/>
                  <a:ext cx="17" cy="17"/>
                </a:xfrm>
                <a:custGeom>
                  <a:avLst/>
                  <a:gdLst>
                    <a:gd name="T0" fmla="*/ 0 w 17"/>
                    <a:gd name="T1" fmla="*/ 16 h 17"/>
                    <a:gd name="T2" fmla="*/ 4 w 17"/>
                    <a:gd name="T3" fmla="*/ 6 h 17"/>
                    <a:gd name="T4" fmla="*/ 4 w 17"/>
                    <a:gd name="T5" fmla="*/ 4 h 17"/>
                    <a:gd name="T6" fmla="*/ 5 w 17"/>
                    <a:gd name="T7" fmla="*/ 4 h 17"/>
                    <a:gd name="T8" fmla="*/ 6 w 17"/>
                    <a:gd name="T9" fmla="*/ 4 h 17"/>
                    <a:gd name="T10" fmla="*/ 8 w 17"/>
                    <a:gd name="T11" fmla="*/ 2 h 17"/>
                    <a:gd name="T12" fmla="*/ 8 w 17"/>
                    <a:gd name="T13" fmla="*/ 0 h 17"/>
                    <a:gd name="T14" fmla="*/ 9 w 17"/>
                    <a:gd name="T15" fmla="*/ 0 h 17"/>
                    <a:gd name="T16" fmla="*/ 10 w 17"/>
                    <a:gd name="T17" fmla="*/ 0 h 17"/>
                    <a:gd name="T18" fmla="*/ 11 w 17"/>
                    <a:gd name="T19" fmla="*/ 0 h 17"/>
                    <a:gd name="T20" fmla="*/ 12 w 17"/>
                    <a:gd name="T21" fmla="*/ 0 h 17"/>
                    <a:gd name="T22" fmla="*/ 13 w 17"/>
                    <a:gd name="T23" fmla="*/ 0 h 17"/>
                    <a:gd name="T24" fmla="*/ 14 w 17"/>
                    <a:gd name="T25" fmla="*/ 0 h 17"/>
                    <a:gd name="T26" fmla="*/ 14 w 17"/>
                    <a:gd name="T27" fmla="*/ 2 h 17"/>
                    <a:gd name="T28" fmla="*/ 14 w 17"/>
                    <a:gd name="T29" fmla="*/ 4 h 17"/>
                    <a:gd name="T30" fmla="*/ 16 w 17"/>
                    <a:gd name="T31" fmla="*/ 6 h 17"/>
                    <a:gd name="T32" fmla="*/ 16 w 17"/>
                    <a:gd name="T33" fmla="*/ 11 h 17"/>
                    <a:gd name="T34" fmla="*/ 14 w 17"/>
                    <a:gd name="T35" fmla="*/ 13 h 17"/>
                    <a:gd name="T36" fmla="*/ 12 w 17"/>
                    <a:gd name="T37" fmla="*/ 13 h 17"/>
                    <a:gd name="T38" fmla="*/ 11 w 17"/>
                    <a:gd name="T39" fmla="*/ 13 h 17"/>
                    <a:gd name="T40" fmla="*/ 10 w 17"/>
                    <a:gd name="T41" fmla="*/ 13 h 17"/>
                    <a:gd name="T42" fmla="*/ 8 w 17"/>
                    <a:gd name="T43" fmla="*/ 13 h 17"/>
                    <a:gd name="T44" fmla="*/ 4 w 17"/>
                    <a:gd name="T45" fmla="*/ 13 h 17"/>
                    <a:gd name="T46" fmla="*/ 3 w 17"/>
                    <a:gd name="T47" fmla="*/ 13 h 17"/>
                    <a:gd name="T48" fmla="*/ 0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4" y="6"/>
                      </a:lnTo>
                      <a:lnTo>
                        <a:pt x="4" y="4"/>
                      </a:lnTo>
                      <a:lnTo>
                        <a:pt x="5" y="4"/>
                      </a:lnTo>
                      <a:lnTo>
                        <a:pt x="6" y="4"/>
                      </a:lnTo>
                      <a:lnTo>
                        <a:pt x="8" y="2"/>
                      </a:lnTo>
                      <a:lnTo>
                        <a:pt x="8" y="0"/>
                      </a:lnTo>
                      <a:lnTo>
                        <a:pt x="9" y="0"/>
                      </a:lnTo>
                      <a:lnTo>
                        <a:pt x="10" y="0"/>
                      </a:lnTo>
                      <a:lnTo>
                        <a:pt x="11" y="0"/>
                      </a:lnTo>
                      <a:lnTo>
                        <a:pt x="12" y="0"/>
                      </a:lnTo>
                      <a:lnTo>
                        <a:pt x="13" y="0"/>
                      </a:lnTo>
                      <a:lnTo>
                        <a:pt x="14" y="0"/>
                      </a:lnTo>
                      <a:lnTo>
                        <a:pt x="14" y="2"/>
                      </a:lnTo>
                      <a:lnTo>
                        <a:pt x="14" y="4"/>
                      </a:lnTo>
                      <a:lnTo>
                        <a:pt x="16" y="6"/>
                      </a:lnTo>
                      <a:lnTo>
                        <a:pt x="16" y="11"/>
                      </a:lnTo>
                      <a:lnTo>
                        <a:pt x="14" y="13"/>
                      </a:lnTo>
                      <a:lnTo>
                        <a:pt x="12" y="13"/>
                      </a:lnTo>
                      <a:lnTo>
                        <a:pt x="11" y="13"/>
                      </a:lnTo>
                      <a:lnTo>
                        <a:pt x="10" y="13"/>
                      </a:lnTo>
                      <a:lnTo>
                        <a:pt x="8" y="13"/>
                      </a:lnTo>
                      <a:lnTo>
                        <a:pt x="4" y="13"/>
                      </a:lnTo>
                      <a:lnTo>
                        <a:pt x="3" y="13"/>
                      </a:lnTo>
                      <a:lnTo>
                        <a:pt x="0" y="16"/>
                      </a:lnTo>
                    </a:path>
                  </a:pathLst>
                </a:custGeom>
                <a:solidFill>
                  <a:srgbClr val="C0FFFF"/>
                </a:solidFill>
                <a:ln w="12700" cap="rnd">
                  <a:solidFill>
                    <a:srgbClr val="000000"/>
                  </a:solidFill>
                  <a:round/>
                  <a:headEnd/>
                  <a:tailEnd/>
                </a:ln>
              </p:spPr>
              <p:txBody>
                <a:bodyPr/>
                <a:lstStyle/>
                <a:p>
                  <a:endParaRPr lang="en-US"/>
                </a:p>
              </p:txBody>
            </p:sp>
            <p:sp>
              <p:nvSpPr>
                <p:cNvPr id="27912" name="Freeform 559"/>
                <p:cNvSpPr>
                  <a:spLocks/>
                </p:cNvSpPr>
                <p:nvPr/>
              </p:nvSpPr>
              <p:spPr bwMode="auto">
                <a:xfrm>
                  <a:off x="1985" y="3256"/>
                  <a:ext cx="17" cy="17"/>
                </a:xfrm>
                <a:custGeom>
                  <a:avLst/>
                  <a:gdLst>
                    <a:gd name="T0" fmla="*/ 16 w 17"/>
                    <a:gd name="T1" fmla="*/ 16 h 17"/>
                    <a:gd name="T2" fmla="*/ 15 w 17"/>
                    <a:gd name="T3" fmla="*/ 14 h 17"/>
                    <a:gd name="T4" fmla="*/ 15 w 17"/>
                    <a:gd name="T5" fmla="*/ 10 h 17"/>
                    <a:gd name="T6" fmla="*/ 14 w 17"/>
                    <a:gd name="T7" fmla="*/ 8 h 17"/>
                    <a:gd name="T8" fmla="*/ 12 w 17"/>
                    <a:gd name="T9" fmla="*/ 6 h 17"/>
                    <a:gd name="T10" fmla="*/ 12 w 17"/>
                    <a:gd name="T11" fmla="*/ 4 h 17"/>
                    <a:gd name="T12" fmla="*/ 10 w 17"/>
                    <a:gd name="T13" fmla="*/ 2 h 17"/>
                    <a:gd name="T14" fmla="*/ 9 w 17"/>
                    <a:gd name="T15" fmla="*/ 1 h 17"/>
                    <a:gd name="T16" fmla="*/ 8 w 17"/>
                    <a:gd name="T17" fmla="*/ 1 h 17"/>
                    <a:gd name="T18" fmla="*/ 6 w 17"/>
                    <a:gd name="T19" fmla="*/ 0 h 17"/>
                    <a:gd name="T20" fmla="*/ 5 w 17"/>
                    <a:gd name="T21" fmla="*/ 0 h 17"/>
                    <a:gd name="T22" fmla="*/ 3 w 17"/>
                    <a:gd name="T23" fmla="*/ 0 h 17"/>
                    <a:gd name="T24" fmla="*/ 2 w 17"/>
                    <a:gd name="T25" fmla="*/ 0 h 17"/>
                    <a:gd name="T26" fmla="*/ 1 w 17"/>
                    <a:gd name="T27" fmla="*/ 1 h 17"/>
                    <a:gd name="T28" fmla="*/ 0 w 17"/>
                    <a:gd name="T29" fmla="*/ 1 h 17"/>
                    <a:gd name="T30" fmla="*/ 0 w 17"/>
                    <a:gd name="T31" fmla="*/ 2 h 17"/>
                    <a:gd name="T32" fmla="*/ 0 w 17"/>
                    <a:gd name="T33" fmla="*/ 4 h 17"/>
                    <a:gd name="T34" fmla="*/ 0 w 17"/>
                    <a:gd name="T35" fmla="*/ 5 h 17"/>
                    <a:gd name="T36" fmla="*/ 0 w 17"/>
                    <a:gd name="T37" fmla="*/ 6 h 17"/>
                    <a:gd name="T38" fmla="*/ 0 w 17"/>
                    <a:gd name="T39" fmla="*/ 8 h 17"/>
                    <a:gd name="T40" fmla="*/ 1 w 17"/>
                    <a:gd name="T41" fmla="*/ 8 h 17"/>
                    <a:gd name="T42" fmla="*/ 2 w 17"/>
                    <a:gd name="T43" fmla="*/ 8 h 17"/>
                    <a:gd name="T44" fmla="*/ 3 w 17"/>
                    <a:gd name="T45" fmla="*/ 8 h 17"/>
                    <a:gd name="T46" fmla="*/ 4 w 17"/>
                    <a:gd name="T47" fmla="*/ 9 h 17"/>
                    <a:gd name="T48" fmla="*/ 5 w 17"/>
                    <a:gd name="T49" fmla="*/ 9 h 17"/>
                    <a:gd name="T50" fmla="*/ 6 w 17"/>
                    <a:gd name="T51" fmla="*/ 9 h 17"/>
                    <a:gd name="T52" fmla="*/ 7 w 17"/>
                    <a:gd name="T53" fmla="*/ 8 h 17"/>
                    <a:gd name="T54" fmla="*/ 9 w 17"/>
                    <a:gd name="T55" fmla="*/ 9 h 17"/>
                    <a:gd name="T56" fmla="*/ 11 w 17"/>
                    <a:gd name="T57" fmla="*/ 10 h 17"/>
                    <a:gd name="T58" fmla="*/ 12 w 17"/>
                    <a:gd name="T59" fmla="*/ 10 h 17"/>
                    <a:gd name="T60" fmla="*/ 13 w 17"/>
                    <a:gd name="T61" fmla="*/ 12 h 17"/>
                    <a:gd name="T62" fmla="*/ 14 w 17"/>
                    <a:gd name="T63" fmla="*/ 13 h 17"/>
                    <a:gd name="T64" fmla="*/ 15 w 17"/>
                    <a:gd name="T65" fmla="*/ 14 h 17"/>
                    <a:gd name="T66" fmla="*/ 16 w 17"/>
                    <a:gd name="T67" fmla="*/ 16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
                    <a:gd name="T103" fmla="*/ 0 h 17"/>
                    <a:gd name="T104" fmla="*/ 17 w 1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 h="17">
                      <a:moveTo>
                        <a:pt x="16" y="16"/>
                      </a:moveTo>
                      <a:lnTo>
                        <a:pt x="15" y="14"/>
                      </a:lnTo>
                      <a:lnTo>
                        <a:pt x="15" y="10"/>
                      </a:lnTo>
                      <a:lnTo>
                        <a:pt x="14" y="8"/>
                      </a:lnTo>
                      <a:lnTo>
                        <a:pt x="12" y="6"/>
                      </a:lnTo>
                      <a:lnTo>
                        <a:pt x="12" y="4"/>
                      </a:lnTo>
                      <a:lnTo>
                        <a:pt x="10" y="2"/>
                      </a:lnTo>
                      <a:lnTo>
                        <a:pt x="9" y="1"/>
                      </a:lnTo>
                      <a:lnTo>
                        <a:pt x="8" y="1"/>
                      </a:lnTo>
                      <a:lnTo>
                        <a:pt x="6" y="0"/>
                      </a:lnTo>
                      <a:lnTo>
                        <a:pt x="5" y="0"/>
                      </a:lnTo>
                      <a:lnTo>
                        <a:pt x="3" y="0"/>
                      </a:lnTo>
                      <a:lnTo>
                        <a:pt x="2" y="0"/>
                      </a:lnTo>
                      <a:lnTo>
                        <a:pt x="1" y="1"/>
                      </a:lnTo>
                      <a:lnTo>
                        <a:pt x="0" y="1"/>
                      </a:lnTo>
                      <a:lnTo>
                        <a:pt x="0" y="2"/>
                      </a:lnTo>
                      <a:lnTo>
                        <a:pt x="0" y="4"/>
                      </a:lnTo>
                      <a:lnTo>
                        <a:pt x="0" y="5"/>
                      </a:lnTo>
                      <a:lnTo>
                        <a:pt x="0" y="6"/>
                      </a:lnTo>
                      <a:lnTo>
                        <a:pt x="0" y="8"/>
                      </a:lnTo>
                      <a:lnTo>
                        <a:pt x="1" y="8"/>
                      </a:lnTo>
                      <a:lnTo>
                        <a:pt x="2" y="8"/>
                      </a:lnTo>
                      <a:lnTo>
                        <a:pt x="3" y="8"/>
                      </a:lnTo>
                      <a:lnTo>
                        <a:pt x="4" y="9"/>
                      </a:lnTo>
                      <a:lnTo>
                        <a:pt x="5" y="9"/>
                      </a:lnTo>
                      <a:lnTo>
                        <a:pt x="6" y="9"/>
                      </a:lnTo>
                      <a:lnTo>
                        <a:pt x="7" y="8"/>
                      </a:lnTo>
                      <a:lnTo>
                        <a:pt x="9" y="9"/>
                      </a:lnTo>
                      <a:lnTo>
                        <a:pt x="11" y="10"/>
                      </a:lnTo>
                      <a:lnTo>
                        <a:pt x="12" y="10"/>
                      </a:lnTo>
                      <a:lnTo>
                        <a:pt x="13" y="12"/>
                      </a:lnTo>
                      <a:lnTo>
                        <a:pt x="14" y="13"/>
                      </a:lnTo>
                      <a:lnTo>
                        <a:pt x="15" y="14"/>
                      </a:lnTo>
                      <a:lnTo>
                        <a:pt x="16" y="16"/>
                      </a:lnTo>
                    </a:path>
                  </a:pathLst>
                </a:custGeom>
                <a:solidFill>
                  <a:srgbClr val="C0FFFF"/>
                </a:solidFill>
                <a:ln w="12700" cap="rnd">
                  <a:solidFill>
                    <a:srgbClr val="000000"/>
                  </a:solidFill>
                  <a:round/>
                  <a:headEnd/>
                  <a:tailEnd/>
                </a:ln>
              </p:spPr>
              <p:txBody>
                <a:bodyPr/>
                <a:lstStyle/>
                <a:p>
                  <a:endParaRPr lang="en-US"/>
                </a:p>
              </p:txBody>
            </p:sp>
          </p:grpSp>
        </p:grpSp>
      </p:grpSp>
      <p:sp>
        <p:nvSpPr>
          <p:cNvPr id="27655" name="Rectangle 563"/>
          <p:cNvSpPr>
            <a:spLocks noChangeArrowheads="1"/>
          </p:cNvSpPr>
          <p:nvPr/>
        </p:nvSpPr>
        <p:spPr bwMode="auto">
          <a:xfrm>
            <a:off x="3200400" y="5097395"/>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Production</a:t>
            </a:r>
          </a:p>
        </p:txBody>
      </p:sp>
      <p:sp>
        <p:nvSpPr>
          <p:cNvPr id="27656" name="Rectangle 564"/>
          <p:cNvSpPr>
            <a:spLocks noChangeArrowheads="1"/>
          </p:cNvSpPr>
          <p:nvPr/>
        </p:nvSpPr>
        <p:spPr bwMode="auto">
          <a:xfrm>
            <a:off x="1295400" y="5706995"/>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800">
                <a:solidFill>
                  <a:srgbClr val="000000"/>
                </a:solidFill>
              </a:rPr>
              <a:t>Inventory &amp; Purchasing</a:t>
            </a:r>
          </a:p>
        </p:txBody>
      </p:sp>
      <p:grpSp>
        <p:nvGrpSpPr>
          <p:cNvPr id="27657" name="Group 795"/>
          <p:cNvGrpSpPr>
            <a:grpSpLocks/>
          </p:cNvGrpSpPr>
          <p:nvPr/>
        </p:nvGrpSpPr>
        <p:grpSpPr bwMode="auto">
          <a:xfrm>
            <a:off x="7010400" y="3801995"/>
            <a:ext cx="958850" cy="593725"/>
            <a:chOff x="4434" y="2706"/>
            <a:chExt cx="604" cy="374"/>
          </a:xfrm>
        </p:grpSpPr>
        <p:grpSp>
          <p:nvGrpSpPr>
            <p:cNvPr id="27674" name="Group 780"/>
            <p:cNvGrpSpPr>
              <a:grpSpLocks/>
            </p:cNvGrpSpPr>
            <p:nvPr/>
          </p:nvGrpSpPr>
          <p:grpSpPr bwMode="auto">
            <a:xfrm>
              <a:off x="4434" y="2706"/>
              <a:ext cx="604" cy="374"/>
              <a:chOff x="4434" y="2706"/>
              <a:chExt cx="604" cy="374"/>
            </a:xfrm>
          </p:grpSpPr>
          <p:sp>
            <p:nvSpPr>
              <p:cNvPr id="27689" name="Freeform 565"/>
              <p:cNvSpPr>
                <a:spLocks/>
              </p:cNvSpPr>
              <p:nvPr/>
            </p:nvSpPr>
            <p:spPr bwMode="auto">
              <a:xfrm>
                <a:off x="4458" y="2965"/>
                <a:ext cx="557" cy="72"/>
              </a:xfrm>
              <a:custGeom>
                <a:avLst/>
                <a:gdLst>
                  <a:gd name="T0" fmla="*/ 556 w 557"/>
                  <a:gd name="T1" fmla="*/ 0 h 72"/>
                  <a:gd name="T2" fmla="*/ 556 w 557"/>
                  <a:gd name="T3" fmla="*/ 28 h 72"/>
                  <a:gd name="T4" fmla="*/ 548 w 557"/>
                  <a:gd name="T5" fmla="*/ 23 h 72"/>
                  <a:gd name="T6" fmla="*/ 490 w 557"/>
                  <a:gd name="T7" fmla="*/ 24 h 72"/>
                  <a:gd name="T8" fmla="*/ 485 w 557"/>
                  <a:gd name="T9" fmla="*/ 29 h 72"/>
                  <a:gd name="T10" fmla="*/ 479 w 557"/>
                  <a:gd name="T11" fmla="*/ 33 h 72"/>
                  <a:gd name="T12" fmla="*/ 479 w 557"/>
                  <a:gd name="T13" fmla="*/ 31 h 72"/>
                  <a:gd name="T14" fmla="*/ 484 w 557"/>
                  <a:gd name="T15" fmla="*/ 28 h 72"/>
                  <a:gd name="T16" fmla="*/ 486 w 557"/>
                  <a:gd name="T17" fmla="*/ 24 h 72"/>
                  <a:gd name="T18" fmla="*/ 469 w 557"/>
                  <a:gd name="T19" fmla="*/ 25 h 72"/>
                  <a:gd name="T20" fmla="*/ 427 w 557"/>
                  <a:gd name="T21" fmla="*/ 37 h 72"/>
                  <a:gd name="T22" fmla="*/ 407 w 557"/>
                  <a:gd name="T23" fmla="*/ 54 h 72"/>
                  <a:gd name="T24" fmla="*/ 383 w 557"/>
                  <a:gd name="T25" fmla="*/ 56 h 72"/>
                  <a:gd name="T26" fmla="*/ 368 w 557"/>
                  <a:gd name="T27" fmla="*/ 56 h 72"/>
                  <a:gd name="T28" fmla="*/ 365 w 557"/>
                  <a:gd name="T29" fmla="*/ 49 h 72"/>
                  <a:gd name="T30" fmla="*/ 359 w 557"/>
                  <a:gd name="T31" fmla="*/ 42 h 72"/>
                  <a:gd name="T32" fmla="*/ 359 w 557"/>
                  <a:gd name="T33" fmla="*/ 33 h 72"/>
                  <a:gd name="T34" fmla="*/ 346 w 557"/>
                  <a:gd name="T35" fmla="*/ 37 h 72"/>
                  <a:gd name="T36" fmla="*/ 347 w 557"/>
                  <a:gd name="T37" fmla="*/ 40 h 72"/>
                  <a:gd name="T38" fmla="*/ 339 w 557"/>
                  <a:gd name="T39" fmla="*/ 40 h 72"/>
                  <a:gd name="T40" fmla="*/ 337 w 557"/>
                  <a:gd name="T41" fmla="*/ 48 h 72"/>
                  <a:gd name="T42" fmla="*/ 330 w 557"/>
                  <a:gd name="T43" fmla="*/ 55 h 72"/>
                  <a:gd name="T44" fmla="*/ 321 w 557"/>
                  <a:gd name="T45" fmla="*/ 59 h 72"/>
                  <a:gd name="T46" fmla="*/ 312 w 557"/>
                  <a:gd name="T47" fmla="*/ 62 h 72"/>
                  <a:gd name="T48" fmla="*/ 292 w 557"/>
                  <a:gd name="T49" fmla="*/ 64 h 72"/>
                  <a:gd name="T50" fmla="*/ 272 w 557"/>
                  <a:gd name="T51" fmla="*/ 61 h 72"/>
                  <a:gd name="T52" fmla="*/ 263 w 557"/>
                  <a:gd name="T53" fmla="*/ 58 h 72"/>
                  <a:gd name="T54" fmla="*/ 254 w 557"/>
                  <a:gd name="T55" fmla="*/ 49 h 72"/>
                  <a:gd name="T56" fmla="*/ 216 w 557"/>
                  <a:gd name="T57" fmla="*/ 52 h 72"/>
                  <a:gd name="T58" fmla="*/ 206 w 557"/>
                  <a:gd name="T59" fmla="*/ 66 h 72"/>
                  <a:gd name="T60" fmla="*/ 192 w 557"/>
                  <a:gd name="T61" fmla="*/ 70 h 72"/>
                  <a:gd name="T62" fmla="*/ 174 w 557"/>
                  <a:gd name="T63" fmla="*/ 70 h 72"/>
                  <a:gd name="T64" fmla="*/ 157 w 557"/>
                  <a:gd name="T65" fmla="*/ 71 h 72"/>
                  <a:gd name="T66" fmla="*/ 151 w 557"/>
                  <a:gd name="T67" fmla="*/ 71 h 72"/>
                  <a:gd name="T68" fmla="*/ 147 w 557"/>
                  <a:gd name="T69" fmla="*/ 69 h 72"/>
                  <a:gd name="T70" fmla="*/ 143 w 557"/>
                  <a:gd name="T71" fmla="*/ 66 h 72"/>
                  <a:gd name="T72" fmla="*/ 143 w 557"/>
                  <a:gd name="T73" fmla="*/ 59 h 72"/>
                  <a:gd name="T74" fmla="*/ 121 w 557"/>
                  <a:gd name="T75" fmla="*/ 64 h 72"/>
                  <a:gd name="T76" fmla="*/ 0 w 557"/>
                  <a:gd name="T77" fmla="*/ 64 h 72"/>
                  <a:gd name="T78" fmla="*/ 0 w 557"/>
                  <a:gd name="T79" fmla="*/ 9 h 72"/>
                  <a:gd name="T80" fmla="*/ 556 w 557"/>
                  <a:gd name="T81" fmla="*/ 0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7"/>
                  <a:gd name="T124" fmla="*/ 0 h 72"/>
                  <a:gd name="T125" fmla="*/ 557 w 557"/>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7" h="72">
                    <a:moveTo>
                      <a:pt x="556" y="0"/>
                    </a:moveTo>
                    <a:lnTo>
                      <a:pt x="556" y="28"/>
                    </a:lnTo>
                    <a:lnTo>
                      <a:pt x="548" y="23"/>
                    </a:lnTo>
                    <a:lnTo>
                      <a:pt x="490" y="24"/>
                    </a:lnTo>
                    <a:lnTo>
                      <a:pt x="485" y="29"/>
                    </a:lnTo>
                    <a:lnTo>
                      <a:pt x="479" y="33"/>
                    </a:lnTo>
                    <a:lnTo>
                      <a:pt x="479" y="31"/>
                    </a:lnTo>
                    <a:lnTo>
                      <a:pt x="484" y="28"/>
                    </a:lnTo>
                    <a:lnTo>
                      <a:pt x="486" y="24"/>
                    </a:lnTo>
                    <a:lnTo>
                      <a:pt x="469" y="25"/>
                    </a:lnTo>
                    <a:lnTo>
                      <a:pt x="427" y="37"/>
                    </a:lnTo>
                    <a:lnTo>
                      <a:pt x="407" y="54"/>
                    </a:lnTo>
                    <a:lnTo>
                      <a:pt x="383" y="56"/>
                    </a:lnTo>
                    <a:lnTo>
                      <a:pt x="368" y="56"/>
                    </a:lnTo>
                    <a:lnTo>
                      <a:pt x="365" y="49"/>
                    </a:lnTo>
                    <a:lnTo>
                      <a:pt x="359" y="42"/>
                    </a:lnTo>
                    <a:lnTo>
                      <a:pt x="359" y="33"/>
                    </a:lnTo>
                    <a:lnTo>
                      <a:pt x="346" y="37"/>
                    </a:lnTo>
                    <a:lnTo>
                      <a:pt x="347" y="40"/>
                    </a:lnTo>
                    <a:lnTo>
                      <a:pt x="339" y="40"/>
                    </a:lnTo>
                    <a:lnTo>
                      <a:pt x="337" y="48"/>
                    </a:lnTo>
                    <a:lnTo>
                      <a:pt x="330" y="55"/>
                    </a:lnTo>
                    <a:lnTo>
                      <a:pt x="321" y="59"/>
                    </a:lnTo>
                    <a:lnTo>
                      <a:pt x="312" y="62"/>
                    </a:lnTo>
                    <a:lnTo>
                      <a:pt x="292" y="64"/>
                    </a:lnTo>
                    <a:lnTo>
                      <a:pt x="272" y="61"/>
                    </a:lnTo>
                    <a:lnTo>
                      <a:pt x="263" y="58"/>
                    </a:lnTo>
                    <a:lnTo>
                      <a:pt x="254" y="49"/>
                    </a:lnTo>
                    <a:lnTo>
                      <a:pt x="216" y="52"/>
                    </a:lnTo>
                    <a:lnTo>
                      <a:pt x="206" y="66"/>
                    </a:lnTo>
                    <a:lnTo>
                      <a:pt x="192" y="70"/>
                    </a:lnTo>
                    <a:lnTo>
                      <a:pt x="174" y="70"/>
                    </a:lnTo>
                    <a:lnTo>
                      <a:pt x="157" y="71"/>
                    </a:lnTo>
                    <a:lnTo>
                      <a:pt x="151" y="71"/>
                    </a:lnTo>
                    <a:lnTo>
                      <a:pt x="147" y="69"/>
                    </a:lnTo>
                    <a:lnTo>
                      <a:pt x="143" y="66"/>
                    </a:lnTo>
                    <a:lnTo>
                      <a:pt x="143" y="59"/>
                    </a:lnTo>
                    <a:lnTo>
                      <a:pt x="121" y="64"/>
                    </a:lnTo>
                    <a:lnTo>
                      <a:pt x="0" y="64"/>
                    </a:lnTo>
                    <a:lnTo>
                      <a:pt x="0" y="9"/>
                    </a:lnTo>
                    <a:lnTo>
                      <a:pt x="556"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7690" name="Group 600"/>
              <p:cNvGrpSpPr>
                <a:grpSpLocks/>
              </p:cNvGrpSpPr>
              <p:nvPr/>
            </p:nvGrpSpPr>
            <p:grpSpPr bwMode="auto">
              <a:xfrm>
                <a:off x="4641" y="2982"/>
                <a:ext cx="142" cy="98"/>
                <a:chOff x="4641" y="2982"/>
                <a:chExt cx="142" cy="98"/>
              </a:xfrm>
            </p:grpSpPr>
            <p:grpSp>
              <p:nvGrpSpPr>
                <p:cNvPr id="27870" name="Group 582"/>
                <p:cNvGrpSpPr>
                  <a:grpSpLocks/>
                </p:cNvGrpSpPr>
                <p:nvPr/>
              </p:nvGrpSpPr>
              <p:grpSpPr bwMode="auto">
                <a:xfrm>
                  <a:off x="4691" y="2982"/>
                  <a:ext cx="92" cy="91"/>
                  <a:chOff x="4691" y="2982"/>
                  <a:chExt cx="92" cy="91"/>
                </a:xfrm>
              </p:grpSpPr>
              <p:grpSp>
                <p:nvGrpSpPr>
                  <p:cNvPr id="27888" name="Group 573"/>
                  <p:cNvGrpSpPr>
                    <a:grpSpLocks/>
                  </p:cNvGrpSpPr>
                  <p:nvPr/>
                </p:nvGrpSpPr>
                <p:grpSpPr bwMode="auto">
                  <a:xfrm>
                    <a:off x="4691" y="2982"/>
                    <a:ext cx="64" cy="88"/>
                    <a:chOff x="4691" y="2982"/>
                    <a:chExt cx="64" cy="88"/>
                  </a:xfrm>
                </p:grpSpPr>
                <p:grpSp>
                  <p:nvGrpSpPr>
                    <p:cNvPr id="27897" name="Group 568"/>
                    <p:cNvGrpSpPr>
                      <a:grpSpLocks/>
                    </p:cNvGrpSpPr>
                    <p:nvPr/>
                  </p:nvGrpSpPr>
                  <p:grpSpPr bwMode="auto">
                    <a:xfrm>
                      <a:off x="4691" y="2982"/>
                      <a:ext cx="64" cy="88"/>
                      <a:chOff x="4691" y="2982"/>
                      <a:chExt cx="64" cy="88"/>
                    </a:xfrm>
                  </p:grpSpPr>
                  <p:sp>
                    <p:nvSpPr>
                      <p:cNvPr id="27902" name="Freeform 566"/>
                      <p:cNvSpPr>
                        <a:spLocks/>
                      </p:cNvSpPr>
                      <p:nvPr/>
                    </p:nvSpPr>
                    <p:spPr bwMode="auto">
                      <a:xfrm>
                        <a:off x="4691" y="2982"/>
                        <a:ext cx="40" cy="88"/>
                      </a:xfrm>
                      <a:custGeom>
                        <a:avLst/>
                        <a:gdLst>
                          <a:gd name="T0" fmla="*/ 18 w 40"/>
                          <a:gd name="T1" fmla="*/ 0 h 88"/>
                          <a:gd name="T2" fmla="*/ 39 w 40"/>
                          <a:gd name="T3" fmla="*/ 0 h 88"/>
                          <a:gd name="T4" fmla="*/ 39 w 40"/>
                          <a:gd name="T5" fmla="*/ 87 h 88"/>
                          <a:gd name="T6" fmla="*/ 18 w 40"/>
                          <a:gd name="T7" fmla="*/ 87 h 88"/>
                          <a:gd name="T8" fmla="*/ 17 w 40"/>
                          <a:gd name="T9" fmla="*/ 86 h 88"/>
                          <a:gd name="T10" fmla="*/ 16 w 40"/>
                          <a:gd name="T11" fmla="*/ 86 h 88"/>
                          <a:gd name="T12" fmla="*/ 15 w 40"/>
                          <a:gd name="T13" fmla="*/ 85 h 88"/>
                          <a:gd name="T14" fmla="*/ 13 w 40"/>
                          <a:gd name="T15" fmla="*/ 84 h 88"/>
                          <a:gd name="T16" fmla="*/ 12 w 40"/>
                          <a:gd name="T17" fmla="*/ 84 h 88"/>
                          <a:gd name="T18" fmla="*/ 12 w 40"/>
                          <a:gd name="T19" fmla="*/ 83 h 88"/>
                          <a:gd name="T20" fmla="*/ 11 w 40"/>
                          <a:gd name="T21" fmla="*/ 82 h 88"/>
                          <a:gd name="T22" fmla="*/ 10 w 40"/>
                          <a:gd name="T23" fmla="*/ 81 h 88"/>
                          <a:gd name="T24" fmla="*/ 9 w 40"/>
                          <a:gd name="T25" fmla="*/ 80 h 88"/>
                          <a:gd name="T26" fmla="*/ 8 w 40"/>
                          <a:gd name="T27" fmla="*/ 79 h 88"/>
                          <a:gd name="T28" fmla="*/ 7 w 40"/>
                          <a:gd name="T29" fmla="*/ 78 h 88"/>
                          <a:gd name="T30" fmla="*/ 7 w 40"/>
                          <a:gd name="T31" fmla="*/ 76 h 88"/>
                          <a:gd name="T32" fmla="*/ 6 w 40"/>
                          <a:gd name="T33" fmla="*/ 75 h 88"/>
                          <a:gd name="T34" fmla="*/ 6 w 40"/>
                          <a:gd name="T35" fmla="*/ 73 h 88"/>
                          <a:gd name="T36" fmla="*/ 6 w 40"/>
                          <a:gd name="T37" fmla="*/ 72 h 88"/>
                          <a:gd name="T38" fmla="*/ 4 w 40"/>
                          <a:gd name="T39" fmla="*/ 71 h 88"/>
                          <a:gd name="T40" fmla="*/ 3 w 40"/>
                          <a:gd name="T41" fmla="*/ 69 h 88"/>
                          <a:gd name="T42" fmla="*/ 3 w 40"/>
                          <a:gd name="T43" fmla="*/ 66 h 88"/>
                          <a:gd name="T44" fmla="*/ 2 w 40"/>
                          <a:gd name="T45" fmla="*/ 64 h 88"/>
                          <a:gd name="T46" fmla="*/ 2 w 40"/>
                          <a:gd name="T47" fmla="*/ 60 h 88"/>
                          <a:gd name="T48" fmla="*/ 1 w 40"/>
                          <a:gd name="T49" fmla="*/ 58 h 88"/>
                          <a:gd name="T50" fmla="*/ 1 w 40"/>
                          <a:gd name="T51" fmla="*/ 55 h 88"/>
                          <a:gd name="T52" fmla="*/ 1 w 40"/>
                          <a:gd name="T53" fmla="*/ 51 h 88"/>
                          <a:gd name="T54" fmla="*/ 0 w 40"/>
                          <a:gd name="T55" fmla="*/ 47 h 88"/>
                          <a:gd name="T56" fmla="*/ 0 w 40"/>
                          <a:gd name="T57" fmla="*/ 43 h 88"/>
                          <a:gd name="T58" fmla="*/ 0 w 40"/>
                          <a:gd name="T59" fmla="*/ 38 h 88"/>
                          <a:gd name="T60" fmla="*/ 1 w 40"/>
                          <a:gd name="T61" fmla="*/ 33 h 88"/>
                          <a:gd name="T62" fmla="*/ 1 w 40"/>
                          <a:gd name="T63" fmla="*/ 29 h 88"/>
                          <a:gd name="T64" fmla="*/ 2 w 40"/>
                          <a:gd name="T65" fmla="*/ 25 h 88"/>
                          <a:gd name="T66" fmla="*/ 2 w 40"/>
                          <a:gd name="T67" fmla="*/ 22 h 88"/>
                          <a:gd name="T68" fmla="*/ 3 w 40"/>
                          <a:gd name="T69" fmla="*/ 20 h 88"/>
                          <a:gd name="T70" fmla="*/ 4 w 40"/>
                          <a:gd name="T71" fmla="*/ 17 h 88"/>
                          <a:gd name="T72" fmla="*/ 6 w 40"/>
                          <a:gd name="T73" fmla="*/ 13 h 88"/>
                          <a:gd name="T74" fmla="*/ 6 w 40"/>
                          <a:gd name="T75" fmla="*/ 11 h 88"/>
                          <a:gd name="T76" fmla="*/ 7 w 40"/>
                          <a:gd name="T77" fmla="*/ 9 h 88"/>
                          <a:gd name="T78" fmla="*/ 8 w 40"/>
                          <a:gd name="T79" fmla="*/ 8 h 88"/>
                          <a:gd name="T80" fmla="*/ 8 w 40"/>
                          <a:gd name="T81" fmla="*/ 7 h 88"/>
                          <a:gd name="T82" fmla="*/ 9 w 40"/>
                          <a:gd name="T83" fmla="*/ 6 h 88"/>
                          <a:gd name="T84" fmla="*/ 10 w 40"/>
                          <a:gd name="T85" fmla="*/ 5 h 88"/>
                          <a:gd name="T86" fmla="*/ 11 w 40"/>
                          <a:gd name="T87" fmla="*/ 5 h 88"/>
                          <a:gd name="T88" fmla="*/ 12 w 40"/>
                          <a:gd name="T89" fmla="*/ 4 h 88"/>
                          <a:gd name="T90" fmla="*/ 12 w 40"/>
                          <a:gd name="T91" fmla="*/ 3 h 88"/>
                          <a:gd name="T92" fmla="*/ 13 w 40"/>
                          <a:gd name="T93" fmla="*/ 2 h 88"/>
                          <a:gd name="T94" fmla="*/ 14 w 40"/>
                          <a:gd name="T95" fmla="*/ 2 h 88"/>
                          <a:gd name="T96" fmla="*/ 15 w 40"/>
                          <a:gd name="T97" fmla="*/ 1 h 88"/>
                          <a:gd name="T98" fmla="*/ 16 w 40"/>
                          <a:gd name="T99" fmla="*/ 1 h 88"/>
                          <a:gd name="T100" fmla="*/ 16 w 40"/>
                          <a:gd name="T101" fmla="*/ 0 h 88"/>
                          <a:gd name="T102" fmla="*/ 17 w 40"/>
                          <a:gd name="T103" fmla="*/ 0 h 88"/>
                          <a:gd name="T104" fmla="*/ 18 w 40"/>
                          <a:gd name="T105" fmla="*/ 0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
                          <a:gd name="T160" fmla="*/ 0 h 88"/>
                          <a:gd name="T161" fmla="*/ 40 w 40"/>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 h="88">
                            <a:moveTo>
                              <a:pt x="18" y="0"/>
                            </a:moveTo>
                            <a:lnTo>
                              <a:pt x="39" y="0"/>
                            </a:lnTo>
                            <a:lnTo>
                              <a:pt x="39" y="87"/>
                            </a:lnTo>
                            <a:lnTo>
                              <a:pt x="18" y="87"/>
                            </a:lnTo>
                            <a:lnTo>
                              <a:pt x="17" y="86"/>
                            </a:lnTo>
                            <a:lnTo>
                              <a:pt x="16" y="86"/>
                            </a:lnTo>
                            <a:lnTo>
                              <a:pt x="15" y="85"/>
                            </a:lnTo>
                            <a:lnTo>
                              <a:pt x="13" y="84"/>
                            </a:lnTo>
                            <a:lnTo>
                              <a:pt x="12" y="84"/>
                            </a:lnTo>
                            <a:lnTo>
                              <a:pt x="12" y="83"/>
                            </a:lnTo>
                            <a:lnTo>
                              <a:pt x="11" y="82"/>
                            </a:lnTo>
                            <a:lnTo>
                              <a:pt x="10" y="81"/>
                            </a:lnTo>
                            <a:lnTo>
                              <a:pt x="9" y="80"/>
                            </a:lnTo>
                            <a:lnTo>
                              <a:pt x="8" y="79"/>
                            </a:lnTo>
                            <a:lnTo>
                              <a:pt x="7" y="78"/>
                            </a:lnTo>
                            <a:lnTo>
                              <a:pt x="7" y="76"/>
                            </a:lnTo>
                            <a:lnTo>
                              <a:pt x="6" y="75"/>
                            </a:lnTo>
                            <a:lnTo>
                              <a:pt x="6" y="73"/>
                            </a:lnTo>
                            <a:lnTo>
                              <a:pt x="6" y="72"/>
                            </a:lnTo>
                            <a:lnTo>
                              <a:pt x="4" y="71"/>
                            </a:lnTo>
                            <a:lnTo>
                              <a:pt x="3" y="69"/>
                            </a:lnTo>
                            <a:lnTo>
                              <a:pt x="3" y="66"/>
                            </a:lnTo>
                            <a:lnTo>
                              <a:pt x="2" y="64"/>
                            </a:lnTo>
                            <a:lnTo>
                              <a:pt x="2" y="60"/>
                            </a:lnTo>
                            <a:lnTo>
                              <a:pt x="1" y="58"/>
                            </a:lnTo>
                            <a:lnTo>
                              <a:pt x="1" y="55"/>
                            </a:lnTo>
                            <a:lnTo>
                              <a:pt x="1" y="51"/>
                            </a:lnTo>
                            <a:lnTo>
                              <a:pt x="0" y="47"/>
                            </a:lnTo>
                            <a:lnTo>
                              <a:pt x="0" y="43"/>
                            </a:lnTo>
                            <a:lnTo>
                              <a:pt x="0" y="38"/>
                            </a:lnTo>
                            <a:lnTo>
                              <a:pt x="1" y="33"/>
                            </a:lnTo>
                            <a:lnTo>
                              <a:pt x="1" y="29"/>
                            </a:lnTo>
                            <a:lnTo>
                              <a:pt x="2" y="25"/>
                            </a:lnTo>
                            <a:lnTo>
                              <a:pt x="2" y="22"/>
                            </a:lnTo>
                            <a:lnTo>
                              <a:pt x="3" y="20"/>
                            </a:lnTo>
                            <a:lnTo>
                              <a:pt x="4" y="17"/>
                            </a:lnTo>
                            <a:lnTo>
                              <a:pt x="6" y="13"/>
                            </a:lnTo>
                            <a:lnTo>
                              <a:pt x="6" y="11"/>
                            </a:lnTo>
                            <a:lnTo>
                              <a:pt x="7" y="9"/>
                            </a:lnTo>
                            <a:lnTo>
                              <a:pt x="8" y="8"/>
                            </a:lnTo>
                            <a:lnTo>
                              <a:pt x="8" y="7"/>
                            </a:lnTo>
                            <a:lnTo>
                              <a:pt x="9" y="6"/>
                            </a:lnTo>
                            <a:lnTo>
                              <a:pt x="10" y="5"/>
                            </a:lnTo>
                            <a:lnTo>
                              <a:pt x="11" y="5"/>
                            </a:lnTo>
                            <a:lnTo>
                              <a:pt x="12" y="4"/>
                            </a:lnTo>
                            <a:lnTo>
                              <a:pt x="12" y="3"/>
                            </a:lnTo>
                            <a:lnTo>
                              <a:pt x="13" y="2"/>
                            </a:lnTo>
                            <a:lnTo>
                              <a:pt x="14" y="2"/>
                            </a:lnTo>
                            <a:lnTo>
                              <a:pt x="15" y="1"/>
                            </a:lnTo>
                            <a:lnTo>
                              <a:pt x="16" y="1"/>
                            </a:lnTo>
                            <a:lnTo>
                              <a:pt x="16" y="0"/>
                            </a:lnTo>
                            <a:lnTo>
                              <a:pt x="17" y="0"/>
                            </a:lnTo>
                            <a:lnTo>
                              <a:pt x="18"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903" name="Oval 567"/>
                      <p:cNvSpPr>
                        <a:spLocks noChangeArrowheads="1"/>
                      </p:cNvSpPr>
                      <p:nvPr/>
                    </p:nvSpPr>
                    <p:spPr bwMode="auto">
                      <a:xfrm>
                        <a:off x="4713" y="2982"/>
                        <a:ext cx="42" cy="8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98" name="Group 572"/>
                    <p:cNvGrpSpPr>
                      <a:grpSpLocks/>
                    </p:cNvGrpSpPr>
                    <p:nvPr/>
                  </p:nvGrpSpPr>
                  <p:grpSpPr bwMode="auto">
                    <a:xfrm>
                      <a:off x="4723" y="3002"/>
                      <a:ext cx="26" cy="48"/>
                      <a:chOff x="4723" y="3002"/>
                      <a:chExt cx="26" cy="48"/>
                    </a:xfrm>
                  </p:grpSpPr>
                  <p:sp>
                    <p:nvSpPr>
                      <p:cNvPr id="27899" name="Oval 569"/>
                      <p:cNvSpPr>
                        <a:spLocks noChangeArrowheads="1"/>
                      </p:cNvSpPr>
                      <p:nvPr/>
                    </p:nvSpPr>
                    <p:spPr bwMode="auto">
                      <a:xfrm>
                        <a:off x="4723" y="3002"/>
                        <a:ext cx="22" cy="48"/>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900" name="Oval 570"/>
                      <p:cNvSpPr>
                        <a:spLocks noChangeArrowheads="1"/>
                      </p:cNvSpPr>
                      <p:nvPr/>
                    </p:nvSpPr>
                    <p:spPr bwMode="auto">
                      <a:xfrm>
                        <a:off x="4723" y="3003"/>
                        <a:ext cx="20" cy="4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901" name="Oval 571"/>
                      <p:cNvSpPr>
                        <a:spLocks noChangeArrowheads="1"/>
                      </p:cNvSpPr>
                      <p:nvPr/>
                    </p:nvSpPr>
                    <p:spPr bwMode="auto">
                      <a:xfrm>
                        <a:off x="4733" y="3025"/>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7889" name="Group 581"/>
                  <p:cNvGrpSpPr>
                    <a:grpSpLocks/>
                  </p:cNvGrpSpPr>
                  <p:nvPr/>
                </p:nvGrpSpPr>
                <p:grpSpPr bwMode="auto">
                  <a:xfrm>
                    <a:off x="4720" y="2982"/>
                    <a:ext cx="63" cy="91"/>
                    <a:chOff x="4720" y="2982"/>
                    <a:chExt cx="63" cy="91"/>
                  </a:xfrm>
                </p:grpSpPr>
                <p:grpSp>
                  <p:nvGrpSpPr>
                    <p:cNvPr id="27890" name="Group 576"/>
                    <p:cNvGrpSpPr>
                      <a:grpSpLocks/>
                    </p:cNvGrpSpPr>
                    <p:nvPr/>
                  </p:nvGrpSpPr>
                  <p:grpSpPr bwMode="auto">
                    <a:xfrm>
                      <a:off x="4720" y="2982"/>
                      <a:ext cx="63" cy="91"/>
                      <a:chOff x="4720" y="2982"/>
                      <a:chExt cx="63" cy="91"/>
                    </a:xfrm>
                  </p:grpSpPr>
                  <p:sp>
                    <p:nvSpPr>
                      <p:cNvPr id="27895" name="Freeform 574"/>
                      <p:cNvSpPr>
                        <a:spLocks/>
                      </p:cNvSpPr>
                      <p:nvPr/>
                    </p:nvSpPr>
                    <p:spPr bwMode="auto">
                      <a:xfrm>
                        <a:off x="4720" y="2982"/>
                        <a:ext cx="40" cy="91"/>
                      </a:xfrm>
                      <a:custGeom>
                        <a:avLst/>
                        <a:gdLst>
                          <a:gd name="T0" fmla="*/ 17 w 40"/>
                          <a:gd name="T1" fmla="*/ 0 h 91"/>
                          <a:gd name="T2" fmla="*/ 39 w 40"/>
                          <a:gd name="T3" fmla="*/ 0 h 91"/>
                          <a:gd name="T4" fmla="*/ 38 w 40"/>
                          <a:gd name="T5" fmla="*/ 90 h 91"/>
                          <a:gd name="T6" fmla="*/ 17 w 40"/>
                          <a:gd name="T7" fmla="*/ 89 h 91"/>
                          <a:gd name="T8" fmla="*/ 17 w 40"/>
                          <a:gd name="T9" fmla="*/ 88 h 91"/>
                          <a:gd name="T10" fmla="*/ 15 w 40"/>
                          <a:gd name="T11" fmla="*/ 88 h 91"/>
                          <a:gd name="T12" fmla="*/ 15 w 40"/>
                          <a:gd name="T13" fmla="*/ 87 h 91"/>
                          <a:gd name="T14" fmla="*/ 13 w 40"/>
                          <a:gd name="T15" fmla="*/ 87 h 91"/>
                          <a:gd name="T16" fmla="*/ 12 w 40"/>
                          <a:gd name="T17" fmla="*/ 86 h 91"/>
                          <a:gd name="T18" fmla="*/ 11 w 40"/>
                          <a:gd name="T19" fmla="*/ 84 h 91"/>
                          <a:gd name="T20" fmla="*/ 10 w 40"/>
                          <a:gd name="T21" fmla="*/ 84 h 91"/>
                          <a:gd name="T22" fmla="*/ 9 w 40"/>
                          <a:gd name="T23" fmla="*/ 83 h 91"/>
                          <a:gd name="T24" fmla="*/ 8 w 40"/>
                          <a:gd name="T25" fmla="*/ 82 h 91"/>
                          <a:gd name="T26" fmla="*/ 7 w 40"/>
                          <a:gd name="T27" fmla="*/ 81 h 91"/>
                          <a:gd name="T28" fmla="*/ 7 w 40"/>
                          <a:gd name="T29" fmla="*/ 80 h 91"/>
                          <a:gd name="T30" fmla="*/ 7 w 40"/>
                          <a:gd name="T31" fmla="*/ 78 h 91"/>
                          <a:gd name="T32" fmla="*/ 6 w 40"/>
                          <a:gd name="T33" fmla="*/ 76 h 91"/>
                          <a:gd name="T34" fmla="*/ 5 w 40"/>
                          <a:gd name="T35" fmla="*/ 75 h 91"/>
                          <a:gd name="T36" fmla="*/ 5 w 40"/>
                          <a:gd name="T37" fmla="*/ 74 h 91"/>
                          <a:gd name="T38" fmla="*/ 4 w 40"/>
                          <a:gd name="T39" fmla="*/ 73 h 91"/>
                          <a:gd name="T40" fmla="*/ 2 w 40"/>
                          <a:gd name="T41" fmla="*/ 70 h 91"/>
                          <a:gd name="T42" fmla="*/ 2 w 40"/>
                          <a:gd name="T43" fmla="*/ 67 h 91"/>
                          <a:gd name="T44" fmla="*/ 2 w 40"/>
                          <a:gd name="T45" fmla="*/ 65 h 91"/>
                          <a:gd name="T46" fmla="*/ 1 w 40"/>
                          <a:gd name="T47" fmla="*/ 62 h 91"/>
                          <a:gd name="T48" fmla="*/ 0 w 40"/>
                          <a:gd name="T49" fmla="*/ 59 h 91"/>
                          <a:gd name="T50" fmla="*/ 0 w 40"/>
                          <a:gd name="T51" fmla="*/ 56 h 91"/>
                          <a:gd name="T52" fmla="*/ 0 w 40"/>
                          <a:gd name="T53" fmla="*/ 52 h 91"/>
                          <a:gd name="T54" fmla="*/ 0 w 40"/>
                          <a:gd name="T55" fmla="*/ 49 h 91"/>
                          <a:gd name="T56" fmla="*/ 0 w 40"/>
                          <a:gd name="T57" fmla="*/ 44 h 91"/>
                          <a:gd name="T58" fmla="*/ 0 w 40"/>
                          <a:gd name="T59" fmla="*/ 39 h 91"/>
                          <a:gd name="T60" fmla="*/ 0 w 40"/>
                          <a:gd name="T61" fmla="*/ 33 h 91"/>
                          <a:gd name="T62" fmla="*/ 0 w 40"/>
                          <a:gd name="T63" fmla="*/ 30 h 91"/>
                          <a:gd name="T64" fmla="*/ 1 w 40"/>
                          <a:gd name="T65" fmla="*/ 26 h 91"/>
                          <a:gd name="T66" fmla="*/ 2 w 40"/>
                          <a:gd name="T67" fmla="*/ 23 h 91"/>
                          <a:gd name="T68" fmla="*/ 2 w 40"/>
                          <a:gd name="T69" fmla="*/ 21 h 91"/>
                          <a:gd name="T70" fmla="*/ 3 w 40"/>
                          <a:gd name="T71" fmla="*/ 17 h 91"/>
                          <a:gd name="T72" fmla="*/ 5 w 40"/>
                          <a:gd name="T73" fmla="*/ 14 h 91"/>
                          <a:gd name="T74" fmla="*/ 6 w 40"/>
                          <a:gd name="T75" fmla="*/ 11 h 91"/>
                          <a:gd name="T76" fmla="*/ 7 w 40"/>
                          <a:gd name="T77" fmla="*/ 10 h 91"/>
                          <a:gd name="T78" fmla="*/ 7 w 40"/>
                          <a:gd name="T79" fmla="*/ 8 h 91"/>
                          <a:gd name="T80" fmla="*/ 8 w 40"/>
                          <a:gd name="T81" fmla="*/ 7 h 91"/>
                          <a:gd name="T82" fmla="*/ 9 w 40"/>
                          <a:gd name="T83" fmla="*/ 6 h 91"/>
                          <a:gd name="T84" fmla="*/ 10 w 40"/>
                          <a:gd name="T85" fmla="*/ 6 h 91"/>
                          <a:gd name="T86" fmla="*/ 10 w 40"/>
                          <a:gd name="T87" fmla="*/ 5 h 91"/>
                          <a:gd name="T88" fmla="*/ 11 w 40"/>
                          <a:gd name="T89" fmla="*/ 4 h 91"/>
                          <a:gd name="T90" fmla="*/ 12 w 40"/>
                          <a:gd name="T91" fmla="*/ 3 h 91"/>
                          <a:gd name="T92" fmla="*/ 12 w 40"/>
                          <a:gd name="T93" fmla="*/ 2 h 91"/>
                          <a:gd name="T94" fmla="*/ 13 w 40"/>
                          <a:gd name="T95" fmla="*/ 2 h 91"/>
                          <a:gd name="T96" fmla="*/ 14 w 40"/>
                          <a:gd name="T97" fmla="*/ 1 h 91"/>
                          <a:gd name="T98" fmla="*/ 15 w 40"/>
                          <a:gd name="T99" fmla="*/ 1 h 91"/>
                          <a:gd name="T100" fmla="*/ 16 w 40"/>
                          <a:gd name="T101" fmla="*/ 0 h 91"/>
                          <a:gd name="T102" fmla="*/ 17 w 40"/>
                          <a:gd name="T103" fmla="*/ 0 h 91"/>
                          <a:gd name="T104" fmla="*/ 17 w 40"/>
                          <a:gd name="T105" fmla="*/ 0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
                          <a:gd name="T160" fmla="*/ 0 h 91"/>
                          <a:gd name="T161" fmla="*/ 40 w 40"/>
                          <a:gd name="T162" fmla="*/ 91 h 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 h="91">
                            <a:moveTo>
                              <a:pt x="17" y="0"/>
                            </a:moveTo>
                            <a:lnTo>
                              <a:pt x="39" y="0"/>
                            </a:lnTo>
                            <a:lnTo>
                              <a:pt x="38" y="90"/>
                            </a:lnTo>
                            <a:lnTo>
                              <a:pt x="17" y="89"/>
                            </a:lnTo>
                            <a:lnTo>
                              <a:pt x="17" y="88"/>
                            </a:lnTo>
                            <a:lnTo>
                              <a:pt x="15" y="88"/>
                            </a:lnTo>
                            <a:lnTo>
                              <a:pt x="15" y="87"/>
                            </a:lnTo>
                            <a:lnTo>
                              <a:pt x="13" y="87"/>
                            </a:lnTo>
                            <a:lnTo>
                              <a:pt x="12" y="86"/>
                            </a:lnTo>
                            <a:lnTo>
                              <a:pt x="11" y="84"/>
                            </a:lnTo>
                            <a:lnTo>
                              <a:pt x="10" y="84"/>
                            </a:lnTo>
                            <a:lnTo>
                              <a:pt x="9" y="83"/>
                            </a:lnTo>
                            <a:lnTo>
                              <a:pt x="8" y="82"/>
                            </a:lnTo>
                            <a:lnTo>
                              <a:pt x="7" y="81"/>
                            </a:lnTo>
                            <a:lnTo>
                              <a:pt x="7" y="80"/>
                            </a:lnTo>
                            <a:lnTo>
                              <a:pt x="7" y="78"/>
                            </a:lnTo>
                            <a:lnTo>
                              <a:pt x="6" y="76"/>
                            </a:lnTo>
                            <a:lnTo>
                              <a:pt x="5" y="75"/>
                            </a:lnTo>
                            <a:lnTo>
                              <a:pt x="5" y="74"/>
                            </a:lnTo>
                            <a:lnTo>
                              <a:pt x="4" y="73"/>
                            </a:lnTo>
                            <a:lnTo>
                              <a:pt x="2" y="70"/>
                            </a:lnTo>
                            <a:lnTo>
                              <a:pt x="2" y="67"/>
                            </a:lnTo>
                            <a:lnTo>
                              <a:pt x="2" y="65"/>
                            </a:lnTo>
                            <a:lnTo>
                              <a:pt x="1" y="62"/>
                            </a:lnTo>
                            <a:lnTo>
                              <a:pt x="0" y="59"/>
                            </a:lnTo>
                            <a:lnTo>
                              <a:pt x="0" y="56"/>
                            </a:lnTo>
                            <a:lnTo>
                              <a:pt x="0" y="52"/>
                            </a:lnTo>
                            <a:lnTo>
                              <a:pt x="0" y="49"/>
                            </a:lnTo>
                            <a:lnTo>
                              <a:pt x="0" y="44"/>
                            </a:lnTo>
                            <a:lnTo>
                              <a:pt x="0" y="39"/>
                            </a:lnTo>
                            <a:lnTo>
                              <a:pt x="0" y="33"/>
                            </a:lnTo>
                            <a:lnTo>
                              <a:pt x="0" y="30"/>
                            </a:lnTo>
                            <a:lnTo>
                              <a:pt x="1" y="26"/>
                            </a:lnTo>
                            <a:lnTo>
                              <a:pt x="2" y="23"/>
                            </a:lnTo>
                            <a:lnTo>
                              <a:pt x="2" y="21"/>
                            </a:lnTo>
                            <a:lnTo>
                              <a:pt x="3" y="17"/>
                            </a:lnTo>
                            <a:lnTo>
                              <a:pt x="5" y="14"/>
                            </a:lnTo>
                            <a:lnTo>
                              <a:pt x="6" y="11"/>
                            </a:lnTo>
                            <a:lnTo>
                              <a:pt x="7" y="10"/>
                            </a:lnTo>
                            <a:lnTo>
                              <a:pt x="7" y="8"/>
                            </a:lnTo>
                            <a:lnTo>
                              <a:pt x="8" y="7"/>
                            </a:lnTo>
                            <a:lnTo>
                              <a:pt x="9" y="6"/>
                            </a:lnTo>
                            <a:lnTo>
                              <a:pt x="10" y="6"/>
                            </a:lnTo>
                            <a:lnTo>
                              <a:pt x="10" y="5"/>
                            </a:lnTo>
                            <a:lnTo>
                              <a:pt x="11" y="4"/>
                            </a:lnTo>
                            <a:lnTo>
                              <a:pt x="12" y="3"/>
                            </a:lnTo>
                            <a:lnTo>
                              <a:pt x="12" y="2"/>
                            </a:lnTo>
                            <a:lnTo>
                              <a:pt x="13" y="2"/>
                            </a:lnTo>
                            <a:lnTo>
                              <a:pt x="14" y="1"/>
                            </a:lnTo>
                            <a:lnTo>
                              <a:pt x="15" y="1"/>
                            </a:lnTo>
                            <a:lnTo>
                              <a:pt x="16" y="0"/>
                            </a:lnTo>
                            <a:lnTo>
                              <a:pt x="17"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96" name="Oval 575"/>
                      <p:cNvSpPr>
                        <a:spLocks noChangeArrowheads="1"/>
                      </p:cNvSpPr>
                      <p:nvPr/>
                    </p:nvSpPr>
                    <p:spPr bwMode="auto">
                      <a:xfrm>
                        <a:off x="4742" y="2982"/>
                        <a:ext cx="41" cy="90"/>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91" name="Group 580"/>
                    <p:cNvGrpSpPr>
                      <a:grpSpLocks/>
                    </p:cNvGrpSpPr>
                    <p:nvPr/>
                  </p:nvGrpSpPr>
                  <p:grpSpPr bwMode="auto">
                    <a:xfrm>
                      <a:off x="4752" y="3002"/>
                      <a:ext cx="25" cy="50"/>
                      <a:chOff x="4752" y="3002"/>
                      <a:chExt cx="25" cy="50"/>
                    </a:xfrm>
                  </p:grpSpPr>
                  <p:sp>
                    <p:nvSpPr>
                      <p:cNvPr id="27892" name="Oval 577"/>
                      <p:cNvSpPr>
                        <a:spLocks noChangeArrowheads="1"/>
                      </p:cNvSpPr>
                      <p:nvPr/>
                    </p:nvSpPr>
                    <p:spPr bwMode="auto">
                      <a:xfrm>
                        <a:off x="4752" y="3002"/>
                        <a:ext cx="21" cy="50"/>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93" name="Oval 578"/>
                      <p:cNvSpPr>
                        <a:spLocks noChangeArrowheads="1"/>
                      </p:cNvSpPr>
                      <p:nvPr/>
                    </p:nvSpPr>
                    <p:spPr bwMode="auto">
                      <a:xfrm>
                        <a:off x="4752" y="3004"/>
                        <a:ext cx="19" cy="46"/>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94" name="Oval 579"/>
                      <p:cNvSpPr>
                        <a:spLocks noChangeArrowheads="1"/>
                      </p:cNvSpPr>
                      <p:nvPr/>
                    </p:nvSpPr>
                    <p:spPr bwMode="auto">
                      <a:xfrm>
                        <a:off x="4761" y="3026"/>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7871" name="Group 599"/>
                <p:cNvGrpSpPr>
                  <a:grpSpLocks/>
                </p:cNvGrpSpPr>
                <p:nvPr/>
              </p:nvGrpSpPr>
              <p:grpSpPr bwMode="auto">
                <a:xfrm>
                  <a:off x="4641" y="2985"/>
                  <a:ext cx="96" cy="95"/>
                  <a:chOff x="4641" y="2985"/>
                  <a:chExt cx="96" cy="95"/>
                </a:xfrm>
              </p:grpSpPr>
              <p:grpSp>
                <p:nvGrpSpPr>
                  <p:cNvPr id="27872" name="Group 590"/>
                  <p:cNvGrpSpPr>
                    <a:grpSpLocks/>
                  </p:cNvGrpSpPr>
                  <p:nvPr/>
                </p:nvGrpSpPr>
                <p:grpSpPr bwMode="auto">
                  <a:xfrm>
                    <a:off x="4641" y="2985"/>
                    <a:ext cx="67" cy="93"/>
                    <a:chOff x="4641" y="2985"/>
                    <a:chExt cx="67" cy="93"/>
                  </a:xfrm>
                </p:grpSpPr>
                <p:grpSp>
                  <p:nvGrpSpPr>
                    <p:cNvPr id="27881" name="Group 585"/>
                    <p:cNvGrpSpPr>
                      <a:grpSpLocks/>
                    </p:cNvGrpSpPr>
                    <p:nvPr/>
                  </p:nvGrpSpPr>
                  <p:grpSpPr bwMode="auto">
                    <a:xfrm>
                      <a:off x="4641" y="2985"/>
                      <a:ext cx="67" cy="93"/>
                      <a:chOff x="4641" y="2985"/>
                      <a:chExt cx="67" cy="93"/>
                    </a:xfrm>
                  </p:grpSpPr>
                  <p:sp>
                    <p:nvSpPr>
                      <p:cNvPr id="27886" name="Freeform 583"/>
                      <p:cNvSpPr>
                        <a:spLocks/>
                      </p:cNvSpPr>
                      <p:nvPr/>
                    </p:nvSpPr>
                    <p:spPr bwMode="auto">
                      <a:xfrm>
                        <a:off x="4641" y="2985"/>
                        <a:ext cx="43" cy="93"/>
                      </a:xfrm>
                      <a:custGeom>
                        <a:avLst/>
                        <a:gdLst>
                          <a:gd name="T0" fmla="*/ 19 w 43"/>
                          <a:gd name="T1" fmla="*/ 0 h 93"/>
                          <a:gd name="T2" fmla="*/ 42 w 43"/>
                          <a:gd name="T3" fmla="*/ 0 h 93"/>
                          <a:gd name="T4" fmla="*/ 41 w 43"/>
                          <a:gd name="T5" fmla="*/ 92 h 93"/>
                          <a:gd name="T6" fmla="*/ 19 w 43"/>
                          <a:gd name="T7" fmla="*/ 91 h 93"/>
                          <a:gd name="T8" fmla="*/ 18 w 43"/>
                          <a:gd name="T9" fmla="*/ 90 h 93"/>
                          <a:gd name="T10" fmla="*/ 16 w 43"/>
                          <a:gd name="T11" fmla="*/ 90 h 93"/>
                          <a:gd name="T12" fmla="*/ 14 w 43"/>
                          <a:gd name="T13" fmla="*/ 89 h 93"/>
                          <a:gd name="T14" fmla="*/ 13 w 43"/>
                          <a:gd name="T15" fmla="*/ 88 h 93"/>
                          <a:gd name="T16" fmla="*/ 12 w 43"/>
                          <a:gd name="T17" fmla="*/ 87 h 93"/>
                          <a:gd name="T18" fmla="*/ 11 w 43"/>
                          <a:gd name="T19" fmla="*/ 86 h 93"/>
                          <a:gd name="T20" fmla="*/ 10 w 43"/>
                          <a:gd name="T21" fmla="*/ 85 h 93"/>
                          <a:gd name="T22" fmla="*/ 9 w 43"/>
                          <a:gd name="T23" fmla="*/ 84 h 93"/>
                          <a:gd name="T24" fmla="*/ 8 w 43"/>
                          <a:gd name="T25" fmla="*/ 83 h 93"/>
                          <a:gd name="T26" fmla="*/ 8 w 43"/>
                          <a:gd name="T27" fmla="*/ 82 h 93"/>
                          <a:gd name="T28" fmla="*/ 7 w 43"/>
                          <a:gd name="T29" fmla="*/ 80 h 93"/>
                          <a:gd name="T30" fmla="*/ 6 w 43"/>
                          <a:gd name="T31" fmla="*/ 78 h 93"/>
                          <a:gd name="T32" fmla="*/ 6 w 43"/>
                          <a:gd name="T33" fmla="*/ 77 h 93"/>
                          <a:gd name="T34" fmla="*/ 5 w 43"/>
                          <a:gd name="T35" fmla="*/ 76 h 93"/>
                          <a:gd name="T36" fmla="*/ 4 w 43"/>
                          <a:gd name="T37" fmla="*/ 74 h 93"/>
                          <a:gd name="T38" fmla="*/ 3 w 43"/>
                          <a:gd name="T39" fmla="*/ 72 h 93"/>
                          <a:gd name="T40" fmla="*/ 3 w 43"/>
                          <a:gd name="T41" fmla="*/ 70 h 93"/>
                          <a:gd name="T42" fmla="*/ 2 w 43"/>
                          <a:gd name="T43" fmla="*/ 67 h 93"/>
                          <a:gd name="T44" fmla="*/ 1 w 43"/>
                          <a:gd name="T45" fmla="*/ 64 h 93"/>
                          <a:gd name="T46" fmla="*/ 1 w 43"/>
                          <a:gd name="T47" fmla="*/ 61 h 93"/>
                          <a:gd name="T48" fmla="*/ 1 w 43"/>
                          <a:gd name="T49" fmla="*/ 57 h 93"/>
                          <a:gd name="T50" fmla="*/ 0 w 43"/>
                          <a:gd name="T51" fmla="*/ 53 h 93"/>
                          <a:gd name="T52" fmla="*/ 0 w 43"/>
                          <a:gd name="T53" fmla="*/ 51 h 93"/>
                          <a:gd name="T54" fmla="*/ 0 w 43"/>
                          <a:gd name="T55" fmla="*/ 45 h 93"/>
                          <a:gd name="T56" fmla="*/ 0 w 43"/>
                          <a:gd name="T57" fmla="*/ 40 h 93"/>
                          <a:gd name="T58" fmla="*/ 1 w 43"/>
                          <a:gd name="T59" fmla="*/ 34 h 93"/>
                          <a:gd name="T60" fmla="*/ 1 w 43"/>
                          <a:gd name="T61" fmla="*/ 30 h 93"/>
                          <a:gd name="T62" fmla="*/ 1 w 43"/>
                          <a:gd name="T63" fmla="*/ 27 h 93"/>
                          <a:gd name="T64" fmla="*/ 3 w 43"/>
                          <a:gd name="T65" fmla="*/ 24 h 93"/>
                          <a:gd name="T66" fmla="*/ 3 w 43"/>
                          <a:gd name="T67" fmla="*/ 21 h 93"/>
                          <a:gd name="T68" fmla="*/ 3 w 43"/>
                          <a:gd name="T69" fmla="*/ 18 h 93"/>
                          <a:gd name="T70" fmla="*/ 5 w 43"/>
                          <a:gd name="T71" fmla="*/ 15 h 93"/>
                          <a:gd name="T72" fmla="*/ 7 w 43"/>
                          <a:gd name="T73" fmla="*/ 12 h 93"/>
                          <a:gd name="T74" fmla="*/ 8 w 43"/>
                          <a:gd name="T75" fmla="*/ 10 h 93"/>
                          <a:gd name="T76" fmla="*/ 8 w 43"/>
                          <a:gd name="T77" fmla="*/ 8 h 93"/>
                          <a:gd name="T78" fmla="*/ 8 w 43"/>
                          <a:gd name="T79" fmla="*/ 7 h 93"/>
                          <a:gd name="T80" fmla="*/ 10 w 43"/>
                          <a:gd name="T81" fmla="*/ 6 h 93"/>
                          <a:gd name="T82" fmla="*/ 11 w 43"/>
                          <a:gd name="T83" fmla="*/ 6 h 93"/>
                          <a:gd name="T84" fmla="*/ 11 w 43"/>
                          <a:gd name="T85" fmla="*/ 5 h 93"/>
                          <a:gd name="T86" fmla="*/ 12 w 43"/>
                          <a:gd name="T87" fmla="*/ 4 h 93"/>
                          <a:gd name="T88" fmla="*/ 13 w 43"/>
                          <a:gd name="T89" fmla="*/ 3 h 93"/>
                          <a:gd name="T90" fmla="*/ 13 w 43"/>
                          <a:gd name="T91" fmla="*/ 2 h 93"/>
                          <a:gd name="T92" fmla="*/ 14 w 43"/>
                          <a:gd name="T93" fmla="*/ 2 h 93"/>
                          <a:gd name="T94" fmla="*/ 15 w 43"/>
                          <a:gd name="T95" fmla="*/ 1 h 93"/>
                          <a:gd name="T96" fmla="*/ 16 w 43"/>
                          <a:gd name="T97" fmla="*/ 1 h 93"/>
                          <a:gd name="T98" fmla="*/ 17 w 43"/>
                          <a:gd name="T99" fmla="*/ 0 h 93"/>
                          <a:gd name="T100" fmla="*/ 18 w 43"/>
                          <a:gd name="T101" fmla="*/ 0 h 93"/>
                          <a:gd name="T102" fmla="*/ 18 w 43"/>
                          <a:gd name="T103" fmla="*/ 0 h 93"/>
                          <a:gd name="T104" fmla="*/ 19 w 43"/>
                          <a:gd name="T105" fmla="*/ 0 h 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
                          <a:gd name="T160" fmla="*/ 0 h 93"/>
                          <a:gd name="T161" fmla="*/ 43 w 43"/>
                          <a:gd name="T162" fmla="*/ 93 h 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 h="93">
                            <a:moveTo>
                              <a:pt x="19" y="0"/>
                            </a:moveTo>
                            <a:lnTo>
                              <a:pt x="42" y="0"/>
                            </a:lnTo>
                            <a:lnTo>
                              <a:pt x="41" y="92"/>
                            </a:lnTo>
                            <a:lnTo>
                              <a:pt x="19" y="91"/>
                            </a:lnTo>
                            <a:lnTo>
                              <a:pt x="18" y="90"/>
                            </a:lnTo>
                            <a:lnTo>
                              <a:pt x="16" y="90"/>
                            </a:lnTo>
                            <a:lnTo>
                              <a:pt x="14" y="89"/>
                            </a:lnTo>
                            <a:lnTo>
                              <a:pt x="13" y="88"/>
                            </a:lnTo>
                            <a:lnTo>
                              <a:pt x="12" y="87"/>
                            </a:lnTo>
                            <a:lnTo>
                              <a:pt x="11" y="86"/>
                            </a:lnTo>
                            <a:lnTo>
                              <a:pt x="10" y="85"/>
                            </a:lnTo>
                            <a:lnTo>
                              <a:pt x="9" y="84"/>
                            </a:lnTo>
                            <a:lnTo>
                              <a:pt x="8" y="83"/>
                            </a:lnTo>
                            <a:lnTo>
                              <a:pt x="8" y="82"/>
                            </a:lnTo>
                            <a:lnTo>
                              <a:pt x="7" y="80"/>
                            </a:lnTo>
                            <a:lnTo>
                              <a:pt x="6" y="78"/>
                            </a:lnTo>
                            <a:lnTo>
                              <a:pt x="6" y="77"/>
                            </a:lnTo>
                            <a:lnTo>
                              <a:pt x="5" y="76"/>
                            </a:lnTo>
                            <a:lnTo>
                              <a:pt x="4" y="74"/>
                            </a:lnTo>
                            <a:lnTo>
                              <a:pt x="3" y="72"/>
                            </a:lnTo>
                            <a:lnTo>
                              <a:pt x="3" y="70"/>
                            </a:lnTo>
                            <a:lnTo>
                              <a:pt x="2" y="67"/>
                            </a:lnTo>
                            <a:lnTo>
                              <a:pt x="1" y="64"/>
                            </a:lnTo>
                            <a:lnTo>
                              <a:pt x="1" y="61"/>
                            </a:lnTo>
                            <a:lnTo>
                              <a:pt x="1" y="57"/>
                            </a:lnTo>
                            <a:lnTo>
                              <a:pt x="0" y="53"/>
                            </a:lnTo>
                            <a:lnTo>
                              <a:pt x="0" y="51"/>
                            </a:lnTo>
                            <a:lnTo>
                              <a:pt x="0" y="45"/>
                            </a:lnTo>
                            <a:lnTo>
                              <a:pt x="0" y="40"/>
                            </a:lnTo>
                            <a:lnTo>
                              <a:pt x="1" y="34"/>
                            </a:lnTo>
                            <a:lnTo>
                              <a:pt x="1" y="30"/>
                            </a:lnTo>
                            <a:lnTo>
                              <a:pt x="1" y="27"/>
                            </a:lnTo>
                            <a:lnTo>
                              <a:pt x="3" y="24"/>
                            </a:lnTo>
                            <a:lnTo>
                              <a:pt x="3" y="21"/>
                            </a:lnTo>
                            <a:lnTo>
                              <a:pt x="3" y="18"/>
                            </a:lnTo>
                            <a:lnTo>
                              <a:pt x="5" y="15"/>
                            </a:lnTo>
                            <a:lnTo>
                              <a:pt x="7" y="12"/>
                            </a:lnTo>
                            <a:lnTo>
                              <a:pt x="8" y="10"/>
                            </a:lnTo>
                            <a:lnTo>
                              <a:pt x="8" y="8"/>
                            </a:lnTo>
                            <a:lnTo>
                              <a:pt x="8" y="7"/>
                            </a:lnTo>
                            <a:lnTo>
                              <a:pt x="10" y="6"/>
                            </a:lnTo>
                            <a:lnTo>
                              <a:pt x="11" y="6"/>
                            </a:lnTo>
                            <a:lnTo>
                              <a:pt x="11" y="5"/>
                            </a:lnTo>
                            <a:lnTo>
                              <a:pt x="12" y="4"/>
                            </a:lnTo>
                            <a:lnTo>
                              <a:pt x="13" y="3"/>
                            </a:lnTo>
                            <a:lnTo>
                              <a:pt x="13" y="2"/>
                            </a:lnTo>
                            <a:lnTo>
                              <a:pt x="14" y="2"/>
                            </a:lnTo>
                            <a:lnTo>
                              <a:pt x="15" y="1"/>
                            </a:lnTo>
                            <a:lnTo>
                              <a:pt x="16" y="1"/>
                            </a:lnTo>
                            <a:lnTo>
                              <a:pt x="17" y="0"/>
                            </a:lnTo>
                            <a:lnTo>
                              <a:pt x="18" y="0"/>
                            </a:lnTo>
                            <a:lnTo>
                              <a:pt x="19"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87" name="Oval 584"/>
                      <p:cNvSpPr>
                        <a:spLocks noChangeArrowheads="1"/>
                      </p:cNvSpPr>
                      <p:nvPr/>
                    </p:nvSpPr>
                    <p:spPr bwMode="auto">
                      <a:xfrm>
                        <a:off x="4664" y="2985"/>
                        <a:ext cx="44" cy="9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82" name="Group 589"/>
                    <p:cNvGrpSpPr>
                      <a:grpSpLocks/>
                    </p:cNvGrpSpPr>
                    <p:nvPr/>
                  </p:nvGrpSpPr>
                  <p:grpSpPr bwMode="auto">
                    <a:xfrm>
                      <a:off x="4675" y="3006"/>
                      <a:ext cx="25" cy="51"/>
                      <a:chOff x="4675" y="3006"/>
                      <a:chExt cx="25" cy="51"/>
                    </a:xfrm>
                  </p:grpSpPr>
                  <p:sp>
                    <p:nvSpPr>
                      <p:cNvPr id="27883" name="Oval 586"/>
                      <p:cNvSpPr>
                        <a:spLocks noChangeArrowheads="1"/>
                      </p:cNvSpPr>
                      <p:nvPr/>
                    </p:nvSpPr>
                    <p:spPr bwMode="auto">
                      <a:xfrm>
                        <a:off x="4675" y="3006"/>
                        <a:ext cx="22" cy="51"/>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84" name="Oval 587"/>
                      <p:cNvSpPr>
                        <a:spLocks noChangeArrowheads="1"/>
                      </p:cNvSpPr>
                      <p:nvPr/>
                    </p:nvSpPr>
                    <p:spPr bwMode="auto">
                      <a:xfrm>
                        <a:off x="4675" y="3007"/>
                        <a:ext cx="20" cy="4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85" name="Oval 588"/>
                      <p:cNvSpPr>
                        <a:spLocks noChangeArrowheads="1"/>
                      </p:cNvSpPr>
                      <p:nvPr/>
                    </p:nvSpPr>
                    <p:spPr bwMode="auto">
                      <a:xfrm>
                        <a:off x="4684" y="3030"/>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7873" name="Group 598"/>
                  <p:cNvGrpSpPr>
                    <a:grpSpLocks/>
                  </p:cNvGrpSpPr>
                  <p:nvPr/>
                </p:nvGrpSpPr>
                <p:grpSpPr bwMode="auto">
                  <a:xfrm>
                    <a:off x="4670" y="2985"/>
                    <a:ext cx="67" cy="95"/>
                    <a:chOff x="4670" y="2985"/>
                    <a:chExt cx="67" cy="95"/>
                  </a:xfrm>
                </p:grpSpPr>
                <p:grpSp>
                  <p:nvGrpSpPr>
                    <p:cNvPr id="27874" name="Group 593"/>
                    <p:cNvGrpSpPr>
                      <a:grpSpLocks/>
                    </p:cNvGrpSpPr>
                    <p:nvPr/>
                  </p:nvGrpSpPr>
                  <p:grpSpPr bwMode="auto">
                    <a:xfrm>
                      <a:off x="4670" y="2985"/>
                      <a:ext cx="67" cy="95"/>
                      <a:chOff x="4670" y="2985"/>
                      <a:chExt cx="67" cy="95"/>
                    </a:xfrm>
                  </p:grpSpPr>
                  <p:sp>
                    <p:nvSpPr>
                      <p:cNvPr id="27879" name="Freeform 591"/>
                      <p:cNvSpPr>
                        <a:spLocks/>
                      </p:cNvSpPr>
                      <p:nvPr/>
                    </p:nvSpPr>
                    <p:spPr bwMode="auto">
                      <a:xfrm>
                        <a:off x="4670" y="2985"/>
                        <a:ext cx="43" cy="95"/>
                      </a:xfrm>
                      <a:custGeom>
                        <a:avLst/>
                        <a:gdLst>
                          <a:gd name="T0" fmla="*/ 20 w 43"/>
                          <a:gd name="T1" fmla="*/ 0 h 95"/>
                          <a:gd name="T2" fmla="*/ 42 w 43"/>
                          <a:gd name="T3" fmla="*/ 0 h 95"/>
                          <a:gd name="T4" fmla="*/ 42 w 43"/>
                          <a:gd name="T5" fmla="*/ 94 h 95"/>
                          <a:gd name="T6" fmla="*/ 20 w 43"/>
                          <a:gd name="T7" fmla="*/ 93 h 95"/>
                          <a:gd name="T8" fmla="*/ 18 w 43"/>
                          <a:gd name="T9" fmla="*/ 93 h 95"/>
                          <a:gd name="T10" fmla="*/ 18 w 43"/>
                          <a:gd name="T11" fmla="*/ 93 h 95"/>
                          <a:gd name="T12" fmla="*/ 16 w 43"/>
                          <a:gd name="T13" fmla="*/ 92 h 95"/>
                          <a:gd name="T14" fmla="*/ 15 w 43"/>
                          <a:gd name="T15" fmla="*/ 91 h 95"/>
                          <a:gd name="T16" fmla="*/ 13 w 43"/>
                          <a:gd name="T17" fmla="*/ 90 h 95"/>
                          <a:gd name="T18" fmla="*/ 13 w 43"/>
                          <a:gd name="T19" fmla="*/ 89 h 95"/>
                          <a:gd name="T20" fmla="*/ 11 w 43"/>
                          <a:gd name="T21" fmla="*/ 88 h 95"/>
                          <a:gd name="T22" fmla="*/ 10 w 43"/>
                          <a:gd name="T23" fmla="*/ 88 h 95"/>
                          <a:gd name="T24" fmla="*/ 10 w 43"/>
                          <a:gd name="T25" fmla="*/ 86 h 95"/>
                          <a:gd name="T26" fmla="*/ 9 w 43"/>
                          <a:gd name="T27" fmla="*/ 85 h 95"/>
                          <a:gd name="T28" fmla="*/ 8 w 43"/>
                          <a:gd name="T29" fmla="*/ 84 h 95"/>
                          <a:gd name="T30" fmla="*/ 8 w 43"/>
                          <a:gd name="T31" fmla="*/ 82 h 95"/>
                          <a:gd name="T32" fmla="*/ 7 w 43"/>
                          <a:gd name="T33" fmla="*/ 80 h 95"/>
                          <a:gd name="T34" fmla="*/ 6 w 43"/>
                          <a:gd name="T35" fmla="*/ 79 h 95"/>
                          <a:gd name="T36" fmla="*/ 6 w 43"/>
                          <a:gd name="T37" fmla="*/ 78 h 95"/>
                          <a:gd name="T38" fmla="*/ 5 w 43"/>
                          <a:gd name="T39" fmla="*/ 76 h 95"/>
                          <a:gd name="T40" fmla="*/ 4 w 43"/>
                          <a:gd name="T41" fmla="*/ 74 h 95"/>
                          <a:gd name="T42" fmla="*/ 3 w 43"/>
                          <a:gd name="T43" fmla="*/ 71 h 95"/>
                          <a:gd name="T44" fmla="*/ 3 w 43"/>
                          <a:gd name="T45" fmla="*/ 68 h 95"/>
                          <a:gd name="T46" fmla="*/ 2 w 43"/>
                          <a:gd name="T47" fmla="*/ 65 h 95"/>
                          <a:gd name="T48" fmla="*/ 2 w 43"/>
                          <a:gd name="T49" fmla="*/ 62 h 95"/>
                          <a:gd name="T50" fmla="*/ 1 w 43"/>
                          <a:gd name="T51" fmla="*/ 59 h 95"/>
                          <a:gd name="T52" fmla="*/ 0 w 43"/>
                          <a:gd name="T53" fmla="*/ 55 h 95"/>
                          <a:gd name="T54" fmla="*/ 0 w 43"/>
                          <a:gd name="T55" fmla="*/ 51 h 95"/>
                          <a:gd name="T56" fmla="*/ 0 w 43"/>
                          <a:gd name="T57" fmla="*/ 47 h 95"/>
                          <a:gd name="T58" fmla="*/ 0 w 43"/>
                          <a:gd name="T59" fmla="*/ 41 h 95"/>
                          <a:gd name="T60" fmla="*/ 1 w 43"/>
                          <a:gd name="T61" fmla="*/ 35 h 95"/>
                          <a:gd name="T62" fmla="*/ 2 w 43"/>
                          <a:gd name="T63" fmla="*/ 31 h 95"/>
                          <a:gd name="T64" fmla="*/ 3 w 43"/>
                          <a:gd name="T65" fmla="*/ 28 h 95"/>
                          <a:gd name="T66" fmla="*/ 3 w 43"/>
                          <a:gd name="T67" fmla="*/ 25 h 95"/>
                          <a:gd name="T68" fmla="*/ 3 w 43"/>
                          <a:gd name="T69" fmla="*/ 22 h 95"/>
                          <a:gd name="T70" fmla="*/ 4 w 43"/>
                          <a:gd name="T71" fmla="*/ 18 h 95"/>
                          <a:gd name="T72" fmla="*/ 6 w 43"/>
                          <a:gd name="T73" fmla="*/ 15 h 95"/>
                          <a:gd name="T74" fmla="*/ 8 w 43"/>
                          <a:gd name="T75" fmla="*/ 12 h 95"/>
                          <a:gd name="T76" fmla="*/ 8 w 43"/>
                          <a:gd name="T77" fmla="*/ 10 h 95"/>
                          <a:gd name="T78" fmla="*/ 8 w 43"/>
                          <a:gd name="T79" fmla="*/ 9 h 95"/>
                          <a:gd name="T80" fmla="*/ 10 w 43"/>
                          <a:gd name="T81" fmla="*/ 7 h 95"/>
                          <a:gd name="T82" fmla="*/ 10 w 43"/>
                          <a:gd name="T83" fmla="*/ 6 h 95"/>
                          <a:gd name="T84" fmla="*/ 11 w 43"/>
                          <a:gd name="T85" fmla="*/ 6 h 95"/>
                          <a:gd name="T86" fmla="*/ 12 w 43"/>
                          <a:gd name="T87" fmla="*/ 5 h 95"/>
                          <a:gd name="T88" fmla="*/ 13 w 43"/>
                          <a:gd name="T89" fmla="*/ 4 h 95"/>
                          <a:gd name="T90" fmla="*/ 13 w 43"/>
                          <a:gd name="T91" fmla="*/ 3 h 95"/>
                          <a:gd name="T92" fmla="*/ 14 w 43"/>
                          <a:gd name="T93" fmla="*/ 2 h 95"/>
                          <a:gd name="T94" fmla="*/ 15 w 43"/>
                          <a:gd name="T95" fmla="*/ 2 h 95"/>
                          <a:gd name="T96" fmla="*/ 17 w 43"/>
                          <a:gd name="T97" fmla="*/ 1 h 95"/>
                          <a:gd name="T98" fmla="*/ 18 w 43"/>
                          <a:gd name="T99" fmla="*/ 0 h 95"/>
                          <a:gd name="T100" fmla="*/ 18 w 43"/>
                          <a:gd name="T101" fmla="*/ 0 h 95"/>
                          <a:gd name="T102" fmla="*/ 20 w 43"/>
                          <a:gd name="T103" fmla="*/ 0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95"/>
                          <a:gd name="T158" fmla="*/ 43 w 43"/>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95">
                            <a:moveTo>
                              <a:pt x="20" y="0"/>
                            </a:moveTo>
                            <a:lnTo>
                              <a:pt x="42" y="0"/>
                            </a:lnTo>
                            <a:lnTo>
                              <a:pt x="42" y="94"/>
                            </a:lnTo>
                            <a:lnTo>
                              <a:pt x="20" y="93"/>
                            </a:lnTo>
                            <a:lnTo>
                              <a:pt x="18" y="93"/>
                            </a:lnTo>
                            <a:lnTo>
                              <a:pt x="16" y="92"/>
                            </a:lnTo>
                            <a:lnTo>
                              <a:pt x="15" y="91"/>
                            </a:lnTo>
                            <a:lnTo>
                              <a:pt x="13" y="90"/>
                            </a:lnTo>
                            <a:lnTo>
                              <a:pt x="13" y="89"/>
                            </a:lnTo>
                            <a:lnTo>
                              <a:pt x="11" y="88"/>
                            </a:lnTo>
                            <a:lnTo>
                              <a:pt x="10" y="88"/>
                            </a:lnTo>
                            <a:lnTo>
                              <a:pt x="10" y="86"/>
                            </a:lnTo>
                            <a:lnTo>
                              <a:pt x="9" y="85"/>
                            </a:lnTo>
                            <a:lnTo>
                              <a:pt x="8" y="84"/>
                            </a:lnTo>
                            <a:lnTo>
                              <a:pt x="8" y="82"/>
                            </a:lnTo>
                            <a:lnTo>
                              <a:pt x="7" y="80"/>
                            </a:lnTo>
                            <a:lnTo>
                              <a:pt x="6" y="79"/>
                            </a:lnTo>
                            <a:lnTo>
                              <a:pt x="6" y="78"/>
                            </a:lnTo>
                            <a:lnTo>
                              <a:pt x="5" y="76"/>
                            </a:lnTo>
                            <a:lnTo>
                              <a:pt x="4" y="74"/>
                            </a:lnTo>
                            <a:lnTo>
                              <a:pt x="3" y="71"/>
                            </a:lnTo>
                            <a:lnTo>
                              <a:pt x="3" y="68"/>
                            </a:lnTo>
                            <a:lnTo>
                              <a:pt x="2" y="65"/>
                            </a:lnTo>
                            <a:lnTo>
                              <a:pt x="2" y="62"/>
                            </a:lnTo>
                            <a:lnTo>
                              <a:pt x="1" y="59"/>
                            </a:lnTo>
                            <a:lnTo>
                              <a:pt x="0" y="55"/>
                            </a:lnTo>
                            <a:lnTo>
                              <a:pt x="0" y="51"/>
                            </a:lnTo>
                            <a:lnTo>
                              <a:pt x="0" y="47"/>
                            </a:lnTo>
                            <a:lnTo>
                              <a:pt x="0" y="41"/>
                            </a:lnTo>
                            <a:lnTo>
                              <a:pt x="1" y="35"/>
                            </a:lnTo>
                            <a:lnTo>
                              <a:pt x="2" y="31"/>
                            </a:lnTo>
                            <a:lnTo>
                              <a:pt x="3" y="28"/>
                            </a:lnTo>
                            <a:lnTo>
                              <a:pt x="3" y="25"/>
                            </a:lnTo>
                            <a:lnTo>
                              <a:pt x="3" y="22"/>
                            </a:lnTo>
                            <a:lnTo>
                              <a:pt x="4" y="18"/>
                            </a:lnTo>
                            <a:lnTo>
                              <a:pt x="6" y="15"/>
                            </a:lnTo>
                            <a:lnTo>
                              <a:pt x="8" y="12"/>
                            </a:lnTo>
                            <a:lnTo>
                              <a:pt x="8" y="10"/>
                            </a:lnTo>
                            <a:lnTo>
                              <a:pt x="8" y="9"/>
                            </a:lnTo>
                            <a:lnTo>
                              <a:pt x="10" y="7"/>
                            </a:lnTo>
                            <a:lnTo>
                              <a:pt x="10" y="6"/>
                            </a:lnTo>
                            <a:lnTo>
                              <a:pt x="11" y="6"/>
                            </a:lnTo>
                            <a:lnTo>
                              <a:pt x="12" y="5"/>
                            </a:lnTo>
                            <a:lnTo>
                              <a:pt x="13" y="4"/>
                            </a:lnTo>
                            <a:lnTo>
                              <a:pt x="13" y="3"/>
                            </a:lnTo>
                            <a:lnTo>
                              <a:pt x="14" y="2"/>
                            </a:lnTo>
                            <a:lnTo>
                              <a:pt x="15" y="2"/>
                            </a:lnTo>
                            <a:lnTo>
                              <a:pt x="17" y="1"/>
                            </a:lnTo>
                            <a:lnTo>
                              <a:pt x="18" y="0"/>
                            </a:lnTo>
                            <a:lnTo>
                              <a:pt x="20"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80" name="Oval 592"/>
                      <p:cNvSpPr>
                        <a:spLocks noChangeArrowheads="1"/>
                      </p:cNvSpPr>
                      <p:nvPr/>
                    </p:nvSpPr>
                    <p:spPr bwMode="auto">
                      <a:xfrm>
                        <a:off x="4694" y="2985"/>
                        <a:ext cx="43" cy="9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75" name="Group 597"/>
                    <p:cNvGrpSpPr>
                      <a:grpSpLocks/>
                    </p:cNvGrpSpPr>
                    <p:nvPr/>
                  </p:nvGrpSpPr>
                  <p:grpSpPr bwMode="auto">
                    <a:xfrm>
                      <a:off x="4704" y="3006"/>
                      <a:ext cx="26" cy="53"/>
                      <a:chOff x="4704" y="3006"/>
                      <a:chExt cx="26" cy="53"/>
                    </a:xfrm>
                  </p:grpSpPr>
                  <p:sp>
                    <p:nvSpPr>
                      <p:cNvPr id="27876" name="Oval 594"/>
                      <p:cNvSpPr>
                        <a:spLocks noChangeArrowheads="1"/>
                      </p:cNvSpPr>
                      <p:nvPr/>
                    </p:nvSpPr>
                    <p:spPr bwMode="auto">
                      <a:xfrm>
                        <a:off x="4704" y="3006"/>
                        <a:ext cx="23" cy="53"/>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77" name="Oval 595"/>
                      <p:cNvSpPr>
                        <a:spLocks noChangeArrowheads="1"/>
                      </p:cNvSpPr>
                      <p:nvPr/>
                    </p:nvSpPr>
                    <p:spPr bwMode="auto">
                      <a:xfrm>
                        <a:off x="4704" y="3008"/>
                        <a:ext cx="20" cy="4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78" name="Oval 596"/>
                      <p:cNvSpPr>
                        <a:spLocks noChangeArrowheads="1"/>
                      </p:cNvSpPr>
                      <p:nvPr/>
                    </p:nvSpPr>
                    <p:spPr bwMode="auto">
                      <a:xfrm>
                        <a:off x="4714" y="3031"/>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grpSp>
            <p:nvGrpSpPr>
              <p:cNvPr id="27691" name="Group 625"/>
              <p:cNvGrpSpPr>
                <a:grpSpLocks/>
              </p:cNvGrpSpPr>
              <p:nvPr/>
            </p:nvGrpSpPr>
            <p:grpSpPr bwMode="auto">
              <a:xfrm>
                <a:off x="4920" y="2842"/>
                <a:ext cx="118" cy="155"/>
                <a:chOff x="4920" y="2842"/>
                <a:chExt cx="118" cy="155"/>
              </a:xfrm>
            </p:grpSpPr>
            <p:grpSp>
              <p:nvGrpSpPr>
                <p:cNvPr id="27846" name="Group 603"/>
                <p:cNvGrpSpPr>
                  <a:grpSpLocks/>
                </p:cNvGrpSpPr>
                <p:nvPr/>
              </p:nvGrpSpPr>
              <p:grpSpPr bwMode="auto">
                <a:xfrm>
                  <a:off x="4920" y="2842"/>
                  <a:ext cx="84" cy="37"/>
                  <a:chOff x="4920" y="2842"/>
                  <a:chExt cx="84" cy="37"/>
                </a:xfrm>
              </p:grpSpPr>
              <p:sp>
                <p:nvSpPr>
                  <p:cNvPr id="27868" name="Freeform 601"/>
                  <p:cNvSpPr>
                    <a:spLocks/>
                  </p:cNvSpPr>
                  <p:nvPr/>
                </p:nvSpPr>
                <p:spPr bwMode="auto">
                  <a:xfrm>
                    <a:off x="4920" y="2842"/>
                    <a:ext cx="84" cy="37"/>
                  </a:xfrm>
                  <a:custGeom>
                    <a:avLst/>
                    <a:gdLst>
                      <a:gd name="T0" fmla="*/ 62 w 84"/>
                      <a:gd name="T1" fmla="*/ 0 h 37"/>
                      <a:gd name="T2" fmla="*/ 64 w 84"/>
                      <a:gd name="T3" fmla="*/ 0 h 37"/>
                      <a:gd name="T4" fmla="*/ 66 w 84"/>
                      <a:gd name="T5" fmla="*/ 0 h 37"/>
                      <a:gd name="T6" fmla="*/ 68 w 84"/>
                      <a:gd name="T7" fmla="*/ 1 h 37"/>
                      <a:gd name="T8" fmla="*/ 69 w 84"/>
                      <a:gd name="T9" fmla="*/ 3 h 37"/>
                      <a:gd name="T10" fmla="*/ 70 w 84"/>
                      <a:gd name="T11" fmla="*/ 3 h 37"/>
                      <a:gd name="T12" fmla="*/ 71 w 84"/>
                      <a:gd name="T13" fmla="*/ 5 h 37"/>
                      <a:gd name="T14" fmla="*/ 83 w 84"/>
                      <a:gd name="T15" fmla="*/ 36 h 37"/>
                      <a:gd name="T16" fmla="*/ 60 w 84"/>
                      <a:gd name="T17" fmla="*/ 27 h 37"/>
                      <a:gd name="T18" fmla="*/ 0 w 84"/>
                      <a:gd name="T19" fmla="*/ 27 h 37"/>
                      <a:gd name="T20" fmla="*/ 0 w 84"/>
                      <a:gd name="T21" fmla="*/ 0 h 37"/>
                      <a:gd name="T22" fmla="*/ 62 w 84"/>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37"/>
                      <a:gd name="T38" fmla="*/ 84 w 84"/>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37">
                        <a:moveTo>
                          <a:pt x="62" y="0"/>
                        </a:moveTo>
                        <a:lnTo>
                          <a:pt x="64" y="0"/>
                        </a:lnTo>
                        <a:lnTo>
                          <a:pt x="66" y="0"/>
                        </a:lnTo>
                        <a:lnTo>
                          <a:pt x="68" y="1"/>
                        </a:lnTo>
                        <a:lnTo>
                          <a:pt x="69" y="3"/>
                        </a:lnTo>
                        <a:lnTo>
                          <a:pt x="70" y="3"/>
                        </a:lnTo>
                        <a:lnTo>
                          <a:pt x="71" y="5"/>
                        </a:lnTo>
                        <a:lnTo>
                          <a:pt x="83" y="36"/>
                        </a:lnTo>
                        <a:lnTo>
                          <a:pt x="60" y="27"/>
                        </a:lnTo>
                        <a:lnTo>
                          <a:pt x="0" y="27"/>
                        </a:lnTo>
                        <a:lnTo>
                          <a:pt x="0" y="0"/>
                        </a:lnTo>
                        <a:lnTo>
                          <a:pt x="62" y="0"/>
                        </a:lnTo>
                      </a:path>
                    </a:pathLst>
                  </a:custGeom>
                  <a:solidFill>
                    <a:srgbClr val="E0E0E0"/>
                  </a:solidFill>
                  <a:ln w="12700" cap="rnd">
                    <a:solidFill>
                      <a:srgbClr val="000000"/>
                    </a:solidFill>
                    <a:round/>
                    <a:headEnd/>
                    <a:tailEnd/>
                  </a:ln>
                </p:spPr>
                <p:txBody>
                  <a:bodyPr/>
                  <a:lstStyle/>
                  <a:p>
                    <a:endParaRPr lang="en-US"/>
                  </a:p>
                </p:txBody>
              </p:sp>
              <p:sp>
                <p:nvSpPr>
                  <p:cNvPr id="27869" name="Freeform 602"/>
                  <p:cNvSpPr>
                    <a:spLocks/>
                  </p:cNvSpPr>
                  <p:nvPr/>
                </p:nvSpPr>
                <p:spPr bwMode="auto">
                  <a:xfrm>
                    <a:off x="4934" y="2844"/>
                    <a:ext cx="59" cy="30"/>
                  </a:xfrm>
                  <a:custGeom>
                    <a:avLst/>
                    <a:gdLst>
                      <a:gd name="T0" fmla="*/ 58 w 59"/>
                      <a:gd name="T1" fmla="*/ 29 h 30"/>
                      <a:gd name="T2" fmla="*/ 55 w 59"/>
                      <a:gd name="T3" fmla="*/ 7 h 30"/>
                      <a:gd name="T4" fmla="*/ 54 w 59"/>
                      <a:gd name="T5" fmla="*/ 5 h 30"/>
                      <a:gd name="T6" fmla="*/ 53 w 59"/>
                      <a:gd name="T7" fmla="*/ 4 h 30"/>
                      <a:gd name="T8" fmla="*/ 52 w 59"/>
                      <a:gd name="T9" fmla="*/ 2 h 30"/>
                      <a:gd name="T10" fmla="*/ 51 w 59"/>
                      <a:gd name="T11" fmla="*/ 1 h 30"/>
                      <a:gd name="T12" fmla="*/ 50 w 59"/>
                      <a:gd name="T13" fmla="*/ 1 h 30"/>
                      <a:gd name="T14" fmla="*/ 48 w 59"/>
                      <a:gd name="T15" fmla="*/ 0 h 30"/>
                      <a:gd name="T16" fmla="*/ 5 w 59"/>
                      <a:gd name="T17" fmla="*/ 0 h 30"/>
                      <a:gd name="T18" fmla="*/ 3 w 59"/>
                      <a:gd name="T19" fmla="*/ 1 h 30"/>
                      <a:gd name="T20" fmla="*/ 1 w 59"/>
                      <a:gd name="T21" fmla="*/ 2 h 30"/>
                      <a:gd name="T22" fmla="*/ 0 w 59"/>
                      <a:gd name="T23" fmla="*/ 4 h 30"/>
                      <a:gd name="T24" fmla="*/ 0 w 59"/>
                      <a:gd name="T25" fmla="*/ 29 h 30"/>
                      <a:gd name="T26" fmla="*/ 58 w 59"/>
                      <a:gd name="T27" fmla="*/ 29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30"/>
                      <a:gd name="T44" fmla="*/ 59 w 59"/>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30">
                        <a:moveTo>
                          <a:pt x="58" y="29"/>
                        </a:moveTo>
                        <a:lnTo>
                          <a:pt x="55" y="7"/>
                        </a:lnTo>
                        <a:lnTo>
                          <a:pt x="54" y="5"/>
                        </a:lnTo>
                        <a:lnTo>
                          <a:pt x="53" y="4"/>
                        </a:lnTo>
                        <a:lnTo>
                          <a:pt x="52" y="2"/>
                        </a:lnTo>
                        <a:lnTo>
                          <a:pt x="51" y="1"/>
                        </a:lnTo>
                        <a:lnTo>
                          <a:pt x="50" y="1"/>
                        </a:lnTo>
                        <a:lnTo>
                          <a:pt x="48" y="0"/>
                        </a:lnTo>
                        <a:lnTo>
                          <a:pt x="5" y="0"/>
                        </a:lnTo>
                        <a:lnTo>
                          <a:pt x="3" y="1"/>
                        </a:lnTo>
                        <a:lnTo>
                          <a:pt x="1" y="2"/>
                        </a:lnTo>
                        <a:lnTo>
                          <a:pt x="0" y="4"/>
                        </a:lnTo>
                        <a:lnTo>
                          <a:pt x="0" y="29"/>
                        </a:lnTo>
                        <a:lnTo>
                          <a:pt x="58" y="29"/>
                        </a:lnTo>
                      </a:path>
                    </a:pathLst>
                  </a:custGeom>
                  <a:solidFill>
                    <a:srgbClr val="202020"/>
                  </a:solidFill>
                  <a:ln w="12700" cap="rnd">
                    <a:solidFill>
                      <a:srgbClr val="000000"/>
                    </a:solidFill>
                    <a:round/>
                    <a:headEnd/>
                    <a:tailEnd/>
                  </a:ln>
                </p:spPr>
                <p:txBody>
                  <a:bodyPr/>
                  <a:lstStyle/>
                  <a:p>
                    <a:endParaRPr lang="en-US"/>
                  </a:p>
                </p:txBody>
              </p:sp>
            </p:grpSp>
            <p:sp>
              <p:nvSpPr>
                <p:cNvPr id="27847" name="Freeform 604"/>
                <p:cNvSpPr>
                  <a:spLocks/>
                </p:cNvSpPr>
                <p:nvPr/>
              </p:nvSpPr>
              <p:spPr bwMode="auto">
                <a:xfrm>
                  <a:off x="4966" y="2959"/>
                  <a:ext cx="66" cy="38"/>
                </a:xfrm>
                <a:custGeom>
                  <a:avLst/>
                  <a:gdLst>
                    <a:gd name="T0" fmla="*/ 0 w 66"/>
                    <a:gd name="T1" fmla="*/ 3 h 38"/>
                    <a:gd name="T2" fmla="*/ 61 w 66"/>
                    <a:gd name="T3" fmla="*/ 0 h 38"/>
                    <a:gd name="T4" fmla="*/ 65 w 66"/>
                    <a:gd name="T5" fmla="*/ 3 h 38"/>
                    <a:gd name="T6" fmla="*/ 65 w 66"/>
                    <a:gd name="T7" fmla="*/ 16 h 38"/>
                    <a:gd name="T8" fmla="*/ 61 w 66"/>
                    <a:gd name="T9" fmla="*/ 17 h 38"/>
                    <a:gd name="T10" fmla="*/ 65 w 66"/>
                    <a:gd name="T11" fmla="*/ 23 h 38"/>
                    <a:gd name="T12" fmla="*/ 65 w 66"/>
                    <a:gd name="T13" fmla="*/ 34 h 38"/>
                    <a:gd name="T14" fmla="*/ 63 w 66"/>
                    <a:gd name="T15" fmla="*/ 36 h 38"/>
                    <a:gd name="T16" fmla="*/ 55 w 66"/>
                    <a:gd name="T17" fmla="*/ 37 h 38"/>
                    <a:gd name="T18" fmla="*/ 55 w 66"/>
                    <a:gd name="T19" fmla="*/ 14 h 38"/>
                    <a:gd name="T20" fmla="*/ 55 w 66"/>
                    <a:gd name="T21" fmla="*/ 12 h 38"/>
                    <a:gd name="T22" fmla="*/ 55 w 66"/>
                    <a:gd name="T23" fmla="*/ 9 h 38"/>
                    <a:gd name="T24" fmla="*/ 53 w 66"/>
                    <a:gd name="T25" fmla="*/ 9 h 38"/>
                    <a:gd name="T26" fmla="*/ 52 w 66"/>
                    <a:gd name="T27" fmla="*/ 8 h 38"/>
                    <a:gd name="T28" fmla="*/ 51 w 66"/>
                    <a:gd name="T29" fmla="*/ 8 h 38"/>
                    <a:gd name="T30" fmla="*/ 0 w 66"/>
                    <a:gd name="T31" fmla="*/ 9 h 38"/>
                    <a:gd name="T32" fmla="*/ 0 w 66"/>
                    <a:gd name="T33" fmla="*/ 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8"/>
                    <a:gd name="T53" fmla="*/ 66 w 6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8">
                      <a:moveTo>
                        <a:pt x="0" y="3"/>
                      </a:moveTo>
                      <a:lnTo>
                        <a:pt x="61" y="0"/>
                      </a:lnTo>
                      <a:lnTo>
                        <a:pt x="65" y="3"/>
                      </a:lnTo>
                      <a:lnTo>
                        <a:pt x="65" y="16"/>
                      </a:lnTo>
                      <a:lnTo>
                        <a:pt x="61" y="17"/>
                      </a:lnTo>
                      <a:lnTo>
                        <a:pt x="65" y="23"/>
                      </a:lnTo>
                      <a:lnTo>
                        <a:pt x="65" y="34"/>
                      </a:lnTo>
                      <a:lnTo>
                        <a:pt x="63" y="36"/>
                      </a:lnTo>
                      <a:lnTo>
                        <a:pt x="55" y="37"/>
                      </a:lnTo>
                      <a:lnTo>
                        <a:pt x="55" y="14"/>
                      </a:lnTo>
                      <a:lnTo>
                        <a:pt x="55" y="12"/>
                      </a:lnTo>
                      <a:lnTo>
                        <a:pt x="55" y="9"/>
                      </a:lnTo>
                      <a:lnTo>
                        <a:pt x="53" y="9"/>
                      </a:lnTo>
                      <a:lnTo>
                        <a:pt x="52" y="8"/>
                      </a:lnTo>
                      <a:lnTo>
                        <a:pt x="51" y="8"/>
                      </a:lnTo>
                      <a:lnTo>
                        <a:pt x="0" y="9"/>
                      </a:lnTo>
                      <a:lnTo>
                        <a:pt x="0" y="3"/>
                      </a:lnTo>
                    </a:path>
                  </a:pathLst>
                </a:custGeom>
                <a:solidFill>
                  <a:srgbClr val="C0C0C0"/>
                </a:solidFill>
                <a:ln w="12700" cap="rnd">
                  <a:solidFill>
                    <a:srgbClr val="000000"/>
                  </a:solidFill>
                  <a:round/>
                  <a:headEnd/>
                  <a:tailEnd/>
                </a:ln>
              </p:spPr>
              <p:txBody>
                <a:bodyPr/>
                <a:lstStyle/>
                <a:p>
                  <a:endParaRPr lang="en-US"/>
                </a:p>
              </p:txBody>
            </p:sp>
            <p:grpSp>
              <p:nvGrpSpPr>
                <p:cNvPr id="27848" name="Group 624"/>
                <p:cNvGrpSpPr>
                  <a:grpSpLocks/>
                </p:cNvGrpSpPr>
                <p:nvPr/>
              </p:nvGrpSpPr>
              <p:grpSpPr bwMode="auto">
                <a:xfrm>
                  <a:off x="4943" y="2869"/>
                  <a:ext cx="95" cy="100"/>
                  <a:chOff x="4943" y="2869"/>
                  <a:chExt cx="95" cy="100"/>
                </a:xfrm>
              </p:grpSpPr>
              <p:grpSp>
                <p:nvGrpSpPr>
                  <p:cNvPr id="27849" name="Group 607"/>
                  <p:cNvGrpSpPr>
                    <a:grpSpLocks/>
                  </p:cNvGrpSpPr>
                  <p:nvPr/>
                </p:nvGrpSpPr>
                <p:grpSpPr bwMode="auto">
                  <a:xfrm>
                    <a:off x="4943" y="2869"/>
                    <a:ext cx="38" cy="100"/>
                    <a:chOff x="4943" y="2869"/>
                    <a:chExt cx="38" cy="100"/>
                  </a:xfrm>
                </p:grpSpPr>
                <p:sp>
                  <p:nvSpPr>
                    <p:cNvPr id="27866" name="Freeform 605"/>
                    <p:cNvSpPr>
                      <a:spLocks/>
                    </p:cNvSpPr>
                    <p:nvPr/>
                  </p:nvSpPr>
                  <p:spPr bwMode="auto">
                    <a:xfrm>
                      <a:off x="4943" y="2869"/>
                      <a:ext cx="38" cy="100"/>
                    </a:xfrm>
                    <a:custGeom>
                      <a:avLst/>
                      <a:gdLst>
                        <a:gd name="T0" fmla="*/ 0 w 38"/>
                        <a:gd name="T1" fmla="*/ 0 h 100"/>
                        <a:gd name="T2" fmla="*/ 37 w 38"/>
                        <a:gd name="T3" fmla="*/ 0 h 100"/>
                        <a:gd name="T4" fmla="*/ 37 w 38"/>
                        <a:gd name="T5" fmla="*/ 99 h 100"/>
                        <a:gd name="T6" fmla="*/ 0 w 38"/>
                        <a:gd name="T7" fmla="*/ 99 h 100"/>
                        <a:gd name="T8" fmla="*/ 0 w 38"/>
                        <a:gd name="T9" fmla="*/ 0 h 100"/>
                        <a:gd name="T10" fmla="*/ 0 60000 65536"/>
                        <a:gd name="T11" fmla="*/ 0 60000 65536"/>
                        <a:gd name="T12" fmla="*/ 0 60000 65536"/>
                        <a:gd name="T13" fmla="*/ 0 60000 65536"/>
                        <a:gd name="T14" fmla="*/ 0 60000 65536"/>
                        <a:gd name="T15" fmla="*/ 0 w 38"/>
                        <a:gd name="T16" fmla="*/ 0 h 100"/>
                        <a:gd name="T17" fmla="*/ 38 w 38"/>
                        <a:gd name="T18" fmla="*/ 100 h 100"/>
                      </a:gdLst>
                      <a:ahLst/>
                      <a:cxnLst>
                        <a:cxn ang="T10">
                          <a:pos x="T0" y="T1"/>
                        </a:cxn>
                        <a:cxn ang="T11">
                          <a:pos x="T2" y="T3"/>
                        </a:cxn>
                        <a:cxn ang="T12">
                          <a:pos x="T4" y="T5"/>
                        </a:cxn>
                        <a:cxn ang="T13">
                          <a:pos x="T6" y="T7"/>
                        </a:cxn>
                        <a:cxn ang="T14">
                          <a:pos x="T8" y="T9"/>
                        </a:cxn>
                      </a:cxnLst>
                      <a:rect l="T15" t="T16" r="T17" b="T18"/>
                      <a:pathLst>
                        <a:path w="38" h="100">
                          <a:moveTo>
                            <a:pt x="0" y="0"/>
                          </a:moveTo>
                          <a:lnTo>
                            <a:pt x="37" y="0"/>
                          </a:lnTo>
                          <a:lnTo>
                            <a:pt x="37" y="99"/>
                          </a:lnTo>
                          <a:lnTo>
                            <a:pt x="0" y="99"/>
                          </a:lnTo>
                          <a:lnTo>
                            <a:pt x="0" y="0"/>
                          </a:lnTo>
                        </a:path>
                      </a:pathLst>
                    </a:custGeom>
                    <a:solidFill>
                      <a:srgbClr val="E0E0E0"/>
                    </a:solidFill>
                    <a:ln w="12700" cap="rnd">
                      <a:solidFill>
                        <a:srgbClr val="000000"/>
                      </a:solidFill>
                      <a:round/>
                      <a:headEnd/>
                      <a:tailEnd/>
                    </a:ln>
                  </p:spPr>
                  <p:txBody>
                    <a:bodyPr/>
                    <a:lstStyle/>
                    <a:p>
                      <a:endParaRPr lang="en-US"/>
                    </a:p>
                  </p:txBody>
                </p:sp>
                <p:sp>
                  <p:nvSpPr>
                    <p:cNvPr id="27867" name="Freeform 606"/>
                    <p:cNvSpPr>
                      <a:spLocks/>
                    </p:cNvSpPr>
                    <p:nvPr/>
                  </p:nvSpPr>
                  <p:spPr bwMode="auto">
                    <a:xfrm>
                      <a:off x="4943" y="2883"/>
                      <a:ext cx="38" cy="86"/>
                    </a:xfrm>
                    <a:custGeom>
                      <a:avLst/>
                      <a:gdLst>
                        <a:gd name="T0" fmla="*/ 0 w 38"/>
                        <a:gd name="T1" fmla="*/ 0 h 86"/>
                        <a:gd name="T2" fmla="*/ 37 w 38"/>
                        <a:gd name="T3" fmla="*/ 0 h 86"/>
                        <a:gd name="T4" fmla="*/ 37 w 38"/>
                        <a:gd name="T5" fmla="*/ 85 h 86"/>
                        <a:gd name="T6" fmla="*/ 0 w 38"/>
                        <a:gd name="T7" fmla="*/ 85 h 86"/>
                        <a:gd name="T8" fmla="*/ 0 w 38"/>
                        <a:gd name="T9" fmla="*/ 0 h 86"/>
                        <a:gd name="T10" fmla="*/ 0 60000 65536"/>
                        <a:gd name="T11" fmla="*/ 0 60000 65536"/>
                        <a:gd name="T12" fmla="*/ 0 60000 65536"/>
                        <a:gd name="T13" fmla="*/ 0 60000 65536"/>
                        <a:gd name="T14" fmla="*/ 0 60000 65536"/>
                        <a:gd name="T15" fmla="*/ 0 w 38"/>
                        <a:gd name="T16" fmla="*/ 0 h 86"/>
                        <a:gd name="T17" fmla="*/ 38 w 38"/>
                        <a:gd name="T18" fmla="*/ 86 h 86"/>
                      </a:gdLst>
                      <a:ahLst/>
                      <a:cxnLst>
                        <a:cxn ang="T10">
                          <a:pos x="T0" y="T1"/>
                        </a:cxn>
                        <a:cxn ang="T11">
                          <a:pos x="T2" y="T3"/>
                        </a:cxn>
                        <a:cxn ang="T12">
                          <a:pos x="T4" y="T5"/>
                        </a:cxn>
                        <a:cxn ang="T13">
                          <a:pos x="T6" y="T7"/>
                        </a:cxn>
                        <a:cxn ang="T14">
                          <a:pos x="T8" y="T9"/>
                        </a:cxn>
                      </a:cxnLst>
                      <a:rect l="T15" t="T16" r="T17" b="T18"/>
                      <a:pathLst>
                        <a:path w="38" h="86">
                          <a:moveTo>
                            <a:pt x="0" y="0"/>
                          </a:moveTo>
                          <a:lnTo>
                            <a:pt x="37" y="0"/>
                          </a:lnTo>
                          <a:lnTo>
                            <a:pt x="37" y="85"/>
                          </a:lnTo>
                          <a:lnTo>
                            <a:pt x="0" y="85"/>
                          </a:lnTo>
                          <a:lnTo>
                            <a:pt x="0" y="0"/>
                          </a:lnTo>
                        </a:path>
                      </a:pathLst>
                    </a:custGeom>
                    <a:solidFill>
                      <a:srgbClr val="A0A0A0"/>
                    </a:solidFill>
                    <a:ln w="12700" cap="rnd">
                      <a:solidFill>
                        <a:srgbClr val="000000"/>
                      </a:solidFill>
                      <a:round/>
                      <a:headEnd/>
                      <a:tailEnd/>
                    </a:ln>
                  </p:spPr>
                  <p:txBody>
                    <a:bodyPr/>
                    <a:lstStyle/>
                    <a:p>
                      <a:endParaRPr lang="en-US"/>
                    </a:p>
                  </p:txBody>
                </p:sp>
              </p:grpSp>
              <p:grpSp>
                <p:nvGrpSpPr>
                  <p:cNvPr id="27850" name="Group 623"/>
                  <p:cNvGrpSpPr>
                    <a:grpSpLocks/>
                  </p:cNvGrpSpPr>
                  <p:nvPr/>
                </p:nvGrpSpPr>
                <p:grpSpPr bwMode="auto">
                  <a:xfrm>
                    <a:off x="4979" y="2869"/>
                    <a:ext cx="59" cy="100"/>
                    <a:chOff x="4979" y="2869"/>
                    <a:chExt cx="59" cy="100"/>
                  </a:xfrm>
                </p:grpSpPr>
                <p:grpSp>
                  <p:nvGrpSpPr>
                    <p:cNvPr id="27851" name="Group 613"/>
                    <p:cNvGrpSpPr>
                      <a:grpSpLocks/>
                    </p:cNvGrpSpPr>
                    <p:nvPr/>
                  </p:nvGrpSpPr>
                  <p:grpSpPr bwMode="auto">
                    <a:xfrm>
                      <a:off x="4979" y="2869"/>
                      <a:ext cx="48" cy="100"/>
                      <a:chOff x="4979" y="2869"/>
                      <a:chExt cx="48" cy="100"/>
                    </a:xfrm>
                  </p:grpSpPr>
                  <p:sp>
                    <p:nvSpPr>
                      <p:cNvPr id="27861" name="Freeform 608"/>
                      <p:cNvSpPr>
                        <a:spLocks/>
                      </p:cNvSpPr>
                      <p:nvPr/>
                    </p:nvSpPr>
                    <p:spPr bwMode="auto">
                      <a:xfrm>
                        <a:off x="4979" y="2869"/>
                        <a:ext cx="48" cy="100"/>
                      </a:xfrm>
                      <a:custGeom>
                        <a:avLst/>
                        <a:gdLst>
                          <a:gd name="T0" fmla="*/ 0 w 48"/>
                          <a:gd name="T1" fmla="*/ 0 h 100"/>
                          <a:gd name="T2" fmla="*/ 33 w 48"/>
                          <a:gd name="T3" fmla="*/ 11 h 100"/>
                          <a:gd name="T4" fmla="*/ 36 w 48"/>
                          <a:gd name="T5" fmla="*/ 16 h 100"/>
                          <a:gd name="T6" fmla="*/ 42 w 48"/>
                          <a:gd name="T7" fmla="*/ 41 h 100"/>
                          <a:gd name="T8" fmla="*/ 42 w 48"/>
                          <a:gd name="T9" fmla="*/ 44 h 100"/>
                          <a:gd name="T10" fmla="*/ 40 w 48"/>
                          <a:gd name="T11" fmla="*/ 44 h 100"/>
                          <a:gd name="T12" fmla="*/ 32 w 48"/>
                          <a:gd name="T13" fmla="*/ 44 h 100"/>
                          <a:gd name="T14" fmla="*/ 17 w 48"/>
                          <a:gd name="T15" fmla="*/ 44 h 100"/>
                          <a:gd name="T16" fmla="*/ 17 w 48"/>
                          <a:gd name="T17" fmla="*/ 16 h 100"/>
                          <a:gd name="T18" fmla="*/ 32 w 48"/>
                          <a:gd name="T19" fmla="*/ 19 h 100"/>
                          <a:gd name="T20" fmla="*/ 32 w 48"/>
                          <a:gd name="T21" fmla="*/ 44 h 100"/>
                          <a:gd name="T22" fmla="*/ 33 w 48"/>
                          <a:gd name="T23" fmla="*/ 44 h 100"/>
                          <a:gd name="T24" fmla="*/ 33 w 48"/>
                          <a:gd name="T25" fmla="*/ 19 h 100"/>
                          <a:gd name="T26" fmla="*/ 40 w 48"/>
                          <a:gd name="T27" fmla="*/ 44 h 100"/>
                          <a:gd name="T28" fmla="*/ 42 w 48"/>
                          <a:gd name="T29" fmla="*/ 44 h 100"/>
                          <a:gd name="T30" fmla="*/ 42 w 48"/>
                          <a:gd name="T31" fmla="*/ 49 h 100"/>
                          <a:gd name="T32" fmla="*/ 45 w 48"/>
                          <a:gd name="T33" fmla="*/ 53 h 100"/>
                          <a:gd name="T34" fmla="*/ 47 w 48"/>
                          <a:gd name="T35" fmla="*/ 56 h 100"/>
                          <a:gd name="T36" fmla="*/ 47 w 48"/>
                          <a:gd name="T37" fmla="*/ 90 h 100"/>
                          <a:gd name="T38" fmla="*/ 47 w 48"/>
                          <a:gd name="T39" fmla="*/ 97 h 100"/>
                          <a:gd name="T40" fmla="*/ 0 w 48"/>
                          <a:gd name="T41" fmla="*/ 99 h 100"/>
                          <a:gd name="T42" fmla="*/ 0 w 48"/>
                          <a:gd name="T43" fmla="*/ 0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00"/>
                          <a:gd name="T68" fmla="*/ 48 w 48"/>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00">
                            <a:moveTo>
                              <a:pt x="0" y="0"/>
                            </a:moveTo>
                            <a:lnTo>
                              <a:pt x="33" y="11"/>
                            </a:lnTo>
                            <a:lnTo>
                              <a:pt x="36" y="16"/>
                            </a:lnTo>
                            <a:lnTo>
                              <a:pt x="42" y="41"/>
                            </a:lnTo>
                            <a:lnTo>
                              <a:pt x="42" y="44"/>
                            </a:lnTo>
                            <a:lnTo>
                              <a:pt x="40" y="44"/>
                            </a:lnTo>
                            <a:lnTo>
                              <a:pt x="32" y="44"/>
                            </a:lnTo>
                            <a:lnTo>
                              <a:pt x="17" y="44"/>
                            </a:lnTo>
                            <a:lnTo>
                              <a:pt x="17" y="16"/>
                            </a:lnTo>
                            <a:lnTo>
                              <a:pt x="32" y="19"/>
                            </a:lnTo>
                            <a:lnTo>
                              <a:pt x="32" y="44"/>
                            </a:lnTo>
                            <a:lnTo>
                              <a:pt x="33" y="44"/>
                            </a:lnTo>
                            <a:lnTo>
                              <a:pt x="33" y="19"/>
                            </a:lnTo>
                            <a:lnTo>
                              <a:pt x="40" y="44"/>
                            </a:lnTo>
                            <a:lnTo>
                              <a:pt x="42" y="44"/>
                            </a:lnTo>
                            <a:lnTo>
                              <a:pt x="42" y="49"/>
                            </a:lnTo>
                            <a:lnTo>
                              <a:pt x="45" y="53"/>
                            </a:lnTo>
                            <a:lnTo>
                              <a:pt x="47" y="56"/>
                            </a:lnTo>
                            <a:lnTo>
                              <a:pt x="47" y="90"/>
                            </a:lnTo>
                            <a:lnTo>
                              <a:pt x="47" y="97"/>
                            </a:lnTo>
                            <a:lnTo>
                              <a:pt x="0" y="99"/>
                            </a:lnTo>
                            <a:lnTo>
                              <a:pt x="0" y="0"/>
                            </a:lnTo>
                          </a:path>
                        </a:pathLst>
                      </a:custGeom>
                      <a:solidFill>
                        <a:srgbClr val="E0E0E0"/>
                      </a:solidFill>
                      <a:ln w="12700" cap="rnd">
                        <a:solidFill>
                          <a:srgbClr val="000000"/>
                        </a:solidFill>
                        <a:round/>
                        <a:headEnd/>
                        <a:tailEnd/>
                      </a:ln>
                    </p:spPr>
                    <p:txBody>
                      <a:bodyPr/>
                      <a:lstStyle/>
                      <a:p>
                        <a:endParaRPr lang="en-US"/>
                      </a:p>
                    </p:txBody>
                  </p:sp>
                  <p:sp>
                    <p:nvSpPr>
                      <p:cNvPr id="27862" name="Freeform 609"/>
                      <p:cNvSpPr>
                        <a:spLocks/>
                      </p:cNvSpPr>
                      <p:nvPr/>
                    </p:nvSpPr>
                    <p:spPr bwMode="auto">
                      <a:xfrm>
                        <a:off x="4992" y="2919"/>
                        <a:ext cx="27" cy="38"/>
                      </a:xfrm>
                      <a:custGeom>
                        <a:avLst/>
                        <a:gdLst>
                          <a:gd name="T0" fmla="*/ 0 w 27"/>
                          <a:gd name="T1" fmla="*/ 0 h 38"/>
                          <a:gd name="T2" fmla="*/ 26 w 27"/>
                          <a:gd name="T3" fmla="*/ 0 h 38"/>
                          <a:gd name="T4" fmla="*/ 26 w 27"/>
                          <a:gd name="T5" fmla="*/ 37 h 38"/>
                          <a:gd name="T6" fmla="*/ 0 w 27"/>
                          <a:gd name="T7" fmla="*/ 37 h 38"/>
                          <a:gd name="T8" fmla="*/ 0 w 27"/>
                          <a:gd name="T9" fmla="*/ 0 h 38"/>
                          <a:gd name="T10" fmla="*/ 0 60000 65536"/>
                          <a:gd name="T11" fmla="*/ 0 60000 65536"/>
                          <a:gd name="T12" fmla="*/ 0 60000 65536"/>
                          <a:gd name="T13" fmla="*/ 0 60000 65536"/>
                          <a:gd name="T14" fmla="*/ 0 60000 65536"/>
                          <a:gd name="T15" fmla="*/ 0 w 27"/>
                          <a:gd name="T16" fmla="*/ 0 h 38"/>
                          <a:gd name="T17" fmla="*/ 27 w 27"/>
                          <a:gd name="T18" fmla="*/ 38 h 38"/>
                        </a:gdLst>
                        <a:ahLst/>
                        <a:cxnLst>
                          <a:cxn ang="T10">
                            <a:pos x="T0" y="T1"/>
                          </a:cxn>
                          <a:cxn ang="T11">
                            <a:pos x="T2" y="T3"/>
                          </a:cxn>
                          <a:cxn ang="T12">
                            <a:pos x="T4" y="T5"/>
                          </a:cxn>
                          <a:cxn ang="T13">
                            <a:pos x="T6" y="T7"/>
                          </a:cxn>
                          <a:cxn ang="T14">
                            <a:pos x="T8" y="T9"/>
                          </a:cxn>
                        </a:cxnLst>
                        <a:rect l="T15" t="T16" r="T17" b="T18"/>
                        <a:pathLst>
                          <a:path w="27" h="38">
                            <a:moveTo>
                              <a:pt x="0" y="0"/>
                            </a:moveTo>
                            <a:lnTo>
                              <a:pt x="26" y="0"/>
                            </a:lnTo>
                            <a:lnTo>
                              <a:pt x="26" y="37"/>
                            </a:lnTo>
                            <a:lnTo>
                              <a:pt x="0" y="37"/>
                            </a:lnTo>
                            <a:lnTo>
                              <a:pt x="0" y="0"/>
                            </a:lnTo>
                          </a:path>
                        </a:pathLst>
                      </a:custGeom>
                      <a:solidFill>
                        <a:srgbClr val="E0E0E0"/>
                      </a:solidFill>
                      <a:ln w="12700" cap="rnd">
                        <a:solidFill>
                          <a:srgbClr val="000000"/>
                        </a:solidFill>
                        <a:round/>
                        <a:headEnd/>
                        <a:tailEnd/>
                      </a:ln>
                    </p:spPr>
                    <p:txBody>
                      <a:bodyPr/>
                      <a:lstStyle/>
                      <a:p>
                        <a:endParaRPr lang="en-US"/>
                      </a:p>
                    </p:txBody>
                  </p:sp>
                  <p:sp>
                    <p:nvSpPr>
                      <p:cNvPr id="27863" name="Freeform 610"/>
                      <p:cNvSpPr>
                        <a:spLocks/>
                      </p:cNvSpPr>
                      <p:nvPr/>
                    </p:nvSpPr>
                    <p:spPr bwMode="auto">
                      <a:xfrm>
                        <a:off x="4996" y="2914"/>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8"/>
                            </a:lnTo>
                            <a:lnTo>
                              <a:pt x="16" y="16"/>
                            </a:lnTo>
                            <a:lnTo>
                              <a:pt x="0" y="16"/>
                            </a:lnTo>
                            <a:lnTo>
                              <a:pt x="0" y="0"/>
                            </a:lnTo>
                          </a:path>
                        </a:pathLst>
                      </a:custGeom>
                      <a:solidFill>
                        <a:srgbClr val="C0C0C0"/>
                      </a:solidFill>
                      <a:ln w="12700" cap="rnd">
                        <a:solidFill>
                          <a:srgbClr val="000000"/>
                        </a:solidFill>
                        <a:round/>
                        <a:headEnd/>
                        <a:tailEnd/>
                      </a:ln>
                    </p:spPr>
                    <p:txBody>
                      <a:bodyPr/>
                      <a:lstStyle/>
                      <a:p>
                        <a:endParaRPr lang="en-US"/>
                      </a:p>
                    </p:txBody>
                  </p:sp>
                  <p:sp>
                    <p:nvSpPr>
                      <p:cNvPr id="27864" name="Line 611"/>
                      <p:cNvSpPr>
                        <a:spLocks noChangeShapeType="1"/>
                      </p:cNvSpPr>
                      <p:nvPr/>
                    </p:nvSpPr>
                    <p:spPr bwMode="auto">
                      <a:xfrm>
                        <a:off x="4981" y="2877"/>
                        <a:ext cx="34" cy="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865" name="Line 612"/>
                      <p:cNvSpPr>
                        <a:spLocks noChangeShapeType="1"/>
                      </p:cNvSpPr>
                      <p:nvPr/>
                    </p:nvSpPr>
                    <p:spPr bwMode="auto">
                      <a:xfrm>
                        <a:off x="4992" y="2880"/>
                        <a:ext cx="0" cy="8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852" name="Group 622"/>
                    <p:cNvGrpSpPr>
                      <a:grpSpLocks/>
                    </p:cNvGrpSpPr>
                    <p:nvPr/>
                  </p:nvGrpSpPr>
                  <p:grpSpPr bwMode="auto">
                    <a:xfrm>
                      <a:off x="5009" y="2882"/>
                      <a:ext cx="29" cy="42"/>
                      <a:chOff x="5009" y="2882"/>
                      <a:chExt cx="29" cy="42"/>
                    </a:xfrm>
                  </p:grpSpPr>
                  <p:grpSp>
                    <p:nvGrpSpPr>
                      <p:cNvPr id="27853" name="Group 616"/>
                      <p:cNvGrpSpPr>
                        <a:grpSpLocks/>
                      </p:cNvGrpSpPr>
                      <p:nvPr/>
                    </p:nvGrpSpPr>
                    <p:grpSpPr bwMode="auto">
                      <a:xfrm>
                        <a:off x="5009" y="2882"/>
                        <a:ext cx="19" cy="42"/>
                        <a:chOff x="5009" y="2882"/>
                        <a:chExt cx="19" cy="42"/>
                      </a:xfrm>
                    </p:grpSpPr>
                    <p:sp>
                      <p:nvSpPr>
                        <p:cNvPr id="27859" name="Line 614"/>
                        <p:cNvSpPr>
                          <a:spLocks noChangeShapeType="1"/>
                        </p:cNvSpPr>
                        <p:nvPr/>
                      </p:nvSpPr>
                      <p:spPr bwMode="auto">
                        <a:xfrm flipH="1" flipV="1">
                          <a:off x="5009" y="2882"/>
                          <a:ext cx="19" cy="7"/>
                        </a:xfrm>
                        <a:prstGeom prst="line">
                          <a:avLst/>
                        </a:prstGeom>
                        <a:noFill/>
                        <a:ln w="12700">
                          <a:solidFill>
                            <a:srgbClr val="A0A0A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860" name="Line 615"/>
                        <p:cNvSpPr>
                          <a:spLocks noChangeShapeType="1"/>
                        </p:cNvSpPr>
                        <p:nvPr/>
                      </p:nvSpPr>
                      <p:spPr bwMode="auto">
                        <a:xfrm flipV="1">
                          <a:off x="5018" y="2921"/>
                          <a:ext cx="10" cy="3"/>
                        </a:xfrm>
                        <a:prstGeom prst="line">
                          <a:avLst/>
                        </a:prstGeom>
                        <a:noFill/>
                        <a:ln w="12700">
                          <a:solidFill>
                            <a:srgbClr val="A0A0A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854" name="Group 621"/>
                      <p:cNvGrpSpPr>
                        <a:grpSpLocks/>
                      </p:cNvGrpSpPr>
                      <p:nvPr/>
                    </p:nvGrpSpPr>
                    <p:grpSpPr bwMode="auto">
                      <a:xfrm>
                        <a:off x="5021" y="2888"/>
                        <a:ext cx="17" cy="33"/>
                        <a:chOff x="5021" y="2888"/>
                        <a:chExt cx="17" cy="33"/>
                      </a:xfrm>
                    </p:grpSpPr>
                    <p:sp>
                      <p:nvSpPr>
                        <p:cNvPr id="27855" name="Freeform 617"/>
                        <p:cNvSpPr>
                          <a:spLocks/>
                        </p:cNvSpPr>
                        <p:nvPr/>
                      </p:nvSpPr>
                      <p:spPr bwMode="auto">
                        <a:xfrm>
                          <a:off x="5021" y="2888"/>
                          <a:ext cx="17" cy="33"/>
                        </a:xfrm>
                        <a:custGeom>
                          <a:avLst/>
                          <a:gdLst>
                            <a:gd name="T0" fmla="*/ 0 w 17"/>
                            <a:gd name="T1" fmla="*/ 0 h 33"/>
                            <a:gd name="T2" fmla="*/ 16 w 17"/>
                            <a:gd name="T3" fmla="*/ 0 h 33"/>
                            <a:gd name="T4" fmla="*/ 16 w 17"/>
                            <a:gd name="T5" fmla="*/ 32 h 33"/>
                            <a:gd name="T6" fmla="*/ 0 w 17"/>
                            <a:gd name="T7" fmla="*/ 31 h 33"/>
                            <a:gd name="T8" fmla="*/ 0 w 17"/>
                            <a:gd name="T9" fmla="*/ 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0"/>
                              </a:moveTo>
                              <a:lnTo>
                                <a:pt x="16" y="0"/>
                              </a:lnTo>
                              <a:lnTo>
                                <a:pt x="16" y="32"/>
                              </a:lnTo>
                              <a:lnTo>
                                <a:pt x="0" y="31"/>
                              </a:lnTo>
                              <a:lnTo>
                                <a:pt x="0" y="0"/>
                              </a:lnTo>
                            </a:path>
                          </a:pathLst>
                        </a:custGeom>
                        <a:solidFill>
                          <a:srgbClr val="C0C0C0"/>
                        </a:solidFill>
                        <a:ln w="12700" cap="rnd">
                          <a:solidFill>
                            <a:srgbClr val="000000"/>
                          </a:solidFill>
                          <a:round/>
                          <a:headEnd/>
                          <a:tailEnd/>
                        </a:ln>
                      </p:spPr>
                      <p:txBody>
                        <a:bodyPr/>
                        <a:lstStyle/>
                        <a:p>
                          <a:endParaRPr lang="en-US"/>
                        </a:p>
                      </p:txBody>
                    </p:sp>
                    <p:sp>
                      <p:nvSpPr>
                        <p:cNvPr id="27856" name="Line 618"/>
                        <p:cNvSpPr>
                          <a:spLocks noChangeShapeType="1"/>
                        </p:cNvSpPr>
                        <p:nvPr/>
                      </p:nvSpPr>
                      <p:spPr bwMode="auto">
                        <a:xfrm>
                          <a:off x="5023" y="2891"/>
                          <a:ext cx="10" cy="10"/>
                        </a:xfrm>
                        <a:prstGeom prst="line">
                          <a:avLst/>
                        </a:prstGeom>
                        <a:noFill/>
                        <a:ln w="12700">
                          <a:solidFill>
                            <a:srgbClr val="E0E0E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857" name="Line 619"/>
                        <p:cNvSpPr>
                          <a:spLocks noChangeShapeType="1"/>
                        </p:cNvSpPr>
                        <p:nvPr/>
                      </p:nvSpPr>
                      <p:spPr bwMode="auto">
                        <a:xfrm>
                          <a:off x="5024" y="2906"/>
                          <a:ext cx="9" cy="9"/>
                        </a:xfrm>
                        <a:prstGeom prst="line">
                          <a:avLst/>
                        </a:prstGeom>
                        <a:noFill/>
                        <a:ln w="12700">
                          <a:solidFill>
                            <a:srgbClr val="E0E0E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858" name="Line 620"/>
                        <p:cNvSpPr>
                          <a:spLocks noChangeShapeType="1"/>
                        </p:cNvSpPr>
                        <p:nvPr/>
                      </p:nvSpPr>
                      <p:spPr bwMode="auto">
                        <a:xfrm>
                          <a:off x="5023" y="2896"/>
                          <a:ext cx="10" cy="10"/>
                        </a:xfrm>
                        <a:prstGeom prst="line">
                          <a:avLst/>
                        </a:prstGeom>
                        <a:noFill/>
                        <a:ln w="12700">
                          <a:solidFill>
                            <a:srgbClr val="E0E0E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grpSp>
            <p:nvGrpSpPr>
              <p:cNvPr id="27692" name="Group 642"/>
              <p:cNvGrpSpPr>
                <a:grpSpLocks/>
              </p:cNvGrpSpPr>
              <p:nvPr/>
            </p:nvGrpSpPr>
            <p:grpSpPr bwMode="auto">
              <a:xfrm>
                <a:off x="4972" y="2968"/>
                <a:ext cx="48" cy="49"/>
                <a:chOff x="4972" y="2968"/>
                <a:chExt cx="48" cy="49"/>
              </a:xfrm>
            </p:grpSpPr>
            <p:grpSp>
              <p:nvGrpSpPr>
                <p:cNvPr id="27830" name="Group 633"/>
                <p:cNvGrpSpPr>
                  <a:grpSpLocks/>
                </p:cNvGrpSpPr>
                <p:nvPr/>
              </p:nvGrpSpPr>
              <p:grpSpPr bwMode="auto">
                <a:xfrm>
                  <a:off x="4972" y="2968"/>
                  <a:ext cx="33" cy="47"/>
                  <a:chOff x="4972" y="2968"/>
                  <a:chExt cx="33" cy="47"/>
                </a:xfrm>
              </p:grpSpPr>
              <p:grpSp>
                <p:nvGrpSpPr>
                  <p:cNvPr id="27839" name="Group 628"/>
                  <p:cNvGrpSpPr>
                    <a:grpSpLocks/>
                  </p:cNvGrpSpPr>
                  <p:nvPr/>
                </p:nvGrpSpPr>
                <p:grpSpPr bwMode="auto">
                  <a:xfrm>
                    <a:off x="4972" y="2968"/>
                    <a:ext cx="29" cy="47"/>
                    <a:chOff x="4972" y="2968"/>
                    <a:chExt cx="29" cy="47"/>
                  </a:xfrm>
                </p:grpSpPr>
                <p:sp>
                  <p:nvSpPr>
                    <p:cNvPr id="27844" name="Freeform 626"/>
                    <p:cNvSpPr>
                      <a:spLocks/>
                    </p:cNvSpPr>
                    <p:nvPr/>
                  </p:nvSpPr>
                  <p:spPr bwMode="auto">
                    <a:xfrm>
                      <a:off x="4972" y="2968"/>
                      <a:ext cx="17" cy="47"/>
                    </a:xfrm>
                    <a:custGeom>
                      <a:avLst/>
                      <a:gdLst>
                        <a:gd name="T0" fmla="*/ 8 w 17"/>
                        <a:gd name="T1" fmla="*/ 0 h 47"/>
                        <a:gd name="T2" fmla="*/ 16 w 17"/>
                        <a:gd name="T3" fmla="*/ 0 h 47"/>
                        <a:gd name="T4" fmla="*/ 16 w 17"/>
                        <a:gd name="T5" fmla="*/ 46 h 47"/>
                        <a:gd name="T6" fmla="*/ 8 w 17"/>
                        <a:gd name="T7" fmla="*/ 46 h 47"/>
                        <a:gd name="T8" fmla="*/ 7 w 17"/>
                        <a:gd name="T9" fmla="*/ 46 h 47"/>
                        <a:gd name="T10" fmla="*/ 7 w 17"/>
                        <a:gd name="T11" fmla="*/ 45 h 47"/>
                        <a:gd name="T12" fmla="*/ 7 w 17"/>
                        <a:gd name="T13" fmla="*/ 45 h 47"/>
                        <a:gd name="T14" fmla="*/ 6 w 17"/>
                        <a:gd name="T15" fmla="*/ 45 h 47"/>
                        <a:gd name="T16" fmla="*/ 5 w 17"/>
                        <a:gd name="T17" fmla="*/ 44 h 47"/>
                        <a:gd name="T18" fmla="*/ 5 w 17"/>
                        <a:gd name="T19" fmla="*/ 43 h 47"/>
                        <a:gd name="T20" fmla="*/ 4 w 17"/>
                        <a:gd name="T21" fmla="*/ 43 h 47"/>
                        <a:gd name="T22" fmla="*/ 4 w 17"/>
                        <a:gd name="T23" fmla="*/ 43 h 47"/>
                        <a:gd name="T24" fmla="*/ 3 w 17"/>
                        <a:gd name="T25" fmla="*/ 43 h 47"/>
                        <a:gd name="T26" fmla="*/ 3 w 17"/>
                        <a:gd name="T27" fmla="*/ 42 h 47"/>
                        <a:gd name="T28" fmla="*/ 3 w 17"/>
                        <a:gd name="T29" fmla="*/ 41 h 47"/>
                        <a:gd name="T30" fmla="*/ 3 w 17"/>
                        <a:gd name="T31" fmla="*/ 40 h 47"/>
                        <a:gd name="T32" fmla="*/ 2 w 17"/>
                        <a:gd name="T33" fmla="*/ 39 h 47"/>
                        <a:gd name="T34" fmla="*/ 2 w 17"/>
                        <a:gd name="T35" fmla="*/ 38 h 47"/>
                        <a:gd name="T36" fmla="*/ 1 w 17"/>
                        <a:gd name="T37" fmla="*/ 37 h 47"/>
                        <a:gd name="T38" fmla="*/ 1 w 17"/>
                        <a:gd name="T39" fmla="*/ 37 h 47"/>
                        <a:gd name="T40" fmla="*/ 1 w 17"/>
                        <a:gd name="T41" fmla="*/ 35 h 47"/>
                        <a:gd name="T42" fmla="*/ 1 w 17"/>
                        <a:gd name="T43" fmla="*/ 33 h 47"/>
                        <a:gd name="T44" fmla="*/ 1 w 17"/>
                        <a:gd name="T45" fmla="*/ 32 h 47"/>
                        <a:gd name="T46" fmla="*/ 1 w 17"/>
                        <a:gd name="T47" fmla="*/ 31 h 47"/>
                        <a:gd name="T48" fmla="*/ 0 w 17"/>
                        <a:gd name="T49" fmla="*/ 29 h 47"/>
                        <a:gd name="T50" fmla="*/ 0 w 17"/>
                        <a:gd name="T51" fmla="*/ 26 h 47"/>
                        <a:gd name="T52" fmla="*/ 0 w 17"/>
                        <a:gd name="T53" fmla="*/ 25 h 47"/>
                        <a:gd name="T54" fmla="*/ 0 w 17"/>
                        <a:gd name="T55" fmla="*/ 23 h 47"/>
                        <a:gd name="T56" fmla="*/ 0 w 17"/>
                        <a:gd name="T57" fmla="*/ 20 h 47"/>
                        <a:gd name="T58" fmla="*/ 0 w 17"/>
                        <a:gd name="T59" fmla="*/ 17 h 47"/>
                        <a:gd name="T60" fmla="*/ 1 w 17"/>
                        <a:gd name="T61" fmla="*/ 15 h 47"/>
                        <a:gd name="T62" fmla="*/ 1 w 17"/>
                        <a:gd name="T63" fmla="*/ 14 h 47"/>
                        <a:gd name="T64" fmla="*/ 1 w 17"/>
                        <a:gd name="T65" fmla="*/ 11 h 47"/>
                        <a:gd name="T66" fmla="*/ 1 w 17"/>
                        <a:gd name="T67" fmla="*/ 9 h 47"/>
                        <a:gd name="T68" fmla="*/ 2 w 17"/>
                        <a:gd name="T69" fmla="*/ 7 h 47"/>
                        <a:gd name="T70" fmla="*/ 3 w 17"/>
                        <a:gd name="T71" fmla="*/ 6 h 47"/>
                        <a:gd name="T72" fmla="*/ 3 w 17"/>
                        <a:gd name="T73" fmla="*/ 5 h 47"/>
                        <a:gd name="T74" fmla="*/ 3 w 17"/>
                        <a:gd name="T75" fmla="*/ 4 h 47"/>
                        <a:gd name="T76" fmla="*/ 3 w 17"/>
                        <a:gd name="T77" fmla="*/ 3 h 47"/>
                        <a:gd name="T78" fmla="*/ 4 w 17"/>
                        <a:gd name="T79" fmla="*/ 3 h 47"/>
                        <a:gd name="T80" fmla="*/ 4 w 17"/>
                        <a:gd name="T81" fmla="*/ 3 h 47"/>
                        <a:gd name="T82" fmla="*/ 5 w 17"/>
                        <a:gd name="T83" fmla="*/ 3 h 47"/>
                        <a:gd name="T84" fmla="*/ 5 w 17"/>
                        <a:gd name="T85" fmla="*/ 2 h 47"/>
                        <a:gd name="T86" fmla="*/ 5 w 17"/>
                        <a:gd name="T87" fmla="*/ 1 h 47"/>
                        <a:gd name="T88" fmla="*/ 6 w 17"/>
                        <a:gd name="T89" fmla="*/ 0 h 47"/>
                        <a:gd name="T90" fmla="*/ 7 w 17"/>
                        <a:gd name="T91" fmla="*/ 0 h 47"/>
                        <a:gd name="T92" fmla="*/ 7 w 17"/>
                        <a:gd name="T93" fmla="*/ 0 h 47"/>
                        <a:gd name="T94" fmla="*/ 8 w 17"/>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
                        <a:gd name="T145" fmla="*/ 0 h 47"/>
                        <a:gd name="T146" fmla="*/ 17 w 17"/>
                        <a:gd name="T147" fmla="*/ 47 h 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 h="47">
                          <a:moveTo>
                            <a:pt x="8" y="0"/>
                          </a:moveTo>
                          <a:lnTo>
                            <a:pt x="16" y="0"/>
                          </a:lnTo>
                          <a:lnTo>
                            <a:pt x="16" y="46"/>
                          </a:lnTo>
                          <a:lnTo>
                            <a:pt x="8" y="46"/>
                          </a:lnTo>
                          <a:lnTo>
                            <a:pt x="7" y="46"/>
                          </a:lnTo>
                          <a:lnTo>
                            <a:pt x="7" y="45"/>
                          </a:lnTo>
                          <a:lnTo>
                            <a:pt x="6" y="45"/>
                          </a:lnTo>
                          <a:lnTo>
                            <a:pt x="5" y="44"/>
                          </a:lnTo>
                          <a:lnTo>
                            <a:pt x="5" y="43"/>
                          </a:lnTo>
                          <a:lnTo>
                            <a:pt x="4" y="43"/>
                          </a:lnTo>
                          <a:lnTo>
                            <a:pt x="3" y="43"/>
                          </a:lnTo>
                          <a:lnTo>
                            <a:pt x="3" y="42"/>
                          </a:lnTo>
                          <a:lnTo>
                            <a:pt x="3" y="41"/>
                          </a:lnTo>
                          <a:lnTo>
                            <a:pt x="3" y="40"/>
                          </a:lnTo>
                          <a:lnTo>
                            <a:pt x="2" y="39"/>
                          </a:lnTo>
                          <a:lnTo>
                            <a:pt x="2" y="38"/>
                          </a:lnTo>
                          <a:lnTo>
                            <a:pt x="1" y="37"/>
                          </a:lnTo>
                          <a:lnTo>
                            <a:pt x="1" y="35"/>
                          </a:lnTo>
                          <a:lnTo>
                            <a:pt x="1" y="33"/>
                          </a:lnTo>
                          <a:lnTo>
                            <a:pt x="1" y="32"/>
                          </a:lnTo>
                          <a:lnTo>
                            <a:pt x="1" y="31"/>
                          </a:lnTo>
                          <a:lnTo>
                            <a:pt x="0" y="29"/>
                          </a:lnTo>
                          <a:lnTo>
                            <a:pt x="0" y="26"/>
                          </a:lnTo>
                          <a:lnTo>
                            <a:pt x="0" y="25"/>
                          </a:lnTo>
                          <a:lnTo>
                            <a:pt x="0" y="23"/>
                          </a:lnTo>
                          <a:lnTo>
                            <a:pt x="0" y="20"/>
                          </a:lnTo>
                          <a:lnTo>
                            <a:pt x="0" y="17"/>
                          </a:lnTo>
                          <a:lnTo>
                            <a:pt x="1" y="15"/>
                          </a:lnTo>
                          <a:lnTo>
                            <a:pt x="1" y="14"/>
                          </a:lnTo>
                          <a:lnTo>
                            <a:pt x="1" y="11"/>
                          </a:lnTo>
                          <a:lnTo>
                            <a:pt x="1" y="9"/>
                          </a:lnTo>
                          <a:lnTo>
                            <a:pt x="2" y="7"/>
                          </a:lnTo>
                          <a:lnTo>
                            <a:pt x="3" y="6"/>
                          </a:lnTo>
                          <a:lnTo>
                            <a:pt x="3" y="5"/>
                          </a:lnTo>
                          <a:lnTo>
                            <a:pt x="3" y="4"/>
                          </a:lnTo>
                          <a:lnTo>
                            <a:pt x="3" y="3"/>
                          </a:lnTo>
                          <a:lnTo>
                            <a:pt x="4" y="3"/>
                          </a:lnTo>
                          <a:lnTo>
                            <a:pt x="5" y="3"/>
                          </a:lnTo>
                          <a:lnTo>
                            <a:pt x="5" y="2"/>
                          </a:lnTo>
                          <a:lnTo>
                            <a:pt x="5" y="1"/>
                          </a:lnTo>
                          <a:lnTo>
                            <a:pt x="6" y="0"/>
                          </a:lnTo>
                          <a:lnTo>
                            <a:pt x="7" y="0"/>
                          </a:lnTo>
                          <a:lnTo>
                            <a:pt x="8"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45" name="Oval 627"/>
                    <p:cNvSpPr>
                      <a:spLocks noChangeArrowheads="1"/>
                    </p:cNvSpPr>
                    <p:nvPr/>
                  </p:nvSpPr>
                  <p:spPr bwMode="auto">
                    <a:xfrm>
                      <a:off x="4984" y="2968"/>
                      <a:ext cx="17" cy="47"/>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40" name="Group 632"/>
                  <p:cNvGrpSpPr>
                    <a:grpSpLocks/>
                  </p:cNvGrpSpPr>
                  <p:nvPr/>
                </p:nvGrpSpPr>
                <p:grpSpPr bwMode="auto">
                  <a:xfrm>
                    <a:off x="4988" y="2979"/>
                    <a:ext cx="17" cy="28"/>
                    <a:chOff x="4988" y="2979"/>
                    <a:chExt cx="17" cy="28"/>
                  </a:xfrm>
                </p:grpSpPr>
                <p:sp>
                  <p:nvSpPr>
                    <p:cNvPr id="27841" name="Oval 629"/>
                    <p:cNvSpPr>
                      <a:spLocks noChangeArrowheads="1"/>
                    </p:cNvSpPr>
                    <p:nvPr/>
                  </p:nvSpPr>
                  <p:spPr bwMode="auto">
                    <a:xfrm>
                      <a:off x="4988" y="2979"/>
                      <a:ext cx="7" cy="25"/>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42" name="Oval 630"/>
                    <p:cNvSpPr>
                      <a:spLocks noChangeArrowheads="1"/>
                    </p:cNvSpPr>
                    <p:nvPr/>
                  </p:nvSpPr>
                  <p:spPr bwMode="auto">
                    <a:xfrm>
                      <a:off x="4989" y="2980"/>
                      <a:ext cx="5" cy="2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43" name="Oval 631"/>
                    <p:cNvSpPr>
                      <a:spLocks noChangeArrowheads="1"/>
                    </p:cNvSpPr>
                    <p:nvPr/>
                  </p:nvSpPr>
                  <p:spPr bwMode="auto">
                    <a:xfrm>
                      <a:off x="4989" y="2991"/>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7831" name="Group 641"/>
                <p:cNvGrpSpPr>
                  <a:grpSpLocks/>
                </p:cNvGrpSpPr>
                <p:nvPr/>
              </p:nvGrpSpPr>
              <p:grpSpPr bwMode="auto">
                <a:xfrm>
                  <a:off x="4986" y="2968"/>
                  <a:ext cx="34" cy="49"/>
                  <a:chOff x="4986" y="2968"/>
                  <a:chExt cx="34" cy="49"/>
                </a:xfrm>
              </p:grpSpPr>
              <p:grpSp>
                <p:nvGrpSpPr>
                  <p:cNvPr id="27832" name="Group 636"/>
                  <p:cNvGrpSpPr>
                    <a:grpSpLocks/>
                  </p:cNvGrpSpPr>
                  <p:nvPr/>
                </p:nvGrpSpPr>
                <p:grpSpPr bwMode="auto">
                  <a:xfrm>
                    <a:off x="4986" y="2968"/>
                    <a:ext cx="29" cy="49"/>
                    <a:chOff x="4986" y="2968"/>
                    <a:chExt cx="29" cy="49"/>
                  </a:xfrm>
                </p:grpSpPr>
                <p:sp>
                  <p:nvSpPr>
                    <p:cNvPr id="27837" name="Freeform 634"/>
                    <p:cNvSpPr>
                      <a:spLocks/>
                    </p:cNvSpPr>
                    <p:nvPr/>
                  </p:nvSpPr>
                  <p:spPr bwMode="auto">
                    <a:xfrm>
                      <a:off x="4986" y="2968"/>
                      <a:ext cx="17" cy="49"/>
                    </a:xfrm>
                    <a:custGeom>
                      <a:avLst/>
                      <a:gdLst>
                        <a:gd name="T0" fmla="*/ 7 w 17"/>
                        <a:gd name="T1" fmla="*/ 0 h 49"/>
                        <a:gd name="T2" fmla="*/ 16 w 17"/>
                        <a:gd name="T3" fmla="*/ 0 h 49"/>
                        <a:gd name="T4" fmla="*/ 16 w 17"/>
                        <a:gd name="T5" fmla="*/ 48 h 49"/>
                        <a:gd name="T6" fmla="*/ 7 w 17"/>
                        <a:gd name="T7" fmla="*/ 47 h 49"/>
                        <a:gd name="T8" fmla="*/ 7 w 17"/>
                        <a:gd name="T9" fmla="*/ 47 h 49"/>
                        <a:gd name="T10" fmla="*/ 6 w 17"/>
                        <a:gd name="T11" fmla="*/ 46 h 49"/>
                        <a:gd name="T12" fmla="*/ 5 w 17"/>
                        <a:gd name="T13" fmla="*/ 45 h 49"/>
                        <a:gd name="T14" fmla="*/ 5 w 17"/>
                        <a:gd name="T15" fmla="*/ 45 h 49"/>
                        <a:gd name="T16" fmla="*/ 5 w 17"/>
                        <a:gd name="T17" fmla="*/ 45 h 49"/>
                        <a:gd name="T18" fmla="*/ 5 w 17"/>
                        <a:gd name="T19" fmla="*/ 44 h 49"/>
                        <a:gd name="T20" fmla="*/ 4 w 17"/>
                        <a:gd name="T21" fmla="*/ 43 h 49"/>
                        <a:gd name="T22" fmla="*/ 3 w 17"/>
                        <a:gd name="T23" fmla="*/ 43 h 49"/>
                        <a:gd name="T24" fmla="*/ 3 w 17"/>
                        <a:gd name="T25" fmla="*/ 41 h 49"/>
                        <a:gd name="T26" fmla="*/ 3 w 17"/>
                        <a:gd name="T27" fmla="*/ 40 h 49"/>
                        <a:gd name="T28" fmla="*/ 2 w 17"/>
                        <a:gd name="T29" fmla="*/ 39 h 49"/>
                        <a:gd name="T30" fmla="*/ 1 w 17"/>
                        <a:gd name="T31" fmla="*/ 38 h 49"/>
                        <a:gd name="T32" fmla="*/ 1 w 17"/>
                        <a:gd name="T33" fmla="*/ 36 h 49"/>
                        <a:gd name="T34" fmla="*/ 1 w 17"/>
                        <a:gd name="T35" fmla="*/ 35 h 49"/>
                        <a:gd name="T36" fmla="*/ 1 w 17"/>
                        <a:gd name="T37" fmla="*/ 33 h 49"/>
                        <a:gd name="T38" fmla="*/ 1 w 17"/>
                        <a:gd name="T39" fmla="*/ 32 h 49"/>
                        <a:gd name="T40" fmla="*/ 1 w 17"/>
                        <a:gd name="T41" fmla="*/ 29 h 49"/>
                        <a:gd name="T42" fmla="*/ 1 w 17"/>
                        <a:gd name="T43" fmla="*/ 27 h 49"/>
                        <a:gd name="T44" fmla="*/ 0 w 17"/>
                        <a:gd name="T45" fmla="*/ 26 h 49"/>
                        <a:gd name="T46" fmla="*/ 0 w 17"/>
                        <a:gd name="T47" fmla="*/ 24 h 49"/>
                        <a:gd name="T48" fmla="*/ 0 w 17"/>
                        <a:gd name="T49" fmla="*/ 21 h 49"/>
                        <a:gd name="T50" fmla="*/ 1 w 17"/>
                        <a:gd name="T51" fmla="*/ 18 h 49"/>
                        <a:gd name="T52" fmla="*/ 1 w 17"/>
                        <a:gd name="T53" fmla="*/ 16 h 49"/>
                        <a:gd name="T54" fmla="*/ 1 w 17"/>
                        <a:gd name="T55" fmla="*/ 14 h 49"/>
                        <a:gd name="T56" fmla="*/ 1 w 17"/>
                        <a:gd name="T57" fmla="*/ 12 h 49"/>
                        <a:gd name="T58" fmla="*/ 1 w 17"/>
                        <a:gd name="T59" fmla="*/ 11 h 49"/>
                        <a:gd name="T60" fmla="*/ 2 w 17"/>
                        <a:gd name="T61" fmla="*/ 9 h 49"/>
                        <a:gd name="T62" fmla="*/ 3 w 17"/>
                        <a:gd name="T63" fmla="*/ 8 h 49"/>
                        <a:gd name="T64" fmla="*/ 3 w 17"/>
                        <a:gd name="T65" fmla="*/ 6 h 49"/>
                        <a:gd name="T66" fmla="*/ 3 w 17"/>
                        <a:gd name="T67" fmla="*/ 5 h 49"/>
                        <a:gd name="T68" fmla="*/ 3 w 17"/>
                        <a:gd name="T69" fmla="*/ 4 h 49"/>
                        <a:gd name="T70" fmla="*/ 4 w 17"/>
                        <a:gd name="T71" fmla="*/ 3 h 49"/>
                        <a:gd name="T72" fmla="*/ 5 w 17"/>
                        <a:gd name="T73" fmla="*/ 3 h 49"/>
                        <a:gd name="T74" fmla="*/ 5 w 17"/>
                        <a:gd name="T75" fmla="*/ 2 h 49"/>
                        <a:gd name="T76" fmla="*/ 5 w 17"/>
                        <a:gd name="T77" fmla="*/ 1 h 49"/>
                        <a:gd name="T78" fmla="*/ 6 w 17"/>
                        <a:gd name="T79" fmla="*/ 0 h 49"/>
                        <a:gd name="T80" fmla="*/ 7 w 17"/>
                        <a:gd name="T81" fmla="*/ 0 h 49"/>
                        <a:gd name="T82" fmla="*/ 7 w 17"/>
                        <a:gd name="T83" fmla="*/ 0 h 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49"/>
                        <a:gd name="T128" fmla="*/ 17 w 17"/>
                        <a:gd name="T129" fmla="*/ 49 h 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49">
                          <a:moveTo>
                            <a:pt x="7" y="0"/>
                          </a:moveTo>
                          <a:lnTo>
                            <a:pt x="16" y="0"/>
                          </a:lnTo>
                          <a:lnTo>
                            <a:pt x="16" y="48"/>
                          </a:lnTo>
                          <a:lnTo>
                            <a:pt x="7" y="47"/>
                          </a:lnTo>
                          <a:lnTo>
                            <a:pt x="6" y="46"/>
                          </a:lnTo>
                          <a:lnTo>
                            <a:pt x="5" y="45"/>
                          </a:lnTo>
                          <a:lnTo>
                            <a:pt x="5" y="44"/>
                          </a:lnTo>
                          <a:lnTo>
                            <a:pt x="4" y="43"/>
                          </a:lnTo>
                          <a:lnTo>
                            <a:pt x="3" y="43"/>
                          </a:lnTo>
                          <a:lnTo>
                            <a:pt x="3" y="41"/>
                          </a:lnTo>
                          <a:lnTo>
                            <a:pt x="3" y="40"/>
                          </a:lnTo>
                          <a:lnTo>
                            <a:pt x="2" y="39"/>
                          </a:lnTo>
                          <a:lnTo>
                            <a:pt x="1" y="38"/>
                          </a:lnTo>
                          <a:lnTo>
                            <a:pt x="1" y="36"/>
                          </a:lnTo>
                          <a:lnTo>
                            <a:pt x="1" y="35"/>
                          </a:lnTo>
                          <a:lnTo>
                            <a:pt x="1" y="33"/>
                          </a:lnTo>
                          <a:lnTo>
                            <a:pt x="1" y="32"/>
                          </a:lnTo>
                          <a:lnTo>
                            <a:pt x="1" y="29"/>
                          </a:lnTo>
                          <a:lnTo>
                            <a:pt x="1" y="27"/>
                          </a:lnTo>
                          <a:lnTo>
                            <a:pt x="0" y="26"/>
                          </a:lnTo>
                          <a:lnTo>
                            <a:pt x="0" y="24"/>
                          </a:lnTo>
                          <a:lnTo>
                            <a:pt x="0" y="21"/>
                          </a:lnTo>
                          <a:lnTo>
                            <a:pt x="1" y="18"/>
                          </a:lnTo>
                          <a:lnTo>
                            <a:pt x="1" y="16"/>
                          </a:lnTo>
                          <a:lnTo>
                            <a:pt x="1" y="14"/>
                          </a:lnTo>
                          <a:lnTo>
                            <a:pt x="1" y="12"/>
                          </a:lnTo>
                          <a:lnTo>
                            <a:pt x="1" y="11"/>
                          </a:lnTo>
                          <a:lnTo>
                            <a:pt x="2" y="9"/>
                          </a:lnTo>
                          <a:lnTo>
                            <a:pt x="3" y="8"/>
                          </a:lnTo>
                          <a:lnTo>
                            <a:pt x="3" y="6"/>
                          </a:lnTo>
                          <a:lnTo>
                            <a:pt x="3" y="5"/>
                          </a:lnTo>
                          <a:lnTo>
                            <a:pt x="3" y="4"/>
                          </a:lnTo>
                          <a:lnTo>
                            <a:pt x="4" y="3"/>
                          </a:lnTo>
                          <a:lnTo>
                            <a:pt x="5" y="3"/>
                          </a:lnTo>
                          <a:lnTo>
                            <a:pt x="5" y="2"/>
                          </a:lnTo>
                          <a:lnTo>
                            <a:pt x="5" y="1"/>
                          </a:lnTo>
                          <a:lnTo>
                            <a:pt x="6" y="0"/>
                          </a:lnTo>
                          <a:lnTo>
                            <a:pt x="7"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38" name="Oval 635"/>
                    <p:cNvSpPr>
                      <a:spLocks noChangeArrowheads="1"/>
                    </p:cNvSpPr>
                    <p:nvPr/>
                  </p:nvSpPr>
                  <p:spPr bwMode="auto">
                    <a:xfrm>
                      <a:off x="4998" y="2968"/>
                      <a:ext cx="17" cy="48"/>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33" name="Group 640"/>
                  <p:cNvGrpSpPr>
                    <a:grpSpLocks/>
                  </p:cNvGrpSpPr>
                  <p:nvPr/>
                </p:nvGrpSpPr>
                <p:grpSpPr bwMode="auto">
                  <a:xfrm>
                    <a:off x="5002" y="2979"/>
                    <a:ext cx="18" cy="28"/>
                    <a:chOff x="5002" y="2979"/>
                    <a:chExt cx="18" cy="28"/>
                  </a:xfrm>
                </p:grpSpPr>
                <p:sp>
                  <p:nvSpPr>
                    <p:cNvPr id="27834" name="Oval 637"/>
                    <p:cNvSpPr>
                      <a:spLocks noChangeArrowheads="1"/>
                    </p:cNvSpPr>
                    <p:nvPr/>
                  </p:nvSpPr>
                  <p:spPr bwMode="auto">
                    <a:xfrm>
                      <a:off x="5002" y="2979"/>
                      <a:ext cx="8" cy="26"/>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35" name="Oval 638"/>
                    <p:cNvSpPr>
                      <a:spLocks noChangeArrowheads="1"/>
                    </p:cNvSpPr>
                    <p:nvPr/>
                  </p:nvSpPr>
                  <p:spPr bwMode="auto">
                    <a:xfrm>
                      <a:off x="5002" y="2980"/>
                      <a:ext cx="7" cy="24"/>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36" name="Oval 639"/>
                    <p:cNvSpPr>
                      <a:spLocks noChangeArrowheads="1"/>
                    </p:cNvSpPr>
                    <p:nvPr/>
                  </p:nvSpPr>
                  <p:spPr bwMode="auto">
                    <a:xfrm>
                      <a:off x="5004" y="2991"/>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7693" name="Group 650"/>
              <p:cNvGrpSpPr>
                <a:grpSpLocks/>
              </p:cNvGrpSpPr>
              <p:nvPr/>
            </p:nvGrpSpPr>
            <p:grpSpPr bwMode="auto">
              <a:xfrm>
                <a:off x="4955" y="2979"/>
                <a:ext cx="24" cy="8"/>
                <a:chOff x="4955" y="2979"/>
                <a:chExt cx="24" cy="8"/>
              </a:xfrm>
            </p:grpSpPr>
            <p:sp>
              <p:nvSpPr>
                <p:cNvPr id="27823" name="Oval 643"/>
                <p:cNvSpPr>
                  <a:spLocks noChangeArrowheads="1"/>
                </p:cNvSpPr>
                <p:nvPr/>
              </p:nvSpPr>
              <p:spPr bwMode="auto">
                <a:xfrm>
                  <a:off x="4973" y="2979"/>
                  <a:ext cx="6" cy="8"/>
                </a:xfrm>
                <a:prstGeom prst="ellipse">
                  <a:avLst/>
                </a:prstGeom>
                <a:solidFill>
                  <a:srgbClr val="606060"/>
                </a:solidFill>
                <a:ln w="12700">
                  <a:solidFill>
                    <a:srgbClr val="000000"/>
                  </a:solidFill>
                  <a:round/>
                  <a:headEnd/>
                  <a:tailEnd/>
                </a:ln>
              </p:spPr>
              <p:txBody>
                <a:bodyPr wrap="none" anchor="ctr"/>
                <a:lstStyle/>
                <a:p>
                  <a:endParaRPr lang="en-US"/>
                </a:p>
              </p:txBody>
            </p:sp>
            <p:sp>
              <p:nvSpPr>
                <p:cNvPr id="27824" name="Oval 644"/>
                <p:cNvSpPr>
                  <a:spLocks noChangeArrowheads="1"/>
                </p:cNvSpPr>
                <p:nvPr/>
              </p:nvSpPr>
              <p:spPr bwMode="auto">
                <a:xfrm>
                  <a:off x="4970" y="2979"/>
                  <a:ext cx="6" cy="8"/>
                </a:xfrm>
                <a:prstGeom prst="ellipse">
                  <a:avLst/>
                </a:prstGeom>
                <a:solidFill>
                  <a:srgbClr val="606060"/>
                </a:solidFill>
                <a:ln w="12700">
                  <a:solidFill>
                    <a:srgbClr val="000000"/>
                  </a:solidFill>
                  <a:round/>
                  <a:headEnd/>
                  <a:tailEnd/>
                </a:ln>
              </p:spPr>
              <p:txBody>
                <a:bodyPr wrap="none" anchor="ctr"/>
                <a:lstStyle/>
                <a:p>
                  <a:endParaRPr lang="en-US"/>
                </a:p>
              </p:txBody>
            </p:sp>
            <p:sp>
              <p:nvSpPr>
                <p:cNvPr id="27825" name="Oval 645"/>
                <p:cNvSpPr>
                  <a:spLocks noChangeArrowheads="1"/>
                </p:cNvSpPr>
                <p:nvPr/>
              </p:nvSpPr>
              <p:spPr bwMode="auto">
                <a:xfrm>
                  <a:off x="4967" y="2979"/>
                  <a:ext cx="6" cy="8"/>
                </a:xfrm>
                <a:prstGeom prst="ellipse">
                  <a:avLst/>
                </a:prstGeom>
                <a:solidFill>
                  <a:srgbClr val="808080"/>
                </a:solidFill>
                <a:ln w="12700">
                  <a:solidFill>
                    <a:srgbClr val="000000"/>
                  </a:solidFill>
                  <a:round/>
                  <a:headEnd/>
                  <a:tailEnd/>
                </a:ln>
              </p:spPr>
              <p:txBody>
                <a:bodyPr wrap="none" anchor="ctr"/>
                <a:lstStyle/>
                <a:p>
                  <a:endParaRPr lang="en-US"/>
                </a:p>
              </p:txBody>
            </p:sp>
            <p:sp>
              <p:nvSpPr>
                <p:cNvPr id="27826" name="Oval 646"/>
                <p:cNvSpPr>
                  <a:spLocks noChangeArrowheads="1"/>
                </p:cNvSpPr>
                <p:nvPr/>
              </p:nvSpPr>
              <p:spPr bwMode="auto">
                <a:xfrm>
                  <a:off x="4964" y="2979"/>
                  <a:ext cx="7" cy="8"/>
                </a:xfrm>
                <a:prstGeom prst="ellipse">
                  <a:avLst/>
                </a:prstGeom>
                <a:solidFill>
                  <a:srgbClr val="808080"/>
                </a:solidFill>
                <a:ln w="12700">
                  <a:solidFill>
                    <a:srgbClr val="000000"/>
                  </a:solidFill>
                  <a:round/>
                  <a:headEnd/>
                  <a:tailEnd/>
                </a:ln>
              </p:spPr>
              <p:txBody>
                <a:bodyPr wrap="none" anchor="ctr"/>
                <a:lstStyle/>
                <a:p>
                  <a:endParaRPr lang="en-US"/>
                </a:p>
              </p:txBody>
            </p:sp>
            <p:sp>
              <p:nvSpPr>
                <p:cNvPr id="27827" name="Oval 647"/>
                <p:cNvSpPr>
                  <a:spLocks noChangeArrowheads="1"/>
                </p:cNvSpPr>
                <p:nvPr/>
              </p:nvSpPr>
              <p:spPr bwMode="auto">
                <a:xfrm>
                  <a:off x="4961" y="2979"/>
                  <a:ext cx="7" cy="8"/>
                </a:xfrm>
                <a:prstGeom prst="ellipse">
                  <a:avLst/>
                </a:prstGeom>
                <a:solidFill>
                  <a:srgbClr val="808080"/>
                </a:solidFill>
                <a:ln w="12700">
                  <a:solidFill>
                    <a:srgbClr val="000000"/>
                  </a:solidFill>
                  <a:round/>
                  <a:headEnd/>
                  <a:tailEnd/>
                </a:ln>
              </p:spPr>
              <p:txBody>
                <a:bodyPr wrap="none" anchor="ctr"/>
                <a:lstStyle/>
                <a:p>
                  <a:endParaRPr lang="en-US"/>
                </a:p>
              </p:txBody>
            </p:sp>
            <p:sp>
              <p:nvSpPr>
                <p:cNvPr id="27828" name="Oval 648"/>
                <p:cNvSpPr>
                  <a:spLocks noChangeArrowheads="1"/>
                </p:cNvSpPr>
                <p:nvPr/>
              </p:nvSpPr>
              <p:spPr bwMode="auto">
                <a:xfrm>
                  <a:off x="4958" y="2979"/>
                  <a:ext cx="7" cy="8"/>
                </a:xfrm>
                <a:prstGeom prst="ellipse">
                  <a:avLst/>
                </a:prstGeom>
                <a:solidFill>
                  <a:srgbClr val="808080"/>
                </a:solidFill>
                <a:ln w="12700">
                  <a:solidFill>
                    <a:srgbClr val="000000"/>
                  </a:solidFill>
                  <a:round/>
                  <a:headEnd/>
                  <a:tailEnd/>
                </a:ln>
              </p:spPr>
              <p:txBody>
                <a:bodyPr wrap="none" anchor="ctr"/>
                <a:lstStyle/>
                <a:p>
                  <a:endParaRPr lang="en-US"/>
                </a:p>
              </p:txBody>
            </p:sp>
            <p:sp>
              <p:nvSpPr>
                <p:cNvPr id="27829" name="Oval 649"/>
                <p:cNvSpPr>
                  <a:spLocks noChangeArrowheads="1"/>
                </p:cNvSpPr>
                <p:nvPr/>
              </p:nvSpPr>
              <p:spPr bwMode="auto">
                <a:xfrm>
                  <a:off x="4955" y="2979"/>
                  <a:ext cx="7" cy="8"/>
                </a:xfrm>
                <a:prstGeom prst="ellipse">
                  <a:avLst/>
                </a:prstGeom>
                <a:solidFill>
                  <a:srgbClr val="404040"/>
                </a:solidFill>
                <a:ln w="12700">
                  <a:solidFill>
                    <a:srgbClr val="000000"/>
                  </a:solidFill>
                  <a:round/>
                  <a:headEnd/>
                  <a:tailEnd/>
                </a:ln>
              </p:spPr>
              <p:txBody>
                <a:bodyPr wrap="none" anchor="ctr"/>
                <a:lstStyle/>
                <a:p>
                  <a:endParaRPr lang="en-US"/>
                </a:p>
              </p:txBody>
            </p:sp>
          </p:grpSp>
          <p:grpSp>
            <p:nvGrpSpPr>
              <p:cNvPr id="27694" name="Group 685"/>
              <p:cNvGrpSpPr>
                <a:grpSpLocks/>
              </p:cNvGrpSpPr>
              <p:nvPr/>
            </p:nvGrpSpPr>
            <p:grpSpPr bwMode="auto">
              <a:xfrm>
                <a:off x="4841" y="2972"/>
                <a:ext cx="99" cy="68"/>
                <a:chOff x="4841" y="2972"/>
                <a:chExt cx="99" cy="68"/>
              </a:xfrm>
            </p:grpSpPr>
            <p:grpSp>
              <p:nvGrpSpPr>
                <p:cNvPr id="27789" name="Group 667"/>
                <p:cNvGrpSpPr>
                  <a:grpSpLocks/>
                </p:cNvGrpSpPr>
                <p:nvPr/>
              </p:nvGrpSpPr>
              <p:grpSpPr bwMode="auto">
                <a:xfrm>
                  <a:off x="4878" y="2972"/>
                  <a:ext cx="62" cy="61"/>
                  <a:chOff x="4878" y="2972"/>
                  <a:chExt cx="62" cy="61"/>
                </a:xfrm>
              </p:grpSpPr>
              <p:grpSp>
                <p:nvGrpSpPr>
                  <p:cNvPr id="27807" name="Group 658"/>
                  <p:cNvGrpSpPr>
                    <a:grpSpLocks/>
                  </p:cNvGrpSpPr>
                  <p:nvPr/>
                </p:nvGrpSpPr>
                <p:grpSpPr bwMode="auto">
                  <a:xfrm>
                    <a:off x="4878" y="2972"/>
                    <a:ext cx="43" cy="59"/>
                    <a:chOff x="4878" y="2972"/>
                    <a:chExt cx="43" cy="59"/>
                  </a:xfrm>
                </p:grpSpPr>
                <p:grpSp>
                  <p:nvGrpSpPr>
                    <p:cNvPr id="27816" name="Group 653"/>
                    <p:cNvGrpSpPr>
                      <a:grpSpLocks/>
                    </p:cNvGrpSpPr>
                    <p:nvPr/>
                  </p:nvGrpSpPr>
                  <p:grpSpPr bwMode="auto">
                    <a:xfrm>
                      <a:off x="4878" y="2972"/>
                      <a:ext cx="42" cy="59"/>
                      <a:chOff x="4878" y="2972"/>
                      <a:chExt cx="42" cy="59"/>
                    </a:xfrm>
                  </p:grpSpPr>
                  <p:sp>
                    <p:nvSpPr>
                      <p:cNvPr id="27821" name="Freeform 651"/>
                      <p:cNvSpPr>
                        <a:spLocks/>
                      </p:cNvSpPr>
                      <p:nvPr/>
                    </p:nvSpPr>
                    <p:spPr bwMode="auto">
                      <a:xfrm>
                        <a:off x="4878" y="2972"/>
                        <a:ext cx="27" cy="59"/>
                      </a:xfrm>
                      <a:custGeom>
                        <a:avLst/>
                        <a:gdLst>
                          <a:gd name="T0" fmla="*/ 12 w 27"/>
                          <a:gd name="T1" fmla="*/ 0 h 59"/>
                          <a:gd name="T2" fmla="*/ 26 w 27"/>
                          <a:gd name="T3" fmla="*/ 0 h 59"/>
                          <a:gd name="T4" fmla="*/ 25 w 27"/>
                          <a:gd name="T5" fmla="*/ 58 h 59"/>
                          <a:gd name="T6" fmla="*/ 12 w 27"/>
                          <a:gd name="T7" fmla="*/ 58 h 59"/>
                          <a:gd name="T8" fmla="*/ 12 w 27"/>
                          <a:gd name="T9" fmla="*/ 57 h 59"/>
                          <a:gd name="T10" fmla="*/ 11 w 27"/>
                          <a:gd name="T11" fmla="*/ 57 h 59"/>
                          <a:gd name="T12" fmla="*/ 11 w 27"/>
                          <a:gd name="T13" fmla="*/ 57 h 59"/>
                          <a:gd name="T14" fmla="*/ 10 w 27"/>
                          <a:gd name="T15" fmla="*/ 56 h 59"/>
                          <a:gd name="T16" fmla="*/ 9 w 27"/>
                          <a:gd name="T17" fmla="*/ 56 h 59"/>
                          <a:gd name="T18" fmla="*/ 8 w 27"/>
                          <a:gd name="T19" fmla="*/ 56 h 59"/>
                          <a:gd name="T20" fmla="*/ 8 w 27"/>
                          <a:gd name="T21" fmla="*/ 55 h 59"/>
                          <a:gd name="T22" fmla="*/ 7 w 27"/>
                          <a:gd name="T23" fmla="*/ 54 h 59"/>
                          <a:gd name="T24" fmla="*/ 7 w 27"/>
                          <a:gd name="T25" fmla="*/ 54 h 59"/>
                          <a:gd name="T26" fmla="*/ 6 w 27"/>
                          <a:gd name="T27" fmla="*/ 54 h 59"/>
                          <a:gd name="T28" fmla="*/ 6 w 27"/>
                          <a:gd name="T29" fmla="*/ 53 h 59"/>
                          <a:gd name="T30" fmla="*/ 5 w 27"/>
                          <a:gd name="T31" fmla="*/ 51 h 59"/>
                          <a:gd name="T32" fmla="*/ 5 w 27"/>
                          <a:gd name="T33" fmla="*/ 51 h 59"/>
                          <a:gd name="T34" fmla="*/ 5 w 27"/>
                          <a:gd name="T35" fmla="*/ 50 h 59"/>
                          <a:gd name="T36" fmla="*/ 4 w 27"/>
                          <a:gd name="T37" fmla="*/ 49 h 59"/>
                          <a:gd name="T38" fmla="*/ 4 w 27"/>
                          <a:gd name="T39" fmla="*/ 48 h 59"/>
                          <a:gd name="T40" fmla="*/ 3 w 27"/>
                          <a:gd name="T41" fmla="*/ 47 h 59"/>
                          <a:gd name="T42" fmla="*/ 2 w 27"/>
                          <a:gd name="T43" fmla="*/ 46 h 59"/>
                          <a:gd name="T44" fmla="*/ 2 w 27"/>
                          <a:gd name="T45" fmla="*/ 44 h 59"/>
                          <a:gd name="T46" fmla="*/ 2 w 27"/>
                          <a:gd name="T47" fmla="*/ 42 h 59"/>
                          <a:gd name="T48" fmla="*/ 2 w 27"/>
                          <a:gd name="T49" fmla="*/ 40 h 59"/>
                          <a:gd name="T50" fmla="*/ 2 w 27"/>
                          <a:gd name="T51" fmla="*/ 39 h 59"/>
                          <a:gd name="T52" fmla="*/ 1 w 27"/>
                          <a:gd name="T53" fmla="*/ 37 h 59"/>
                          <a:gd name="T54" fmla="*/ 1 w 27"/>
                          <a:gd name="T55" fmla="*/ 34 h 59"/>
                          <a:gd name="T56" fmla="*/ 0 w 27"/>
                          <a:gd name="T57" fmla="*/ 32 h 59"/>
                          <a:gd name="T58" fmla="*/ 0 w 27"/>
                          <a:gd name="T59" fmla="*/ 29 h 59"/>
                          <a:gd name="T60" fmla="*/ 1 w 27"/>
                          <a:gd name="T61" fmla="*/ 25 h 59"/>
                          <a:gd name="T62" fmla="*/ 1 w 27"/>
                          <a:gd name="T63" fmla="*/ 22 h 59"/>
                          <a:gd name="T64" fmla="*/ 2 w 27"/>
                          <a:gd name="T65" fmla="*/ 19 h 59"/>
                          <a:gd name="T66" fmla="*/ 2 w 27"/>
                          <a:gd name="T67" fmla="*/ 18 h 59"/>
                          <a:gd name="T68" fmla="*/ 2 w 27"/>
                          <a:gd name="T69" fmla="*/ 16 h 59"/>
                          <a:gd name="T70" fmla="*/ 2 w 27"/>
                          <a:gd name="T71" fmla="*/ 14 h 59"/>
                          <a:gd name="T72" fmla="*/ 3 w 27"/>
                          <a:gd name="T73" fmla="*/ 11 h 59"/>
                          <a:gd name="T74" fmla="*/ 4 w 27"/>
                          <a:gd name="T75" fmla="*/ 10 h 59"/>
                          <a:gd name="T76" fmla="*/ 5 w 27"/>
                          <a:gd name="T77" fmla="*/ 8 h 59"/>
                          <a:gd name="T78" fmla="*/ 5 w 27"/>
                          <a:gd name="T79" fmla="*/ 7 h 59"/>
                          <a:gd name="T80" fmla="*/ 5 w 27"/>
                          <a:gd name="T81" fmla="*/ 6 h 59"/>
                          <a:gd name="T82" fmla="*/ 6 w 27"/>
                          <a:gd name="T83" fmla="*/ 5 h 59"/>
                          <a:gd name="T84" fmla="*/ 7 w 27"/>
                          <a:gd name="T85" fmla="*/ 5 h 59"/>
                          <a:gd name="T86" fmla="*/ 7 w 27"/>
                          <a:gd name="T87" fmla="*/ 4 h 59"/>
                          <a:gd name="T88" fmla="*/ 8 w 27"/>
                          <a:gd name="T89" fmla="*/ 3 h 59"/>
                          <a:gd name="T90" fmla="*/ 8 w 27"/>
                          <a:gd name="T91" fmla="*/ 3 h 59"/>
                          <a:gd name="T92" fmla="*/ 9 w 27"/>
                          <a:gd name="T93" fmla="*/ 3 h 59"/>
                          <a:gd name="T94" fmla="*/ 9 w 27"/>
                          <a:gd name="T95" fmla="*/ 2 h 59"/>
                          <a:gd name="T96" fmla="*/ 10 w 27"/>
                          <a:gd name="T97" fmla="*/ 1 h 59"/>
                          <a:gd name="T98" fmla="*/ 11 w 27"/>
                          <a:gd name="T99" fmla="*/ 1 h 59"/>
                          <a:gd name="T100" fmla="*/ 11 w 27"/>
                          <a:gd name="T101" fmla="*/ 0 h 59"/>
                          <a:gd name="T102" fmla="*/ 12 w 27"/>
                          <a:gd name="T103" fmla="*/ 0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
                          <a:gd name="T157" fmla="*/ 0 h 59"/>
                          <a:gd name="T158" fmla="*/ 27 w 27"/>
                          <a:gd name="T159" fmla="*/ 59 h 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 h="59">
                            <a:moveTo>
                              <a:pt x="12" y="0"/>
                            </a:moveTo>
                            <a:lnTo>
                              <a:pt x="26" y="0"/>
                            </a:lnTo>
                            <a:lnTo>
                              <a:pt x="25" y="58"/>
                            </a:lnTo>
                            <a:lnTo>
                              <a:pt x="12" y="58"/>
                            </a:lnTo>
                            <a:lnTo>
                              <a:pt x="12" y="57"/>
                            </a:lnTo>
                            <a:lnTo>
                              <a:pt x="11" y="57"/>
                            </a:lnTo>
                            <a:lnTo>
                              <a:pt x="10" y="56"/>
                            </a:lnTo>
                            <a:lnTo>
                              <a:pt x="9" y="56"/>
                            </a:lnTo>
                            <a:lnTo>
                              <a:pt x="8" y="56"/>
                            </a:lnTo>
                            <a:lnTo>
                              <a:pt x="8" y="55"/>
                            </a:lnTo>
                            <a:lnTo>
                              <a:pt x="7" y="54"/>
                            </a:lnTo>
                            <a:lnTo>
                              <a:pt x="6" y="54"/>
                            </a:lnTo>
                            <a:lnTo>
                              <a:pt x="6" y="53"/>
                            </a:lnTo>
                            <a:lnTo>
                              <a:pt x="5" y="51"/>
                            </a:lnTo>
                            <a:lnTo>
                              <a:pt x="5" y="50"/>
                            </a:lnTo>
                            <a:lnTo>
                              <a:pt x="4" y="49"/>
                            </a:lnTo>
                            <a:lnTo>
                              <a:pt x="4" y="48"/>
                            </a:lnTo>
                            <a:lnTo>
                              <a:pt x="3" y="47"/>
                            </a:lnTo>
                            <a:lnTo>
                              <a:pt x="2" y="46"/>
                            </a:lnTo>
                            <a:lnTo>
                              <a:pt x="2" y="44"/>
                            </a:lnTo>
                            <a:lnTo>
                              <a:pt x="2" y="42"/>
                            </a:lnTo>
                            <a:lnTo>
                              <a:pt x="2" y="40"/>
                            </a:lnTo>
                            <a:lnTo>
                              <a:pt x="2" y="39"/>
                            </a:lnTo>
                            <a:lnTo>
                              <a:pt x="1" y="37"/>
                            </a:lnTo>
                            <a:lnTo>
                              <a:pt x="1" y="34"/>
                            </a:lnTo>
                            <a:lnTo>
                              <a:pt x="0" y="32"/>
                            </a:lnTo>
                            <a:lnTo>
                              <a:pt x="0" y="29"/>
                            </a:lnTo>
                            <a:lnTo>
                              <a:pt x="1" y="25"/>
                            </a:lnTo>
                            <a:lnTo>
                              <a:pt x="1" y="22"/>
                            </a:lnTo>
                            <a:lnTo>
                              <a:pt x="2" y="19"/>
                            </a:lnTo>
                            <a:lnTo>
                              <a:pt x="2" y="18"/>
                            </a:lnTo>
                            <a:lnTo>
                              <a:pt x="2" y="16"/>
                            </a:lnTo>
                            <a:lnTo>
                              <a:pt x="2" y="14"/>
                            </a:lnTo>
                            <a:lnTo>
                              <a:pt x="3" y="11"/>
                            </a:lnTo>
                            <a:lnTo>
                              <a:pt x="4" y="10"/>
                            </a:lnTo>
                            <a:lnTo>
                              <a:pt x="5" y="8"/>
                            </a:lnTo>
                            <a:lnTo>
                              <a:pt x="5" y="7"/>
                            </a:lnTo>
                            <a:lnTo>
                              <a:pt x="5" y="6"/>
                            </a:lnTo>
                            <a:lnTo>
                              <a:pt x="6" y="5"/>
                            </a:lnTo>
                            <a:lnTo>
                              <a:pt x="7" y="5"/>
                            </a:lnTo>
                            <a:lnTo>
                              <a:pt x="7" y="4"/>
                            </a:lnTo>
                            <a:lnTo>
                              <a:pt x="8" y="3"/>
                            </a:lnTo>
                            <a:lnTo>
                              <a:pt x="9" y="3"/>
                            </a:lnTo>
                            <a:lnTo>
                              <a:pt x="9" y="2"/>
                            </a:lnTo>
                            <a:lnTo>
                              <a:pt x="10" y="1"/>
                            </a:lnTo>
                            <a:lnTo>
                              <a:pt x="11" y="1"/>
                            </a:lnTo>
                            <a:lnTo>
                              <a:pt x="11" y="0"/>
                            </a:lnTo>
                            <a:lnTo>
                              <a:pt x="12"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22" name="Oval 652"/>
                      <p:cNvSpPr>
                        <a:spLocks noChangeArrowheads="1"/>
                      </p:cNvSpPr>
                      <p:nvPr/>
                    </p:nvSpPr>
                    <p:spPr bwMode="auto">
                      <a:xfrm>
                        <a:off x="4894" y="2972"/>
                        <a:ext cx="26" cy="59"/>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17" name="Group 657"/>
                    <p:cNvGrpSpPr>
                      <a:grpSpLocks/>
                    </p:cNvGrpSpPr>
                    <p:nvPr/>
                  </p:nvGrpSpPr>
                  <p:grpSpPr bwMode="auto">
                    <a:xfrm>
                      <a:off x="4901" y="2986"/>
                      <a:ext cx="20" cy="31"/>
                      <a:chOff x="4901" y="2986"/>
                      <a:chExt cx="20" cy="31"/>
                    </a:xfrm>
                  </p:grpSpPr>
                  <p:sp>
                    <p:nvSpPr>
                      <p:cNvPr id="27818" name="Oval 654"/>
                      <p:cNvSpPr>
                        <a:spLocks noChangeArrowheads="1"/>
                      </p:cNvSpPr>
                      <p:nvPr/>
                    </p:nvSpPr>
                    <p:spPr bwMode="auto">
                      <a:xfrm>
                        <a:off x="4901" y="2986"/>
                        <a:ext cx="12" cy="31"/>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19" name="Oval 655"/>
                      <p:cNvSpPr>
                        <a:spLocks noChangeArrowheads="1"/>
                      </p:cNvSpPr>
                      <p:nvPr/>
                    </p:nvSpPr>
                    <p:spPr bwMode="auto">
                      <a:xfrm>
                        <a:off x="4901" y="2987"/>
                        <a:ext cx="11" cy="29"/>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20" name="Oval 656"/>
                      <p:cNvSpPr>
                        <a:spLocks noChangeArrowheads="1"/>
                      </p:cNvSpPr>
                      <p:nvPr/>
                    </p:nvSpPr>
                    <p:spPr bwMode="auto">
                      <a:xfrm>
                        <a:off x="4905" y="3001"/>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7808" name="Group 666"/>
                  <p:cNvGrpSpPr>
                    <a:grpSpLocks/>
                  </p:cNvGrpSpPr>
                  <p:nvPr/>
                </p:nvGrpSpPr>
                <p:grpSpPr bwMode="auto">
                  <a:xfrm>
                    <a:off x="4898" y="2972"/>
                    <a:ext cx="42" cy="61"/>
                    <a:chOff x="4898" y="2972"/>
                    <a:chExt cx="42" cy="61"/>
                  </a:xfrm>
                </p:grpSpPr>
                <p:grpSp>
                  <p:nvGrpSpPr>
                    <p:cNvPr id="27809" name="Group 661"/>
                    <p:cNvGrpSpPr>
                      <a:grpSpLocks/>
                    </p:cNvGrpSpPr>
                    <p:nvPr/>
                  </p:nvGrpSpPr>
                  <p:grpSpPr bwMode="auto">
                    <a:xfrm>
                      <a:off x="4898" y="2972"/>
                      <a:ext cx="41" cy="61"/>
                      <a:chOff x="4898" y="2972"/>
                      <a:chExt cx="41" cy="61"/>
                    </a:xfrm>
                  </p:grpSpPr>
                  <p:sp>
                    <p:nvSpPr>
                      <p:cNvPr id="27814" name="Freeform 659"/>
                      <p:cNvSpPr>
                        <a:spLocks/>
                      </p:cNvSpPr>
                      <p:nvPr/>
                    </p:nvSpPr>
                    <p:spPr bwMode="auto">
                      <a:xfrm>
                        <a:off x="4898" y="2972"/>
                        <a:ext cx="26" cy="61"/>
                      </a:xfrm>
                      <a:custGeom>
                        <a:avLst/>
                        <a:gdLst>
                          <a:gd name="T0" fmla="*/ 11 w 26"/>
                          <a:gd name="T1" fmla="*/ 0 h 61"/>
                          <a:gd name="T2" fmla="*/ 25 w 26"/>
                          <a:gd name="T3" fmla="*/ 0 h 61"/>
                          <a:gd name="T4" fmla="*/ 25 w 26"/>
                          <a:gd name="T5" fmla="*/ 60 h 61"/>
                          <a:gd name="T6" fmla="*/ 11 w 26"/>
                          <a:gd name="T7" fmla="*/ 59 h 61"/>
                          <a:gd name="T8" fmla="*/ 11 w 26"/>
                          <a:gd name="T9" fmla="*/ 59 h 61"/>
                          <a:gd name="T10" fmla="*/ 9 w 26"/>
                          <a:gd name="T11" fmla="*/ 58 h 61"/>
                          <a:gd name="T12" fmla="*/ 8 w 26"/>
                          <a:gd name="T13" fmla="*/ 57 h 61"/>
                          <a:gd name="T14" fmla="*/ 8 w 26"/>
                          <a:gd name="T15" fmla="*/ 56 h 61"/>
                          <a:gd name="T16" fmla="*/ 7 w 26"/>
                          <a:gd name="T17" fmla="*/ 56 h 61"/>
                          <a:gd name="T18" fmla="*/ 6 w 26"/>
                          <a:gd name="T19" fmla="*/ 56 h 61"/>
                          <a:gd name="T20" fmla="*/ 6 w 26"/>
                          <a:gd name="T21" fmla="*/ 55 h 61"/>
                          <a:gd name="T22" fmla="*/ 5 w 26"/>
                          <a:gd name="T23" fmla="*/ 54 h 61"/>
                          <a:gd name="T24" fmla="*/ 5 w 26"/>
                          <a:gd name="T25" fmla="*/ 53 h 61"/>
                          <a:gd name="T26" fmla="*/ 5 w 26"/>
                          <a:gd name="T27" fmla="*/ 52 h 61"/>
                          <a:gd name="T28" fmla="*/ 4 w 26"/>
                          <a:gd name="T29" fmla="*/ 51 h 61"/>
                          <a:gd name="T30" fmla="*/ 4 w 26"/>
                          <a:gd name="T31" fmla="*/ 50 h 61"/>
                          <a:gd name="T32" fmla="*/ 4 w 26"/>
                          <a:gd name="T33" fmla="*/ 49 h 61"/>
                          <a:gd name="T34" fmla="*/ 3 w 26"/>
                          <a:gd name="T35" fmla="*/ 49 h 61"/>
                          <a:gd name="T36" fmla="*/ 2 w 26"/>
                          <a:gd name="T37" fmla="*/ 47 h 61"/>
                          <a:gd name="T38" fmla="*/ 2 w 26"/>
                          <a:gd name="T39" fmla="*/ 45 h 61"/>
                          <a:gd name="T40" fmla="*/ 2 w 26"/>
                          <a:gd name="T41" fmla="*/ 43 h 61"/>
                          <a:gd name="T42" fmla="*/ 2 w 26"/>
                          <a:gd name="T43" fmla="*/ 41 h 61"/>
                          <a:gd name="T44" fmla="*/ 1 w 26"/>
                          <a:gd name="T45" fmla="*/ 40 h 61"/>
                          <a:gd name="T46" fmla="*/ 1 w 26"/>
                          <a:gd name="T47" fmla="*/ 38 h 61"/>
                          <a:gd name="T48" fmla="*/ 0 w 26"/>
                          <a:gd name="T49" fmla="*/ 35 h 61"/>
                          <a:gd name="T50" fmla="*/ 0 w 26"/>
                          <a:gd name="T51" fmla="*/ 33 h 61"/>
                          <a:gd name="T52" fmla="*/ 0 w 26"/>
                          <a:gd name="T53" fmla="*/ 30 h 61"/>
                          <a:gd name="T54" fmla="*/ 0 w 26"/>
                          <a:gd name="T55" fmla="*/ 26 h 61"/>
                          <a:gd name="T56" fmla="*/ 1 w 26"/>
                          <a:gd name="T57" fmla="*/ 23 h 61"/>
                          <a:gd name="T58" fmla="*/ 1 w 26"/>
                          <a:gd name="T59" fmla="*/ 20 h 61"/>
                          <a:gd name="T60" fmla="*/ 2 w 26"/>
                          <a:gd name="T61" fmla="*/ 18 h 61"/>
                          <a:gd name="T62" fmla="*/ 2 w 26"/>
                          <a:gd name="T63" fmla="*/ 16 h 61"/>
                          <a:gd name="T64" fmla="*/ 2 w 26"/>
                          <a:gd name="T65" fmla="*/ 14 h 61"/>
                          <a:gd name="T66" fmla="*/ 2 w 26"/>
                          <a:gd name="T67" fmla="*/ 12 h 61"/>
                          <a:gd name="T68" fmla="*/ 4 w 26"/>
                          <a:gd name="T69" fmla="*/ 10 h 61"/>
                          <a:gd name="T70" fmla="*/ 4 w 26"/>
                          <a:gd name="T71" fmla="*/ 8 h 61"/>
                          <a:gd name="T72" fmla="*/ 5 w 26"/>
                          <a:gd name="T73" fmla="*/ 7 h 61"/>
                          <a:gd name="T74" fmla="*/ 5 w 26"/>
                          <a:gd name="T75" fmla="*/ 6 h 61"/>
                          <a:gd name="T76" fmla="*/ 6 w 26"/>
                          <a:gd name="T77" fmla="*/ 5 h 61"/>
                          <a:gd name="T78" fmla="*/ 6 w 26"/>
                          <a:gd name="T79" fmla="*/ 4 h 61"/>
                          <a:gd name="T80" fmla="*/ 7 w 26"/>
                          <a:gd name="T81" fmla="*/ 4 h 61"/>
                          <a:gd name="T82" fmla="*/ 8 w 26"/>
                          <a:gd name="T83" fmla="*/ 3 h 61"/>
                          <a:gd name="T84" fmla="*/ 8 w 26"/>
                          <a:gd name="T85" fmla="*/ 3 h 61"/>
                          <a:gd name="T86" fmla="*/ 9 w 26"/>
                          <a:gd name="T87" fmla="*/ 2 h 61"/>
                          <a:gd name="T88" fmla="*/ 9 w 26"/>
                          <a:gd name="T89" fmla="*/ 1 h 61"/>
                          <a:gd name="T90" fmla="*/ 10 w 26"/>
                          <a:gd name="T91" fmla="*/ 1 h 61"/>
                          <a:gd name="T92" fmla="*/ 11 w 26"/>
                          <a:gd name="T93" fmla="*/ 1 h 61"/>
                          <a:gd name="T94" fmla="*/ 11 w 26"/>
                          <a:gd name="T95" fmla="*/ 0 h 61"/>
                          <a:gd name="T96" fmla="*/ 11 w 26"/>
                          <a:gd name="T97" fmla="*/ 0 h 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61"/>
                          <a:gd name="T149" fmla="*/ 26 w 26"/>
                          <a:gd name="T150" fmla="*/ 61 h 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61">
                            <a:moveTo>
                              <a:pt x="11" y="0"/>
                            </a:moveTo>
                            <a:lnTo>
                              <a:pt x="25" y="0"/>
                            </a:lnTo>
                            <a:lnTo>
                              <a:pt x="25" y="60"/>
                            </a:lnTo>
                            <a:lnTo>
                              <a:pt x="11" y="59"/>
                            </a:lnTo>
                            <a:lnTo>
                              <a:pt x="9" y="58"/>
                            </a:lnTo>
                            <a:lnTo>
                              <a:pt x="8" y="57"/>
                            </a:lnTo>
                            <a:lnTo>
                              <a:pt x="8" y="56"/>
                            </a:lnTo>
                            <a:lnTo>
                              <a:pt x="7" y="56"/>
                            </a:lnTo>
                            <a:lnTo>
                              <a:pt x="6" y="56"/>
                            </a:lnTo>
                            <a:lnTo>
                              <a:pt x="6" y="55"/>
                            </a:lnTo>
                            <a:lnTo>
                              <a:pt x="5" y="54"/>
                            </a:lnTo>
                            <a:lnTo>
                              <a:pt x="5" y="53"/>
                            </a:lnTo>
                            <a:lnTo>
                              <a:pt x="5" y="52"/>
                            </a:lnTo>
                            <a:lnTo>
                              <a:pt x="4" y="51"/>
                            </a:lnTo>
                            <a:lnTo>
                              <a:pt x="4" y="50"/>
                            </a:lnTo>
                            <a:lnTo>
                              <a:pt x="4" y="49"/>
                            </a:lnTo>
                            <a:lnTo>
                              <a:pt x="3" y="49"/>
                            </a:lnTo>
                            <a:lnTo>
                              <a:pt x="2" y="47"/>
                            </a:lnTo>
                            <a:lnTo>
                              <a:pt x="2" y="45"/>
                            </a:lnTo>
                            <a:lnTo>
                              <a:pt x="2" y="43"/>
                            </a:lnTo>
                            <a:lnTo>
                              <a:pt x="2" y="41"/>
                            </a:lnTo>
                            <a:lnTo>
                              <a:pt x="1" y="40"/>
                            </a:lnTo>
                            <a:lnTo>
                              <a:pt x="1" y="38"/>
                            </a:lnTo>
                            <a:lnTo>
                              <a:pt x="0" y="35"/>
                            </a:lnTo>
                            <a:lnTo>
                              <a:pt x="0" y="33"/>
                            </a:lnTo>
                            <a:lnTo>
                              <a:pt x="0" y="30"/>
                            </a:lnTo>
                            <a:lnTo>
                              <a:pt x="0" y="26"/>
                            </a:lnTo>
                            <a:lnTo>
                              <a:pt x="1" y="23"/>
                            </a:lnTo>
                            <a:lnTo>
                              <a:pt x="1" y="20"/>
                            </a:lnTo>
                            <a:lnTo>
                              <a:pt x="2" y="18"/>
                            </a:lnTo>
                            <a:lnTo>
                              <a:pt x="2" y="16"/>
                            </a:lnTo>
                            <a:lnTo>
                              <a:pt x="2" y="14"/>
                            </a:lnTo>
                            <a:lnTo>
                              <a:pt x="2" y="12"/>
                            </a:lnTo>
                            <a:lnTo>
                              <a:pt x="4" y="10"/>
                            </a:lnTo>
                            <a:lnTo>
                              <a:pt x="4" y="8"/>
                            </a:lnTo>
                            <a:lnTo>
                              <a:pt x="5" y="7"/>
                            </a:lnTo>
                            <a:lnTo>
                              <a:pt x="5" y="6"/>
                            </a:lnTo>
                            <a:lnTo>
                              <a:pt x="6" y="5"/>
                            </a:lnTo>
                            <a:lnTo>
                              <a:pt x="6" y="4"/>
                            </a:lnTo>
                            <a:lnTo>
                              <a:pt x="7" y="4"/>
                            </a:lnTo>
                            <a:lnTo>
                              <a:pt x="8" y="3"/>
                            </a:lnTo>
                            <a:lnTo>
                              <a:pt x="9" y="2"/>
                            </a:lnTo>
                            <a:lnTo>
                              <a:pt x="9" y="1"/>
                            </a:lnTo>
                            <a:lnTo>
                              <a:pt x="10" y="1"/>
                            </a:lnTo>
                            <a:lnTo>
                              <a:pt x="11" y="1"/>
                            </a:lnTo>
                            <a:lnTo>
                              <a:pt x="11"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15" name="Oval 660"/>
                      <p:cNvSpPr>
                        <a:spLocks noChangeArrowheads="1"/>
                      </p:cNvSpPr>
                      <p:nvPr/>
                    </p:nvSpPr>
                    <p:spPr bwMode="auto">
                      <a:xfrm>
                        <a:off x="4914" y="2972"/>
                        <a:ext cx="25" cy="60"/>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10" name="Group 665"/>
                    <p:cNvGrpSpPr>
                      <a:grpSpLocks/>
                    </p:cNvGrpSpPr>
                    <p:nvPr/>
                  </p:nvGrpSpPr>
                  <p:grpSpPr bwMode="auto">
                    <a:xfrm>
                      <a:off x="4921" y="2987"/>
                      <a:ext cx="19" cy="32"/>
                      <a:chOff x="4921" y="2987"/>
                      <a:chExt cx="19" cy="32"/>
                    </a:xfrm>
                  </p:grpSpPr>
                  <p:sp>
                    <p:nvSpPr>
                      <p:cNvPr id="27811" name="Oval 662"/>
                      <p:cNvSpPr>
                        <a:spLocks noChangeArrowheads="1"/>
                      </p:cNvSpPr>
                      <p:nvPr/>
                    </p:nvSpPr>
                    <p:spPr bwMode="auto">
                      <a:xfrm>
                        <a:off x="4921" y="2987"/>
                        <a:ext cx="11" cy="32"/>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12" name="Oval 663"/>
                      <p:cNvSpPr>
                        <a:spLocks noChangeArrowheads="1"/>
                      </p:cNvSpPr>
                      <p:nvPr/>
                    </p:nvSpPr>
                    <p:spPr bwMode="auto">
                      <a:xfrm>
                        <a:off x="4921" y="2987"/>
                        <a:ext cx="10" cy="3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13" name="Oval 664"/>
                      <p:cNvSpPr>
                        <a:spLocks noChangeArrowheads="1"/>
                      </p:cNvSpPr>
                      <p:nvPr/>
                    </p:nvSpPr>
                    <p:spPr bwMode="auto">
                      <a:xfrm>
                        <a:off x="4924" y="3002"/>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7790" name="Group 684"/>
                <p:cNvGrpSpPr>
                  <a:grpSpLocks/>
                </p:cNvGrpSpPr>
                <p:nvPr/>
              </p:nvGrpSpPr>
              <p:grpSpPr bwMode="auto">
                <a:xfrm>
                  <a:off x="4841" y="2974"/>
                  <a:ext cx="67" cy="66"/>
                  <a:chOff x="4841" y="2974"/>
                  <a:chExt cx="67" cy="66"/>
                </a:xfrm>
              </p:grpSpPr>
              <p:grpSp>
                <p:nvGrpSpPr>
                  <p:cNvPr id="27791" name="Group 675"/>
                  <p:cNvGrpSpPr>
                    <a:grpSpLocks/>
                  </p:cNvGrpSpPr>
                  <p:nvPr/>
                </p:nvGrpSpPr>
                <p:grpSpPr bwMode="auto">
                  <a:xfrm>
                    <a:off x="4841" y="2974"/>
                    <a:ext cx="47" cy="65"/>
                    <a:chOff x="4841" y="2974"/>
                    <a:chExt cx="47" cy="65"/>
                  </a:xfrm>
                </p:grpSpPr>
                <p:grpSp>
                  <p:nvGrpSpPr>
                    <p:cNvPr id="27800" name="Group 670"/>
                    <p:cNvGrpSpPr>
                      <a:grpSpLocks/>
                    </p:cNvGrpSpPr>
                    <p:nvPr/>
                  </p:nvGrpSpPr>
                  <p:grpSpPr bwMode="auto">
                    <a:xfrm>
                      <a:off x="4841" y="2974"/>
                      <a:ext cx="47" cy="65"/>
                      <a:chOff x="4841" y="2974"/>
                      <a:chExt cx="47" cy="65"/>
                    </a:xfrm>
                  </p:grpSpPr>
                  <p:sp>
                    <p:nvSpPr>
                      <p:cNvPr id="27805" name="Freeform 668"/>
                      <p:cNvSpPr>
                        <a:spLocks/>
                      </p:cNvSpPr>
                      <p:nvPr/>
                    </p:nvSpPr>
                    <p:spPr bwMode="auto">
                      <a:xfrm>
                        <a:off x="4841" y="2974"/>
                        <a:ext cx="30" cy="65"/>
                      </a:xfrm>
                      <a:custGeom>
                        <a:avLst/>
                        <a:gdLst>
                          <a:gd name="T0" fmla="*/ 14 w 30"/>
                          <a:gd name="T1" fmla="*/ 0 h 65"/>
                          <a:gd name="T2" fmla="*/ 29 w 30"/>
                          <a:gd name="T3" fmla="*/ 0 h 65"/>
                          <a:gd name="T4" fmla="*/ 28 w 30"/>
                          <a:gd name="T5" fmla="*/ 64 h 65"/>
                          <a:gd name="T6" fmla="*/ 14 w 30"/>
                          <a:gd name="T7" fmla="*/ 63 h 65"/>
                          <a:gd name="T8" fmla="*/ 13 w 30"/>
                          <a:gd name="T9" fmla="*/ 63 h 65"/>
                          <a:gd name="T10" fmla="*/ 13 w 30"/>
                          <a:gd name="T11" fmla="*/ 63 h 65"/>
                          <a:gd name="T12" fmla="*/ 12 w 30"/>
                          <a:gd name="T13" fmla="*/ 62 h 65"/>
                          <a:gd name="T14" fmla="*/ 11 w 30"/>
                          <a:gd name="T15" fmla="*/ 62 h 65"/>
                          <a:gd name="T16" fmla="*/ 10 w 30"/>
                          <a:gd name="T17" fmla="*/ 61 h 65"/>
                          <a:gd name="T18" fmla="*/ 9 w 30"/>
                          <a:gd name="T19" fmla="*/ 61 h 65"/>
                          <a:gd name="T20" fmla="*/ 9 w 30"/>
                          <a:gd name="T21" fmla="*/ 60 h 65"/>
                          <a:gd name="T22" fmla="*/ 8 w 30"/>
                          <a:gd name="T23" fmla="*/ 60 h 65"/>
                          <a:gd name="T24" fmla="*/ 7 w 30"/>
                          <a:gd name="T25" fmla="*/ 59 h 65"/>
                          <a:gd name="T26" fmla="*/ 7 w 30"/>
                          <a:gd name="T27" fmla="*/ 58 h 65"/>
                          <a:gd name="T28" fmla="*/ 6 w 30"/>
                          <a:gd name="T29" fmla="*/ 56 h 65"/>
                          <a:gd name="T30" fmla="*/ 5 w 30"/>
                          <a:gd name="T31" fmla="*/ 55 h 65"/>
                          <a:gd name="T32" fmla="*/ 5 w 30"/>
                          <a:gd name="T33" fmla="*/ 54 h 65"/>
                          <a:gd name="T34" fmla="*/ 5 w 30"/>
                          <a:gd name="T35" fmla="*/ 53 h 65"/>
                          <a:gd name="T36" fmla="*/ 5 w 30"/>
                          <a:gd name="T37" fmla="*/ 52 h 65"/>
                          <a:gd name="T38" fmla="*/ 4 w 30"/>
                          <a:gd name="T39" fmla="*/ 52 h 65"/>
                          <a:gd name="T40" fmla="*/ 3 w 30"/>
                          <a:gd name="T41" fmla="*/ 50 h 65"/>
                          <a:gd name="T42" fmla="*/ 2 w 30"/>
                          <a:gd name="T43" fmla="*/ 48 h 65"/>
                          <a:gd name="T44" fmla="*/ 2 w 30"/>
                          <a:gd name="T45" fmla="*/ 46 h 65"/>
                          <a:gd name="T46" fmla="*/ 2 w 30"/>
                          <a:gd name="T47" fmla="*/ 44 h 65"/>
                          <a:gd name="T48" fmla="*/ 2 w 30"/>
                          <a:gd name="T49" fmla="*/ 42 h 65"/>
                          <a:gd name="T50" fmla="*/ 1 w 30"/>
                          <a:gd name="T51" fmla="*/ 39 h 65"/>
                          <a:gd name="T52" fmla="*/ 1 w 30"/>
                          <a:gd name="T53" fmla="*/ 36 h 65"/>
                          <a:gd name="T54" fmla="*/ 0 w 30"/>
                          <a:gd name="T55" fmla="*/ 35 h 65"/>
                          <a:gd name="T56" fmla="*/ 0 w 30"/>
                          <a:gd name="T57" fmla="*/ 31 h 65"/>
                          <a:gd name="T58" fmla="*/ 1 w 30"/>
                          <a:gd name="T59" fmla="*/ 28 h 65"/>
                          <a:gd name="T60" fmla="*/ 1 w 30"/>
                          <a:gd name="T61" fmla="*/ 24 h 65"/>
                          <a:gd name="T62" fmla="*/ 2 w 30"/>
                          <a:gd name="T63" fmla="*/ 21 h 65"/>
                          <a:gd name="T64" fmla="*/ 2 w 30"/>
                          <a:gd name="T65" fmla="*/ 19 h 65"/>
                          <a:gd name="T66" fmla="*/ 2 w 30"/>
                          <a:gd name="T67" fmla="*/ 16 h 65"/>
                          <a:gd name="T68" fmla="*/ 2 w 30"/>
                          <a:gd name="T69" fmla="*/ 14 h 65"/>
                          <a:gd name="T70" fmla="*/ 3 w 30"/>
                          <a:gd name="T71" fmla="*/ 12 h 65"/>
                          <a:gd name="T72" fmla="*/ 5 w 30"/>
                          <a:gd name="T73" fmla="*/ 10 h 65"/>
                          <a:gd name="T74" fmla="*/ 5 w 30"/>
                          <a:gd name="T75" fmla="*/ 9 h 65"/>
                          <a:gd name="T76" fmla="*/ 5 w 30"/>
                          <a:gd name="T77" fmla="*/ 7 h 65"/>
                          <a:gd name="T78" fmla="*/ 6 w 30"/>
                          <a:gd name="T79" fmla="*/ 6 h 65"/>
                          <a:gd name="T80" fmla="*/ 7 w 30"/>
                          <a:gd name="T81" fmla="*/ 5 h 65"/>
                          <a:gd name="T82" fmla="*/ 7 w 30"/>
                          <a:gd name="T83" fmla="*/ 4 h 65"/>
                          <a:gd name="T84" fmla="*/ 8 w 30"/>
                          <a:gd name="T85" fmla="*/ 4 h 65"/>
                          <a:gd name="T86" fmla="*/ 9 w 30"/>
                          <a:gd name="T87" fmla="*/ 3 h 65"/>
                          <a:gd name="T88" fmla="*/ 9 w 30"/>
                          <a:gd name="T89" fmla="*/ 2 h 65"/>
                          <a:gd name="T90" fmla="*/ 10 w 30"/>
                          <a:gd name="T91" fmla="*/ 1 h 65"/>
                          <a:gd name="T92" fmla="*/ 11 w 30"/>
                          <a:gd name="T93" fmla="*/ 1 h 65"/>
                          <a:gd name="T94" fmla="*/ 12 w 30"/>
                          <a:gd name="T95" fmla="*/ 1 h 65"/>
                          <a:gd name="T96" fmla="*/ 13 w 30"/>
                          <a:gd name="T97" fmla="*/ 1 h 65"/>
                          <a:gd name="T98" fmla="*/ 13 w 30"/>
                          <a:gd name="T99" fmla="*/ 0 h 65"/>
                          <a:gd name="T100" fmla="*/ 14 w 30"/>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
                          <a:gd name="T154" fmla="*/ 0 h 65"/>
                          <a:gd name="T155" fmla="*/ 30 w 30"/>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 h="65">
                            <a:moveTo>
                              <a:pt x="14" y="0"/>
                            </a:moveTo>
                            <a:lnTo>
                              <a:pt x="29" y="0"/>
                            </a:lnTo>
                            <a:lnTo>
                              <a:pt x="28" y="64"/>
                            </a:lnTo>
                            <a:lnTo>
                              <a:pt x="14" y="63"/>
                            </a:lnTo>
                            <a:lnTo>
                              <a:pt x="13" y="63"/>
                            </a:lnTo>
                            <a:lnTo>
                              <a:pt x="12" y="62"/>
                            </a:lnTo>
                            <a:lnTo>
                              <a:pt x="11" y="62"/>
                            </a:lnTo>
                            <a:lnTo>
                              <a:pt x="10" y="61"/>
                            </a:lnTo>
                            <a:lnTo>
                              <a:pt x="9" y="61"/>
                            </a:lnTo>
                            <a:lnTo>
                              <a:pt x="9" y="60"/>
                            </a:lnTo>
                            <a:lnTo>
                              <a:pt x="8" y="60"/>
                            </a:lnTo>
                            <a:lnTo>
                              <a:pt x="7" y="59"/>
                            </a:lnTo>
                            <a:lnTo>
                              <a:pt x="7" y="58"/>
                            </a:lnTo>
                            <a:lnTo>
                              <a:pt x="6" y="56"/>
                            </a:lnTo>
                            <a:lnTo>
                              <a:pt x="5" y="55"/>
                            </a:lnTo>
                            <a:lnTo>
                              <a:pt x="5" y="54"/>
                            </a:lnTo>
                            <a:lnTo>
                              <a:pt x="5" y="53"/>
                            </a:lnTo>
                            <a:lnTo>
                              <a:pt x="5" y="52"/>
                            </a:lnTo>
                            <a:lnTo>
                              <a:pt x="4" y="52"/>
                            </a:lnTo>
                            <a:lnTo>
                              <a:pt x="3" y="50"/>
                            </a:lnTo>
                            <a:lnTo>
                              <a:pt x="2" y="48"/>
                            </a:lnTo>
                            <a:lnTo>
                              <a:pt x="2" y="46"/>
                            </a:lnTo>
                            <a:lnTo>
                              <a:pt x="2" y="44"/>
                            </a:lnTo>
                            <a:lnTo>
                              <a:pt x="2" y="42"/>
                            </a:lnTo>
                            <a:lnTo>
                              <a:pt x="1" y="39"/>
                            </a:lnTo>
                            <a:lnTo>
                              <a:pt x="1" y="36"/>
                            </a:lnTo>
                            <a:lnTo>
                              <a:pt x="0" y="35"/>
                            </a:lnTo>
                            <a:lnTo>
                              <a:pt x="0" y="31"/>
                            </a:lnTo>
                            <a:lnTo>
                              <a:pt x="1" y="28"/>
                            </a:lnTo>
                            <a:lnTo>
                              <a:pt x="1" y="24"/>
                            </a:lnTo>
                            <a:lnTo>
                              <a:pt x="2" y="21"/>
                            </a:lnTo>
                            <a:lnTo>
                              <a:pt x="2" y="19"/>
                            </a:lnTo>
                            <a:lnTo>
                              <a:pt x="2" y="16"/>
                            </a:lnTo>
                            <a:lnTo>
                              <a:pt x="2" y="14"/>
                            </a:lnTo>
                            <a:lnTo>
                              <a:pt x="3" y="12"/>
                            </a:lnTo>
                            <a:lnTo>
                              <a:pt x="5" y="10"/>
                            </a:lnTo>
                            <a:lnTo>
                              <a:pt x="5" y="9"/>
                            </a:lnTo>
                            <a:lnTo>
                              <a:pt x="5" y="7"/>
                            </a:lnTo>
                            <a:lnTo>
                              <a:pt x="6" y="6"/>
                            </a:lnTo>
                            <a:lnTo>
                              <a:pt x="7" y="5"/>
                            </a:lnTo>
                            <a:lnTo>
                              <a:pt x="7" y="4"/>
                            </a:lnTo>
                            <a:lnTo>
                              <a:pt x="8" y="4"/>
                            </a:lnTo>
                            <a:lnTo>
                              <a:pt x="9" y="3"/>
                            </a:lnTo>
                            <a:lnTo>
                              <a:pt x="9" y="2"/>
                            </a:lnTo>
                            <a:lnTo>
                              <a:pt x="10" y="1"/>
                            </a:lnTo>
                            <a:lnTo>
                              <a:pt x="11" y="1"/>
                            </a:lnTo>
                            <a:lnTo>
                              <a:pt x="12" y="1"/>
                            </a:lnTo>
                            <a:lnTo>
                              <a:pt x="13" y="1"/>
                            </a:lnTo>
                            <a:lnTo>
                              <a:pt x="13" y="0"/>
                            </a:lnTo>
                            <a:lnTo>
                              <a:pt x="14"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806" name="Oval 669"/>
                      <p:cNvSpPr>
                        <a:spLocks noChangeArrowheads="1"/>
                      </p:cNvSpPr>
                      <p:nvPr/>
                    </p:nvSpPr>
                    <p:spPr bwMode="auto">
                      <a:xfrm>
                        <a:off x="4859" y="2974"/>
                        <a:ext cx="29" cy="64"/>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801" name="Group 674"/>
                    <p:cNvGrpSpPr>
                      <a:grpSpLocks/>
                    </p:cNvGrpSpPr>
                    <p:nvPr/>
                  </p:nvGrpSpPr>
                  <p:grpSpPr bwMode="auto">
                    <a:xfrm>
                      <a:off x="4866" y="2989"/>
                      <a:ext cx="21" cy="35"/>
                      <a:chOff x="4866" y="2989"/>
                      <a:chExt cx="21" cy="35"/>
                    </a:xfrm>
                  </p:grpSpPr>
                  <p:sp>
                    <p:nvSpPr>
                      <p:cNvPr id="27802" name="Oval 671"/>
                      <p:cNvSpPr>
                        <a:spLocks noChangeArrowheads="1"/>
                      </p:cNvSpPr>
                      <p:nvPr/>
                    </p:nvSpPr>
                    <p:spPr bwMode="auto">
                      <a:xfrm>
                        <a:off x="4866" y="2989"/>
                        <a:ext cx="13" cy="35"/>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03" name="Oval 672"/>
                      <p:cNvSpPr>
                        <a:spLocks noChangeArrowheads="1"/>
                      </p:cNvSpPr>
                      <p:nvPr/>
                    </p:nvSpPr>
                    <p:spPr bwMode="auto">
                      <a:xfrm>
                        <a:off x="4866" y="2990"/>
                        <a:ext cx="12" cy="3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804" name="Oval 673"/>
                      <p:cNvSpPr>
                        <a:spLocks noChangeArrowheads="1"/>
                      </p:cNvSpPr>
                      <p:nvPr/>
                    </p:nvSpPr>
                    <p:spPr bwMode="auto">
                      <a:xfrm>
                        <a:off x="4871" y="3006"/>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7792" name="Group 683"/>
                  <p:cNvGrpSpPr>
                    <a:grpSpLocks/>
                  </p:cNvGrpSpPr>
                  <p:nvPr/>
                </p:nvGrpSpPr>
                <p:grpSpPr bwMode="auto">
                  <a:xfrm>
                    <a:off x="4862" y="2974"/>
                    <a:ext cx="46" cy="66"/>
                    <a:chOff x="4862" y="2974"/>
                    <a:chExt cx="46" cy="66"/>
                  </a:xfrm>
                </p:grpSpPr>
                <p:grpSp>
                  <p:nvGrpSpPr>
                    <p:cNvPr id="27793" name="Group 678"/>
                    <p:cNvGrpSpPr>
                      <a:grpSpLocks/>
                    </p:cNvGrpSpPr>
                    <p:nvPr/>
                  </p:nvGrpSpPr>
                  <p:grpSpPr bwMode="auto">
                    <a:xfrm>
                      <a:off x="4862" y="2974"/>
                      <a:ext cx="46" cy="66"/>
                      <a:chOff x="4862" y="2974"/>
                      <a:chExt cx="46" cy="66"/>
                    </a:xfrm>
                  </p:grpSpPr>
                  <p:sp>
                    <p:nvSpPr>
                      <p:cNvPr id="27798" name="Freeform 676"/>
                      <p:cNvSpPr>
                        <a:spLocks/>
                      </p:cNvSpPr>
                      <p:nvPr/>
                    </p:nvSpPr>
                    <p:spPr bwMode="auto">
                      <a:xfrm>
                        <a:off x="4862" y="2974"/>
                        <a:ext cx="30" cy="66"/>
                      </a:xfrm>
                      <a:custGeom>
                        <a:avLst/>
                        <a:gdLst>
                          <a:gd name="T0" fmla="*/ 14 w 30"/>
                          <a:gd name="T1" fmla="*/ 0 h 66"/>
                          <a:gd name="T2" fmla="*/ 29 w 30"/>
                          <a:gd name="T3" fmla="*/ 0 h 66"/>
                          <a:gd name="T4" fmla="*/ 28 w 30"/>
                          <a:gd name="T5" fmla="*/ 65 h 66"/>
                          <a:gd name="T6" fmla="*/ 14 w 30"/>
                          <a:gd name="T7" fmla="*/ 64 h 66"/>
                          <a:gd name="T8" fmla="*/ 13 w 30"/>
                          <a:gd name="T9" fmla="*/ 64 h 66"/>
                          <a:gd name="T10" fmla="*/ 13 w 30"/>
                          <a:gd name="T11" fmla="*/ 64 h 66"/>
                          <a:gd name="T12" fmla="*/ 11 w 30"/>
                          <a:gd name="T13" fmla="*/ 64 h 66"/>
                          <a:gd name="T14" fmla="*/ 10 w 30"/>
                          <a:gd name="T15" fmla="*/ 63 h 66"/>
                          <a:gd name="T16" fmla="*/ 9 w 30"/>
                          <a:gd name="T17" fmla="*/ 62 h 66"/>
                          <a:gd name="T18" fmla="*/ 9 w 30"/>
                          <a:gd name="T19" fmla="*/ 61 h 66"/>
                          <a:gd name="T20" fmla="*/ 8 w 30"/>
                          <a:gd name="T21" fmla="*/ 61 h 66"/>
                          <a:gd name="T22" fmla="*/ 8 w 30"/>
                          <a:gd name="T23" fmla="*/ 61 h 66"/>
                          <a:gd name="T24" fmla="*/ 8 w 30"/>
                          <a:gd name="T25" fmla="*/ 60 h 66"/>
                          <a:gd name="T26" fmla="*/ 7 w 30"/>
                          <a:gd name="T27" fmla="*/ 59 h 66"/>
                          <a:gd name="T28" fmla="*/ 6 w 30"/>
                          <a:gd name="T29" fmla="*/ 58 h 66"/>
                          <a:gd name="T30" fmla="*/ 5 w 30"/>
                          <a:gd name="T31" fmla="*/ 57 h 66"/>
                          <a:gd name="T32" fmla="*/ 5 w 30"/>
                          <a:gd name="T33" fmla="*/ 55 h 66"/>
                          <a:gd name="T34" fmla="*/ 5 w 30"/>
                          <a:gd name="T35" fmla="*/ 55 h 66"/>
                          <a:gd name="T36" fmla="*/ 5 w 30"/>
                          <a:gd name="T37" fmla="*/ 54 h 66"/>
                          <a:gd name="T38" fmla="*/ 4 w 30"/>
                          <a:gd name="T39" fmla="*/ 53 h 66"/>
                          <a:gd name="T40" fmla="*/ 3 w 30"/>
                          <a:gd name="T41" fmla="*/ 51 h 66"/>
                          <a:gd name="T42" fmla="*/ 3 w 30"/>
                          <a:gd name="T43" fmla="*/ 49 h 66"/>
                          <a:gd name="T44" fmla="*/ 2 w 30"/>
                          <a:gd name="T45" fmla="*/ 47 h 66"/>
                          <a:gd name="T46" fmla="*/ 2 w 30"/>
                          <a:gd name="T47" fmla="*/ 45 h 66"/>
                          <a:gd name="T48" fmla="*/ 2 w 30"/>
                          <a:gd name="T49" fmla="*/ 43 h 66"/>
                          <a:gd name="T50" fmla="*/ 1 w 30"/>
                          <a:gd name="T51" fmla="*/ 41 h 66"/>
                          <a:gd name="T52" fmla="*/ 1 w 30"/>
                          <a:gd name="T53" fmla="*/ 38 h 66"/>
                          <a:gd name="T54" fmla="*/ 0 w 30"/>
                          <a:gd name="T55" fmla="*/ 36 h 66"/>
                          <a:gd name="T56" fmla="*/ 1 w 30"/>
                          <a:gd name="T57" fmla="*/ 32 h 66"/>
                          <a:gd name="T58" fmla="*/ 1 w 30"/>
                          <a:gd name="T59" fmla="*/ 28 h 66"/>
                          <a:gd name="T60" fmla="*/ 1 w 30"/>
                          <a:gd name="T61" fmla="*/ 25 h 66"/>
                          <a:gd name="T62" fmla="*/ 2 w 30"/>
                          <a:gd name="T63" fmla="*/ 21 h 66"/>
                          <a:gd name="T64" fmla="*/ 2 w 30"/>
                          <a:gd name="T65" fmla="*/ 19 h 66"/>
                          <a:gd name="T66" fmla="*/ 2 w 30"/>
                          <a:gd name="T67" fmla="*/ 17 h 66"/>
                          <a:gd name="T68" fmla="*/ 3 w 30"/>
                          <a:gd name="T69" fmla="*/ 15 h 66"/>
                          <a:gd name="T70" fmla="*/ 3 w 30"/>
                          <a:gd name="T71" fmla="*/ 13 h 66"/>
                          <a:gd name="T72" fmla="*/ 5 w 30"/>
                          <a:gd name="T73" fmla="*/ 11 h 66"/>
                          <a:gd name="T74" fmla="*/ 5 w 30"/>
                          <a:gd name="T75" fmla="*/ 9 h 66"/>
                          <a:gd name="T76" fmla="*/ 5 w 30"/>
                          <a:gd name="T77" fmla="*/ 7 h 66"/>
                          <a:gd name="T78" fmla="*/ 6 w 30"/>
                          <a:gd name="T79" fmla="*/ 6 h 66"/>
                          <a:gd name="T80" fmla="*/ 7 w 30"/>
                          <a:gd name="T81" fmla="*/ 5 h 66"/>
                          <a:gd name="T82" fmla="*/ 8 w 30"/>
                          <a:gd name="T83" fmla="*/ 4 h 66"/>
                          <a:gd name="T84" fmla="*/ 8 w 30"/>
                          <a:gd name="T85" fmla="*/ 4 h 66"/>
                          <a:gd name="T86" fmla="*/ 9 w 30"/>
                          <a:gd name="T87" fmla="*/ 4 h 66"/>
                          <a:gd name="T88" fmla="*/ 9 w 30"/>
                          <a:gd name="T89" fmla="*/ 3 h 66"/>
                          <a:gd name="T90" fmla="*/ 9 w 30"/>
                          <a:gd name="T91" fmla="*/ 2 h 66"/>
                          <a:gd name="T92" fmla="*/ 10 w 30"/>
                          <a:gd name="T93" fmla="*/ 2 h 66"/>
                          <a:gd name="T94" fmla="*/ 10 w 30"/>
                          <a:gd name="T95" fmla="*/ 1 h 66"/>
                          <a:gd name="T96" fmla="*/ 11 w 30"/>
                          <a:gd name="T97" fmla="*/ 1 h 66"/>
                          <a:gd name="T98" fmla="*/ 12 w 30"/>
                          <a:gd name="T99" fmla="*/ 1 h 66"/>
                          <a:gd name="T100" fmla="*/ 13 w 30"/>
                          <a:gd name="T101" fmla="*/ 1 h 66"/>
                          <a:gd name="T102" fmla="*/ 13 w 30"/>
                          <a:gd name="T103" fmla="*/ 1 h 66"/>
                          <a:gd name="T104" fmla="*/ 14 w 30"/>
                          <a:gd name="T105" fmla="*/ 0 h 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66"/>
                          <a:gd name="T161" fmla="*/ 30 w 30"/>
                          <a:gd name="T162" fmla="*/ 66 h 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66">
                            <a:moveTo>
                              <a:pt x="14" y="0"/>
                            </a:moveTo>
                            <a:lnTo>
                              <a:pt x="29" y="0"/>
                            </a:lnTo>
                            <a:lnTo>
                              <a:pt x="28" y="65"/>
                            </a:lnTo>
                            <a:lnTo>
                              <a:pt x="14" y="64"/>
                            </a:lnTo>
                            <a:lnTo>
                              <a:pt x="13" y="64"/>
                            </a:lnTo>
                            <a:lnTo>
                              <a:pt x="11" y="64"/>
                            </a:lnTo>
                            <a:lnTo>
                              <a:pt x="10" y="63"/>
                            </a:lnTo>
                            <a:lnTo>
                              <a:pt x="9" y="62"/>
                            </a:lnTo>
                            <a:lnTo>
                              <a:pt x="9" y="61"/>
                            </a:lnTo>
                            <a:lnTo>
                              <a:pt x="8" y="61"/>
                            </a:lnTo>
                            <a:lnTo>
                              <a:pt x="8" y="60"/>
                            </a:lnTo>
                            <a:lnTo>
                              <a:pt x="7" y="59"/>
                            </a:lnTo>
                            <a:lnTo>
                              <a:pt x="6" y="58"/>
                            </a:lnTo>
                            <a:lnTo>
                              <a:pt x="5" y="57"/>
                            </a:lnTo>
                            <a:lnTo>
                              <a:pt x="5" y="55"/>
                            </a:lnTo>
                            <a:lnTo>
                              <a:pt x="5" y="54"/>
                            </a:lnTo>
                            <a:lnTo>
                              <a:pt x="4" y="53"/>
                            </a:lnTo>
                            <a:lnTo>
                              <a:pt x="3" y="51"/>
                            </a:lnTo>
                            <a:lnTo>
                              <a:pt x="3" y="49"/>
                            </a:lnTo>
                            <a:lnTo>
                              <a:pt x="2" y="47"/>
                            </a:lnTo>
                            <a:lnTo>
                              <a:pt x="2" y="45"/>
                            </a:lnTo>
                            <a:lnTo>
                              <a:pt x="2" y="43"/>
                            </a:lnTo>
                            <a:lnTo>
                              <a:pt x="1" y="41"/>
                            </a:lnTo>
                            <a:lnTo>
                              <a:pt x="1" y="38"/>
                            </a:lnTo>
                            <a:lnTo>
                              <a:pt x="0" y="36"/>
                            </a:lnTo>
                            <a:lnTo>
                              <a:pt x="1" y="32"/>
                            </a:lnTo>
                            <a:lnTo>
                              <a:pt x="1" y="28"/>
                            </a:lnTo>
                            <a:lnTo>
                              <a:pt x="1" y="25"/>
                            </a:lnTo>
                            <a:lnTo>
                              <a:pt x="2" y="21"/>
                            </a:lnTo>
                            <a:lnTo>
                              <a:pt x="2" y="19"/>
                            </a:lnTo>
                            <a:lnTo>
                              <a:pt x="2" y="17"/>
                            </a:lnTo>
                            <a:lnTo>
                              <a:pt x="3" y="15"/>
                            </a:lnTo>
                            <a:lnTo>
                              <a:pt x="3" y="13"/>
                            </a:lnTo>
                            <a:lnTo>
                              <a:pt x="5" y="11"/>
                            </a:lnTo>
                            <a:lnTo>
                              <a:pt x="5" y="9"/>
                            </a:lnTo>
                            <a:lnTo>
                              <a:pt x="5" y="7"/>
                            </a:lnTo>
                            <a:lnTo>
                              <a:pt x="6" y="6"/>
                            </a:lnTo>
                            <a:lnTo>
                              <a:pt x="7" y="5"/>
                            </a:lnTo>
                            <a:lnTo>
                              <a:pt x="8" y="4"/>
                            </a:lnTo>
                            <a:lnTo>
                              <a:pt x="9" y="4"/>
                            </a:lnTo>
                            <a:lnTo>
                              <a:pt x="9" y="3"/>
                            </a:lnTo>
                            <a:lnTo>
                              <a:pt x="9" y="2"/>
                            </a:lnTo>
                            <a:lnTo>
                              <a:pt x="10" y="2"/>
                            </a:lnTo>
                            <a:lnTo>
                              <a:pt x="10" y="1"/>
                            </a:lnTo>
                            <a:lnTo>
                              <a:pt x="11" y="1"/>
                            </a:lnTo>
                            <a:lnTo>
                              <a:pt x="12" y="1"/>
                            </a:lnTo>
                            <a:lnTo>
                              <a:pt x="13" y="1"/>
                            </a:lnTo>
                            <a:lnTo>
                              <a:pt x="14"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799" name="Oval 677"/>
                      <p:cNvSpPr>
                        <a:spLocks noChangeArrowheads="1"/>
                      </p:cNvSpPr>
                      <p:nvPr/>
                    </p:nvSpPr>
                    <p:spPr bwMode="auto">
                      <a:xfrm>
                        <a:off x="4880" y="2974"/>
                        <a:ext cx="28" cy="6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794" name="Group 682"/>
                    <p:cNvGrpSpPr>
                      <a:grpSpLocks/>
                    </p:cNvGrpSpPr>
                    <p:nvPr/>
                  </p:nvGrpSpPr>
                  <p:grpSpPr bwMode="auto">
                    <a:xfrm>
                      <a:off x="4887" y="2989"/>
                      <a:ext cx="21" cy="36"/>
                      <a:chOff x="4887" y="2989"/>
                      <a:chExt cx="21" cy="36"/>
                    </a:xfrm>
                  </p:grpSpPr>
                  <p:sp>
                    <p:nvSpPr>
                      <p:cNvPr id="27795" name="Oval 679"/>
                      <p:cNvSpPr>
                        <a:spLocks noChangeArrowheads="1"/>
                      </p:cNvSpPr>
                      <p:nvPr/>
                    </p:nvSpPr>
                    <p:spPr bwMode="auto">
                      <a:xfrm>
                        <a:off x="4887" y="2989"/>
                        <a:ext cx="14" cy="36"/>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96" name="Oval 680"/>
                      <p:cNvSpPr>
                        <a:spLocks noChangeArrowheads="1"/>
                      </p:cNvSpPr>
                      <p:nvPr/>
                    </p:nvSpPr>
                    <p:spPr bwMode="auto">
                      <a:xfrm>
                        <a:off x="4887" y="2990"/>
                        <a:ext cx="12" cy="3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97" name="Oval 681"/>
                      <p:cNvSpPr>
                        <a:spLocks noChangeArrowheads="1"/>
                      </p:cNvSpPr>
                      <p:nvPr/>
                    </p:nvSpPr>
                    <p:spPr bwMode="auto">
                      <a:xfrm>
                        <a:off x="4892" y="3007"/>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sp>
            <p:nvSpPr>
              <p:cNvPr id="27695" name="Freeform 686"/>
              <p:cNvSpPr>
                <a:spLocks/>
              </p:cNvSpPr>
              <p:nvPr/>
            </p:nvSpPr>
            <p:spPr bwMode="auto">
              <a:xfrm>
                <a:off x="4844" y="2980"/>
                <a:ext cx="26" cy="43"/>
              </a:xfrm>
              <a:custGeom>
                <a:avLst/>
                <a:gdLst>
                  <a:gd name="T0" fmla="*/ 0 w 26"/>
                  <a:gd name="T1" fmla="*/ 3 h 43"/>
                  <a:gd name="T2" fmla="*/ 0 w 26"/>
                  <a:gd name="T3" fmla="*/ 41 h 43"/>
                  <a:gd name="T4" fmla="*/ 25 w 26"/>
                  <a:gd name="T5" fmla="*/ 42 h 43"/>
                  <a:gd name="T6" fmla="*/ 25 w 26"/>
                  <a:gd name="T7" fmla="*/ 0 h 43"/>
                  <a:gd name="T8" fmla="*/ 0 w 26"/>
                  <a:gd name="T9" fmla="*/ 3 h 43"/>
                  <a:gd name="T10" fmla="*/ 0 60000 65536"/>
                  <a:gd name="T11" fmla="*/ 0 60000 65536"/>
                  <a:gd name="T12" fmla="*/ 0 60000 65536"/>
                  <a:gd name="T13" fmla="*/ 0 60000 65536"/>
                  <a:gd name="T14" fmla="*/ 0 60000 65536"/>
                  <a:gd name="T15" fmla="*/ 0 w 26"/>
                  <a:gd name="T16" fmla="*/ 0 h 43"/>
                  <a:gd name="T17" fmla="*/ 26 w 26"/>
                  <a:gd name="T18" fmla="*/ 43 h 43"/>
                </a:gdLst>
                <a:ahLst/>
                <a:cxnLst>
                  <a:cxn ang="T10">
                    <a:pos x="T0" y="T1"/>
                  </a:cxn>
                  <a:cxn ang="T11">
                    <a:pos x="T2" y="T3"/>
                  </a:cxn>
                  <a:cxn ang="T12">
                    <a:pos x="T4" y="T5"/>
                  </a:cxn>
                  <a:cxn ang="T13">
                    <a:pos x="T6" y="T7"/>
                  </a:cxn>
                  <a:cxn ang="T14">
                    <a:pos x="T8" y="T9"/>
                  </a:cxn>
                </a:cxnLst>
                <a:rect l="T15" t="T16" r="T17" b="T18"/>
                <a:pathLst>
                  <a:path w="26" h="43">
                    <a:moveTo>
                      <a:pt x="0" y="3"/>
                    </a:moveTo>
                    <a:lnTo>
                      <a:pt x="0" y="41"/>
                    </a:lnTo>
                    <a:lnTo>
                      <a:pt x="25" y="42"/>
                    </a:lnTo>
                    <a:lnTo>
                      <a:pt x="25" y="0"/>
                    </a:lnTo>
                    <a:lnTo>
                      <a:pt x="0" y="3"/>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7696" name="Group 699"/>
              <p:cNvGrpSpPr>
                <a:grpSpLocks/>
              </p:cNvGrpSpPr>
              <p:nvPr/>
            </p:nvGrpSpPr>
            <p:grpSpPr bwMode="auto">
              <a:xfrm>
                <a:off x="4663" y="2706"/>
                <a:ext cx="291" cy="283"/>
                <a:chOff x="4663" y="2706"/>
                <a:chExt cx="291" cy="283"/>
              </a:xfrm>
            </p:grpSpPr>
            <p:grpSp>
              <p:nvGrpSpPr>
                <p:cNvPr id="27777" name="Group 689"/>
                <p:cNvGrpSpPr>
                  <a:grpSpLocks/>
                </p:cNvGrpSpPr>
                <p:nvPr/>
              </p:nvGrpSpPr>
              <p:grpSpPr bwMode="auto">
                <a:xfrm>
                  <a:off x="4663" y="2706"/>
                  <a:ext cx="291" cy="277"/>
                  <a:chOff x="4663" y="2706"/>
                  <a:chExt cx="291" cy="277"/>
                </a:xfrm>
              </p:grpSpPr>
              <p:sp>
                <p:nvSpPr>
                  <p:cNvPr id="27787" name="Freeform 687"/>
                  <p:cNvSpPr>
                    <a:spLocks/>
                  </p:cNvSpPr>
                  <p:nvPr/>
                </p:nvSpPr>
                <p:spPr bwMode="auto">
                  <a:xfrm>
                    <a:off x="4663" y="2706"/>
                    <a:ext cx="291" cy="277"/>
                  </a:xfrm>
                  <a:custGeom>
                    <a:avLst/>
                    <a:gdLst>
                      <a:gd name="T0" fmla="*/ 1 w 291"/>
                      <a:gd name="T1" fmla="*/ 0 h 277"/>
                      <a:gd name="T2" fmla="*/ 290 w 291"/>
                      <a:gd name="T3" fmla="*/ 127 h 277"/>
                      <a:gd name="T4" fmla="*/ 290 w 291"/>
                      <a:gd name="T5" fmla="*/ 266 h 277"/>
                      <a:gd name="T6" fmla="*/ 0 w 291"/>
                      <a:gd name="T7" fmla="*/ 276 h 277"/>
                      <a:gd name="T8" fmla="*/ 1 w 291"/>
                      <a:gd name="T9" fmla="*/ 0 h 277"/>
                      <a:gd name="T10" fmla="*/ 0 60000 65536"/>
                      <a:gd name="T11" fmla="*/ 0 60000 65536"/>
                      <a:gd name="T12" fmla="*/ 0 60000 65536"/>
                      <a:gd name="T13" fmla="*/ 0 60000 65536"/>
                      <a:gd name="T14" fmla="*/ 0 60000 65536"/>
                      <a:gd name="T15" fmla="*/ 0 w 291"/>
                      <a:gd name="T16" fmla="*/ 0 h 277"/>
                      <a:gd name="T17" fmla="*/ 291 w 291"/>
                      <a:gd name="T18" fmla="*/ 277 h 277"/>
                    </a:gdLst>
                    <a:ahLst/>
                    <a:cxnLst>
                      <a:cxn ang="T10">
                        <a:pos x="T0" y="T1"/>
                      </a:cxn>
                      <a:cxn ang="T11">
                        <a:pos x="T2" y="T3"/>
                      </a:cxn>
                      <a:cxn ang="T12">
                        <a:pos x="T4" y="T5"/>
                      </a:cxn>
                      <a:cxn ang="T13">
                        <a:pos x="T6" y="T7"/>
                      </a:cxn>
                      <a:cxn ang="T14">
                        <a:pos x="T8" y="T9"/>
                      </a:cxn>
                    </a:cxnLst>
                    <a:rect l="T15" t="T16" r="T17" b="T18"/>
                    <a:pathLst>
                      <a:path w="291" h="277">
                        <a:moveTo>
                          <a:pt x="1" y="0"/>
                        </a:moveTo>
                        <a:lnTo>
                          <a:pt x="290" y="127"/>
                        </a:lnTo>
                        <a:lnTo>
                          <a:pt x="290" y="266"/>
                        </a:lnTo>
                        <a:lnTo>
                          <a:pt x="0" y="276"/>
                        </a:lnTo>
                        <a:lnTo>
                          <a:pt x="1" y="0"/>
                        </a:lnTo>
                      </a:path>
                    </a:pathLst>
                  </a:custGeom>
                  <a:solidFill>
                    <a:srgbClr val="A0A0A0"/>
                  </a:solidFill>
                  <a:ln w="12700" cap="rnd">
                    <a:solidFill>
                      <a:srgbClr val="000000"/>
                    </a:solidFill>
                    <a:round/>
                    <a:headEnd/>
                    <a:tailEnd/>
                  </a:ln>
                </p:spPr>
                <p:txBody>
                  <a:bodyPr/>
                  <a:lstStyle/>
                  <a:p>
                    <a:endParaRPr lang="en-US"/>
                  </a:p>
                </p:txBody>
              </p:sp>
              <p:sp>
                <p:nvSpPr>
                  <p:cNvPr id="27788" name="Freeform 688"/>
                  <p:cNvSpPr>
                    <a:spLocks/>
                  </p:cNvSpPr>
                  <p:nvPr/>
                </p:nvSpPr>
                <p:spPr bwMode="auto">
                  <a:xfrm>
                    <a:off x="4663" y="2716"/>
                    <a:ext cx="291" cy="255"/>
                  </a:xfrm>
                  <a:custGeom>
                    <a:avLst/>
                    <a:gdLst>
                      <a:gd name="T0" fmla="*/ 1 w 291"/>
                      <a:gd name="T1" fmla="*/ 0 h 255"/>
                      <a:gd name="T2" fmla="*/ 290 w 291"/>
                      <a:gd name="T3" fmla="*/ 123 h 255"/>
                      <a:gd name="T4" fmla="*/ 290 w 291"/>
                      <a:gd name="T5" fmla="*/ 248 h 255"/>
                      <a:gd name="T6" fmla="*/ 0 w 291"/>
                      <a:gd name="T7" fmla="*/ 254 h 255"/>
                      <a:gd name="T8" fmla="*/ 1 w 291"/>
                      <a:gd name="T9" fmla="*/ 0 h 255"/>
                      <a:gd name="T10" fmla="*/ 0 60000 65536"/>
                      <a:gd name="T11" fmla="*/ 0 60000 65536"/>
                      <a:gd name="T12" fmla="*/ 0 60000 65536"/>
                      <a:gd name="T13" fmla="*/ 0 60000 65536"/>
                      <a:gd name="T14" fmla="*/ 0 60000 65536"/>
                      <a:gd name="T15" fmla="*/ 0 w 291"/>
                      <a:gd name="T16" fmla="*/ 0 h 255"/>
                      <a:gd name="T17" fmla="*/ 291 w 291"/>
                      <a:gd name="T18" fmla="*/ 255 h 255"/>
                    </a:gdLst>
                    <a:ahLst/>
                    <a:cxnLst>
                      <a:cxn ang="T10">
                        <a:pos x="T0" y="T1"/>
                      </a:cxn>
                      <a:cxn ang="T11">
                        <a:pos x="T2" y="T3"/>
                      </a:cxn>
                      <a:cxn ang="T12">
                        <a:pos x="T4" y="T5"/>
                      </a:cxn>
                      <a:cxn ang="T13">
                        <a:pos x="T6" y="T7"/>
                      </a:cxn>
                      <a:cxn ang="T14">
                        <a:pos x="T8" y="T9"/>
                      </a:cxn>
                    </a:cxnLst>
                    <a:rect l="T15" t="T16" r="T17" b="T18"/>
                    <a:pathLst>
                      <a:path w="291" h="255">
                        <a:moveTo>
                          <a:pt x="1" y="0"/>
                        </a:moveTo>
                        <a:lnTo>
                          <a:pt x="290" y="123"/>
                        </a:lnTo>
                        <a:lnTo>
                          <a:pt x="290" y="248"/>
                        </a:lnTo>
                        <a:lnTo>
                          <a:pt x="0" y="254"/>
                        </a:lnTo>
                        <a:lnTo>
                          <a:pt x="1" y="0"/>
                        </a:lnTo>
                      </a:path>
                    </a:pathLst>
                  </a:custGeom>
                  <a:solidFill>
                    <a:srgbClr val="E0E0E0"/>
                  </a:solidFill>
                  <a:ln w="12700" cap="rnd">
                    <a:solidFill>
                      <a:srgbClr val="000000"/>
                    </a:solidFill>
                    <a:round/>
                    <a:headEnd/>
                    <a:tailEnd/>
                  </a:ln>
                </p:spPr>
                <p:txBody>
                  <a:bodyPr/>
                  <a:lstStyle/>
                  <a:p>
                    <a:endParaRPr lang="en-US"/>
                  </a:p>
                </p:txBody>
              </p:sp>
            </p:grpSp>
            <p:grpSp>
              <p:nvGrpSpPr>
                <p:cNvPr id="27778" name="Group 693"/>
                <p:cNvGrpSpPr>
                  <a:grpSpLocks/>
                </p:cNvGrpSpPr>
                <p:nvPr/>
              </p:nvGrpSpPr>
              <p:grpSpPr bwMode="auto">
                <a:xfrm>
                  <a:off x="4667" y="2972"/>
                  <a:ext cx="17" cy="17"/>
                  <a:chOff x="4667" y="2972"/>
                  <a:chExt cx="17" cy="17"/>
                </a:xfrm>
              </p:grpSpPr>
              <p:sp>
                <p:nvSpPr>
                  <p:cNvPr id="27784" name="Freeform 690"/>
                  <p:cNvSpPr>
                    <a:spLocks/>
                  </p:cNvSpPr>
                  <p:nvPr/>
                </p:nvSpPr>
                <p:spPr bwMode="auto">
                  <a:xfrm>
                    <a:off x="4667" y="297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0E0E0"/>
                  </a:solidFill>
                  <a:ln w="12700" cap="rnd">
                    <a:solidFill>
                      <a:srgbClr val="000000"/>
                    </a:solidFill>
                    <a:round/>
                    <a:headEnd/>
                    <a:tailEnd/>
                  </a:ln>
                </p:spPr>
                <p:txBody>
                  <a:bodyPr/>
                  <a:lstStyle/>
                  <a:p>
                    <a:endParaRPr lang="en-US"/>
                  </a:p>
                </p:txBody>
              </p:sp>
              <p:sp>
                <p:nvSpPr>
                  <p:cNvPr id="27785" name="Oval 691"/>
                  <p:cNvSpPr>
                    <a:spLocks noChangeArrowheads="1"/>
                  </p:cNvSpPr>
                  <p:nvPr/>
                </p:nvSpPr>
                <p:spPr bwMode="auto">
                  <a:xfrm>
                    <a:off x="4674" y="2974"/>
                    <a:ext cx="8" cy="8"/>
                  </a:xfrm>
                  <a:prstGeom prst="ellipse">
                    <a:avLst/>
                  </a:prstGeom>
                  <a:solidFill>
                    <a:srgbClr val="E0E0E0"/>
                  </a:solidFill>
                  <a:ln w="12700">
                    <a:solidFill>
                      <a:srgbClr val="000000"/>
                    </a:solidFill>
                    <a:round/>
                    <a:headEnd/>
                    <a:tailEnd/>
                  </a:ln>
                </p:spPr>
                <p:txBody>
                  <a:bodyPr wrap="none" anchor="ctr"/>
                  <a:lstStyle/>
                  <a:p>
                    <a:endParaRPr lang="en-US"/>
                  </a:p>
                </p:txBody>
              </p:sp>
              <p:sp>
                <p:nvSpPr>
                  <p:cNvPr id="27786" name="Oval 692"/>
                  <p:cNvSpPr>
                    <a:spLocks noChangeArrowheads="1"/>
                  </p:cNvSpPr>
                  <p:nvPr/>
                </p:nvSpPr>
                <p:spPr bwMode="auto">
                  <a:xfrm>
                    <a:off x="4672" y="2973"/>
                    <a:ext cx="8" cy="8"/>
                  </a:xfrm>
                  <a:prstGeom prst="ellipse">
                    <a:avLst/>
                  </a:prstGeom>
                  <a:solidFill>
                    <a:srgbClr val="E0E0E0"/>
                  </a:solidFill>
                  <a:ln w="12700">
                    <a:solidFill>
                      <a:srgbClr val="000000"/>
                    </a:solidFill>
                    <a:round/>
                    <a:headEnd/>
                    <a:tailEnd/>
                  </a:ln>
                </p:spPr>
                <p:txBody>
                  <a:bodyPr wrap="none" anchor="ctr"/>
                  <a:lstStyle/>
                  <a:p>
                    <a:endParaRPr lang="en-US"/>
                  </a:p>
                </p:txBody>
              </p:sp>
            </p:grpSp>
            <p:grpSp>
              <p:nvGrpSpPr>
                <p:cNvPr id="27779" name="Group 698"/>
                <p:cNvGrpSpPr>
                  <a:grpSpLocks/>
                </p:cNvGrpSpPr>
                <p:nvPr/>
              </p:nvGrpSpPr>
              <p:grpSpPr bwMode="auto">
                <a:xfrm>
                  <a:off x="4668" y="2710"/>
                  <a:ext cx="17" cy="17"/>
                  <a:chOff x="4668" y="2710"/>
                  <a:chExt cx="17" cy="17"/>
                </a:xfrm>
              </p:grpSpPr>
              <p:sp>
                <p:nvSpPr>
                  <p:cNvPr id="27780" name="Freeform 694"/>
                  <p:cNvSpPr>
                    <a:spLocks/>
                  </p:cNvSpPr>
                  <p:nvPr/>
                </p:nvSpPr>
                <p:spPr bwMode="auto">
                  <a:xfrm>
                    <a:off x="4668" y="2710"/>
                    <a:ext cx="17" cy="17"/>
                  </a:xfrm>
                  <a:custGeom>
                    <a:avLst/>
                    <a:gdLst>
                      <a:gd name="T0" fmla="*/ 0 w 17"/>
                      <a:gd name="T1" fmla="*/ 0 h 17"/>
                      <a:gd name="T2" fmla="*/ 16 w 17"/>
                      <a:gd name="T3" fmla="*/ 9 h 17"/>
                      <a:gd name="T4" fmla="*/ 16 w 17"/>
                      <a:gd name="T5" fmla="*/ 16 h 17"/>
                      <a:gd name="T6" fmla="*/ 0 w 17"/>
                      <a:gd name="T7" fmla="*/ 8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9"/>
                        </a:lnTo>
                        <a:lnTo>
                          <a:pt x="16" y="16"/>
                        </a:lnTo>
                        <a:lnTo>
                          <a:pt x="0" y="8"/>
                        </a:lnTo>
                        <a:lnTo>
                          <a:pt x="0" y="0"/>
                        </a:lnTo>
                      </a:path>
                    </a:pathLst>
                  </a:custGeom>
                  <a:solidFill>
                    <a:srgbClr val="E0E0E0"/>
                  </a:solidFill>
                  <a:ln w="12700" cap="rnd">
                    <a:solidFill>
                      <a:srgbClr val="000000"/>
                    </a:solidFill>
                    <a:round/>
                    <a:headEnd/>
                    <a:tailEnd/>
                  </a:ln>
                </p:spPr>
                <p:txBody>
                  <a:bodyPr/>
                  <a:lstStyle/>
                  <a:p>
                    <a:endParaRPr lang="en-US"/>
                  </a:p>
                </p:txBody>
              </p:sp>
              <p:grpSp>
                <p:nvGrpSpPr>
                  <p:cNvPr id="27781" name="Group 697"/>
                  <p:cNvGrpSpPr>
                    <a:grpSpLocks/>
                  </p:cNvGrpSpPr>
                  <p:nvPr/>
                </p:nvGrpSpPr>
                <p:grpSpPr bwMode="auto">
                  <a:xfrm>
                    <a:off x="4673" y="2714"/>
                    <a:ext cx="9" cy="10"/>
                    <a:chOff x="4673" y="2714"/>
                    <a:chExt cx="9" cy="10"/>
                  </a:xfrm>
                </p:grpSpPr>
                <p:sp>
                  <p:nvSpPr>
                    <p:cNvPr id="27782" name="Oval 695"/>
                    <p:cNvSpPr>
                      <a:spLocks noChangeArrowheads="1"/>
                    </p:cNvSpPr>
                    <p:nvPr/>
                  </p:nvSpPr>
                  <p:spPr bwMode="auto">
                    <a:xfrm>
                      <a:off x="4674" y="2716"/>
                      <a:ext cx="8" cy="8"/>
                    </a:xfrm>
                    <a:prstGeom prst="ellipse">
                      <a:avLst/>
                    </a:prstGeom>
                    <a:solidFill>
                      <a:srgbClr val="E0E0E0"/>
                    </a:solidFill>
                    <a:ln w="12700">
                      <a:solidFill>
                        <a:srgbClr val="000000"/>
                      </a:solidFill>
                      <a:round/>
                      <a:headEnd/>
                      <a:tailEnd/>
                    </a:ln>
                  </p:spPr>
                  <p:txBody>
                    <a:bodyPr wrap="none" anchor="ctr"/>
                    <a:lstStyle/>
                    <a:p>
                      <a:endParaRPr lang="en-US"/>
                    </a:p>
                  </p:txBody>
                </p:sp>
                <p:sp>
                  <p:nvSpPr>
                    <p:cNvPr id="27783" name="Oval 696"/>
                    <p:cNvSpPr>
                      <a:spLocks noChangeArrowheads="1"/>
                    </p:cNvSpPr>
                    <p:nvPr/>
                  </p:nvSpPr>
                  <p:spPr bwMode="auto">
                    <a:xfrm>
                      <a:off x="4673" y="2714"/>
                      <a:ext cx="8" cy="8"/>
                    </a:xfrm>
                    <a:prstGeom prst="ellipse">
                      <a:avLst/>
                    </a:prstGeom>
                    <a:solidFill>
                      <a:srgbClr val="E0E0E0"/>
                    </a:solidFill>
                    <a:ln w="12700">
                      <a:solidFill>
                        <a:srgbClr val="000000"/>
                      </a:solidFill>
                      <a:round/>
                      <a:headEnd/>
                      <a:tailEnd/>
                    </a:ln>
                  </p:spPr>
                  <p:txBody>
                    <a:bodyPr wrap="none" anchor="ctr"/>
                    <a:lstStyle/>
                    <a:p>
                      <a:endParaRPr lang="en-US"/>
                    </a:p>
                  </p:txBody>
                </p:sp>
              </p:grpSp>
            </p:grpSp>
          </p:grpSp>
          <p:grpSp>
            <p:nvGrpSpPr>
              <p:cNvPr id="27697" name="Group 719"/>
              <p:cNvGrpSpPr>
                <a:grpSpLocks/>
              </p:cNvGrpSpPr>
              <p:nvPr/>
            </p:nvGrpSpPr>
            <p:grpSpPr bwMode="auto">
              <a:xfrm>
                <a:off x="4434" y="2706"/>
                <a:ext cx="231" cy="277"/>
                <a:chOff x="4434" y="2706"/>
                <a:chExt cx="231" cy="277"/>
              </a:xfrm>
            </p:grpSpPr>
            <p:grpSp>
              <p:nvGrpSpPr>
                <p:cNvPr id="27758" name="Group 710"/>
                <p:cNvGrpSpPr>
                  <a:grpSpLocks/>
                </p:cNvGrpSpPr>
                <p:nvPr/>
              </p:nvGrpSpPr>
              <p:grpSpPr bwMode="auto">
                <a:xfrm>
                  <a:off x="4434" y="2706"/>
                  <a:ext cx="231" cy="277"/>
                  <a:chOff x="4434" y="2706"/>
                  <a:chExt cx="231" cy="277"/>
                </a:xfrm>
              </p:grpSpPr>
              <p:sp>
                <p:nvSpPr>
                  <p:cNvPr id="27767" name="Freeform 700"/>
                  <p:cNvSpPr>
                    <a:spLocks/>
                  </p:cNvSpPr>
                  <p:nvPr/>
                </p:nvSpPr>
                <p:spPr bwMode="auto">
                  <a:xfrm>
                    <a:off x="4434" y="2706"/>
                    <a:ext cx="231" cy="277"/>
                  </a:xfrm>
                  <a:custGeom>
                    <a:avLst/>
                    <a:gdLst>
                      <a:gd name="T0" fmla="*/ 230 w 231"/>
                      <a:gd name="T1" fmla="*/ 0 h 277"/>
                      <a:gd name="T2" fmla="*/ 229 w 231"/>
                      <a:gd name="T3" fmla="*/ 276 h 277"/>
                      <a:gd name="T4" fmla="*/ 0 w 231"/>
                      <a:gd name="T5" fmla="*/ 270 h 277"/>
                      <a:gd name="T6" fmla="*/ 0 w 231"/>
                      <a:gd name="T7" fmla="*/ 17 h 277"/>
                      <a:gd name="T8" fmla="*/ 230 w 231"/>
                      <a:gd name="T9" fmla="*/ 0 h 277"/>
                      <a:gd name="T10" fmla="*/ 0 60000 65536"/>
                      <a:gd name="T11" fmla="*/ 0 60000 65536"/>
                      <a:gd name="T12" fmla="*/ 0 60000 65536"/>
                      <a:gd name="T13" fmla="*/ 0 60000 65536"/>
                      <a:gd name="T14" fmla="*/ 0 60000 65536"/>
                      <a:gd name="T15" fmla="*/ 0 w 231"/>
                      <a:gd name="T16" fmla="*/ 0 h 277"/>
                      <a:gd name="T17" fmla="*/ 231 w 231"/>
                      <a:gd name="T18" fmla="*/ 277 h 277"/>
                    </a:gdLst>
                    <a:ahLst/>
                    <a:cxnLst>
                      <a:cxn ang="T10">
                        <a:pos x="T0" y="T1"/>
                      </a:cxn>
                      <a:cxn ang="T11">
                        <a:pos x="T2" y="T3"/>
                      </a:cxn>
                      <a:cxn ang="T12">
                        <a:pos x="T4" y="T5"/>
                      </a:cxn>
                      <a:cxn ang="T13">
                        <a:pos x="T6" y="T7"/>
                      </a:cxn>
                      <a:cxn ang="T14">
                        <a:pos x="T8" y="T9"/>
                      </a:cxn>
                    </a:cxnLst>
                    <a:rect l="T15" t="T16" r="T17" b="T18"/>
                    <a:pathLst>
                      <a:path w="231" h="277">
                        <a:moveTo>
                          <a:pt x="230" y="0"/>
                        </a:moveTo>
                        <a:lnTo>
                          <a:pt x="229" y="276"/>
                        </a:lnTo>
                        <a:lnTo>
                          <a:pt x="0" y="270"/>
                        </a:lnTo>
                        <a:lnTo>
                          <a:pt x="0" y="17"/>
                        </a:lnTo>
                        <a:lnTo>
                          <a:pt x="230" y="0"/>
                        </a:lnTo>
                      </a:path>
                    </a:pathLst>
                  </a:custGeom>
                  <a:solidFill>
                    <a:srgbClr val="A0A0A0"/>
                  </a:solidFill>
                  <a:ln w="12700" cap="rnd">
                    <a:solidFill>
                      <a:srgbClr val="000000"/>
                    </a:solidFill>
                    <a:round/>
                    <a:headEnd/>
                    <a:tailEnd/>
                  </a:ln>
                </p:spPr>
                <p:txBody>
                  <a:bodyPr/>
                  <a:lstStyle/>
                  <a:p>
                    <a:endParaRPr lang="en-US"/>
                  </a:p>
                </p:txBody>
              </p:sp>
              <p:grpSp>
                <p:nvGrpSpPr>
                  <p:cNvPr id="27768" name="Group 703"/>
                  <p:cNvGrpSpPr>
                    <a:grpSpLocks/>
                  </p:cNvGrpSpPr>
                  <p:nvPr/>
                </p:nvGrpSpPr>
                <p:grpSpPr bwMode="auto">
                  <a:xfrm>
                    <a:off x="4448" y="2727"/>
                    <a:ext cx="93" cy="226"/>
                    <a:chOff x="4448" y="2727"/>
                    <a:chExt cx="93" cy="226"/>
                  </a:xfrm>
                </p:grpSpPr>
                <p:sp>
                  <p:nvSpPr>
                    <p:cNvPr id="27775" name="Freeform 701"/>
                    <p:cNvSpPr>
                      <a:spLocks/>
                    </p:cNvSpPr>
                    <p:nvPr/>
                  </p:nvSpPr>
                  <p:spPr bwMode="auto">
                    <a:xfrm>
                      <a:off x="4448" y="2727"/>
                      <a:ext cx="93" cy="226"/>
                    </a:xfrm>
                    <a:custGeom>
                      <a:avLst/>
                      <a:gdLst>
                        <a:gd name="T0" fmla="*/ 92 w 93"/>
                        <a:gd name="T1" fmla="*/ 0 h 226"/>
                        <a:gd name="T2" fmla="*/ 92 w 93"/>
                        <a:gd name="T3" fmla="*/ 225 h 226"/>
                        <a:gd name="T4" fmla="*/ 0 w 93"/>
                        <a:gd name="T5" fmla="*/ 225 h 226"/>
                        <a:gd name="T6" fmla="*/ 0 w 93"/>
                        <a:gd name="T7" fmla="*/ 7 h 226"/>
                        <a:gd name="T8" fmla="*/ 92 w 93"/>
                        <a:gd name="T9" fmla="*/ 0 h 226"/>
                        <a:gd name="T10" fmla="*/ 0 60000 65536"/>
                        <a:gd name="T11" fmla="*/ 0 60000 65536"/>
                        <a:gd name="T12" fmla="*/ 0 60000 65536"/>
                        <a:gd name="T13" fmla="*/ 0 60000 65536"/>
                        <a:gd name="T14" fmla="*/ 0 60000 65536"/>
                        <a:gd name="T15" fmla="*/ 0 w 93"/>
                        <a:gd name="T16" fmla="*/ 0 h 226"/>
                        <a:gd name="T17" fmla="*/ 93 w 93"/>
                        <a:gd name="T18" fmla="*/ 226 h 226"/>
                      </a:gdLst>
                      <a:ahLst/>
                      <a:cxnLst>
                        <a:cxn ang="T10">
                          <a:pos x="T0" y="T1"/>
                        </a:cxn>
                        <a:cxn ang="T11">
                          <a:pos x="T2" y="T3"/>
                        </a:cxn>
                        <a:cxn ang="T12">
                          <a:pos x="T4" y="T5"/>
                        </a:cxn>
                        <a:cxn ang="T13">
                          <a:pos x="T6" y="T7"/>
                        </a:cxn>
                        <a:cxn ang="T14">
                          <a:pos x="T8" y="T9"/>
                        </a:cxn>
                      </a:cxnLst>
                      <a:rect l="T15" t="T16" r="T17" b="T18"/>
                      <a:pathLst>
                        <a:path w="93" h="226">
                          <a:moveTo>
                            <a:pt x="92" y="0"/>
                          </a:moveTo>
                          <a:lnTo>
                            <a:pt x="92" y="225"/>
                          </a:lnTo>
                          <a:lnTo>
                            <a:pt x="0" y="225"/>
                          </a:lnTo>
                          <a:lnTo>
                            <a:pt x="0" y="7"/>
                          </a:lnTo>
                          <a:lnTo>
                            <a:pt x="92" y="0"/>
                          </a:lnTo>
                        </a:path>
                      </a:pathLst>
                    </a:custGeom>
                    <a:solidFill>
                      <a:srgbClr val="C0C0C0"/>
                    </a:solidFill>
                    <a:ln w="12700" cap="rnd">
                      <a:solidFill>
                        <a:srgbClr val="000000"/>
                      </a:solidFill>
                      <a:round/>
                      <a:headEnd/>
                      <a:tailEnd/>
                    </a:ln>
                  </p:spPr>
                  <p:txBody>
                    <a:bodyPr/>
                    <a:lstStyle/>
                    <a:p>
                      <a:endParaRPr lang="en-US"/>
                    </a:p>
                  </p:txBody>
                </p:sp>
                <p:sp>
                  <p:nvSpPr>
                    <p:cNvPr id="27776" name="Line 702"/>
                    <p:cNvSpPr>
                      <a:spLocks noChangeShapeType="1"/>
                    </p:cNvSpPr>
                    <p:nvPr/>
                  </p:nvSpPr>
                  <p:spPr bwMode="auto">
                    <a:xfrm>
                      <a:off x="4493" y="2732"/>
                      <a:ext cx="0" cy="22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69" name="Group 706"/>
                  <p:cNvGrpSpPr>
                    <a:grpSpLocks/>
                  </p:cNvGrpSpPr>
                  <p:nvPr/>
                </p:nvGrpSpPr>
                <p:grpSpPr bwMode="auto">
                  <a:xfrm>
                    <a:off x="4552" y="2720"/>
                    <a:ext cx="98" cy="233"/>
                    <a:chOff x="4552" y="2720"/>
                    <a:chExt cx="98" cy="233"/>
                  </a:xfrm>
                </p:grpSpPr>
                <p:sp>
                  <p:nvSpPr>
                    <p:cNvPr id="27773" name="Freeform 704"/>
                    <p:cNvSpPr>
                      <a:spLocks/>
                    </p:cNvSpPr>
                    <p:nvPr/>
                  </p:nvSpPr>
                  <p:spPr bwMode="auto">
                    <a:xfrm>
                      <a:off x="4552" y="2720"/>
                      <a:ext cx="98" cy="233"/>
                    </a:xfrm>
                    <a:custGeom>
                      <a:avLst/>
                      <a:gdLst>
                        <a:gd name="T0" fmla="*/ 97 w 98"/>
                        <a:gd name="T1" fmla="*/ 0 h 233"/>
                        <a:gd name="T2" fmla="*/ 97 w 98"/>
                        <a:gd name="T3" fmla="*/ 231 h 233"/>
                        <a:gd name="T4" fmla="*/ 0 w 98"/>
                        <a:gd name="T5" fmla="*/ 232 h 233"/>
                        <a:gd name="T6" fmla="*/ 0 w 98"/>
                        <a:gd name="T7" fmla="*/ 7 h 233"/>
                        <a:gd name="T8" fmla="*/ 97 w 98"/>
                        <a:gd name="T9" fmla="*/ 0 h 233"/>
                        <a:gd name="T10" fmla="*/ 0 60000 65536"/>
                        <a:gd name="T11" fmla="*/ 0 60000 65536"/>
                        <a:gd name="T12" fmla="*/ 0 60000 65536"/>
                        <a:gd name="T13" fmla="*/ 0 60000 65536"/>
                        <a:gd name="T14" fmla="*/ 0 60000 65536"/>
                        <a:gd name="T15" fmla="*/ 0 w 98"/>
                        <a:gd name="T16" fmla="*/ 0 h 233"/>
                        <a:gd name="T17" fmla="*/ 98 w 98"/>
                        <a:gd name="T18" fmla="*/ 233 h 233"/>
                      </a:gdLst>
                      <a:ahLst/>
                      <a:cxnLst>
                        <a:cxn ang="T10">
                          <a:pos x="T0" y="T1"/>
                        </a:cxn>
                        <a:cxn ang="T11">
                          <a:pos x="T2" y="T3"/>
                        </a:cxn>
                        <a:cxn ang="T12">
                          <a:pos x="T4" y="T5"/>
                        </a:cxn>
                        <a:cxn ang="T13">
                          <a:pos x="T6" y="T7"/>
                        </a:cxn>
                        <a:cxn ang="T14">
                          <a:pos x="T8" y="T9"/>
                        </a:cxn>
                      </a:cxnLst>
                      <a:rect l="T15" t="T16" r="T17" b="T18"/>
                      <a:pathLst>
                        <a:path w="98" h="233">
                          <a:moveTo>
                            <a:pt x="97" y="0"/>
                          </a:moveTo>
                          <a:lnTo>
                            <a:pt x="97" y="231"/>
                          </a:lnTo>
                          <a:lnTo>
                            <a:pt x="0" y="232"/>
                          </a:lnTo>
                          <a:lnTo>
                            <a:pt x="0" y="7"/>
                          </a:lnTo>
                          <a:lnTo>
                            <a:pt x="97" y="0"/>
                          </a:lnTo>
                        </a:path>
                      </a:pathLst>
                    </a:custGeom>
                    <a:solidFill>
                      <a:srgbClr val="C0C0C0"/>
                    </a:solidFill>
                    <a:ln w="12700" cap="rnd">
                      <a:solidFill>
                        <a:srgbClr val="000000"/>
                      </a:solidFill>
                      <a:round/>
                      <a:headEnd/>
                      <a:tailEnd/>
                    </a:ln>
                  </p:spPr>
                  <p:txBody>
                    <a:bodyPr/>
                    <a:lstStyle/>
                    <a:p>
                      <a:endParaRPr lang="en-US"/>
                    </a:p>
                  </p:txBody>
                </p:sp>
                <p:sp>
                  <p:nvSpPr>
                    <p:cNvPr id="27774" name="Line 705"/>
                    <p:cNvSpPr>
                      <a:spLocks noChangeShapeType="1"/>
                    </p:cNvSpPr>
                    <p:nvPr/>
                  </p:nvSpPr>
                  <p:spPr bwMode="auto">
                    <a:xfrm>
                      <a:off x="4602" y="2724"/>
                      <a:ext cx="0" cy="2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70" name="Group 709"/>
                  <p:cNvGrpSpPr>
                    <a:grpSpLocks/>
                  </p:cNvGrpSpPr>
                  <p:nvPr/>
                </p:nvGrpSpPr>
                <p:grpSpPr bwMode="auto">
                  <a:xfrm>
                    <a:off x="4530" y="2783"/>
                    <a:ext cx="32" cy="125"/>
                    <a:chOff x="4530" y="2783"/>
                    <a:chExt cx="32" cy="125"/>
                  </a:xfrm>
                </p:grpSpPr>
                <p:sp>
                  <p:nvSpPr>
                    <p:cNvPr id="27771" name="Freeform 707"/>
                    <p:cNvSpPr>
                      <a:spLocks/>
                    </p:cNvSpPr>
                    <p:nvPr/>
                  </p:nvSpPr>
                  <p:spPr bwMode="auto">
                    <a:xfrm>
                      <a:off x="4530" y="2783"/>
                      <a:ext cx="32" cy="17"/>
                    </a:xfrm>
                    <a:custGeom>
                      <a:avLst/>
                      <a:gdLst>
                        <a:gd name="T0" fmla="*/ 0 w 32"/>
                        <a:gd name="T1" fmla="*/ 3 h 17"/>
                        <a:gd name="T2" fmla="*/ 31 w 32"/>
                        <a:gd name="T3" fmla="*/ 0 h 17"/>
                        <a:gd name="T4" fmla="*/ 31 w 32"/>
                        <a:gd name="T5" fmla="*/ 12 h 17"/>
                        <a:gd name="T6" fmla="*/ 0 w 32"/>
                        <a:gd name="T7" fmla="*/ 16 h 17"/>
                        <a:gd name="T8" fmla="*/ 0 w 32"/>
                        <a:gd name="T9" fmla="*/ 3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3"/>
                          </a:moveTo>
                          <a:lnTo>
                            <a:pt x="31" y="0"/>
                          </a:lnTo>
                          <a:lnTo>
                            <a:pt x="31" y="12"/>
                          </a:lnTo>
                          <a:lnTo>
                            <a:pt x="0" y="16"/>
                          </a:lnTo>
                          <a:lnTo>
                            <a:pt x="0" y="3"/>
                          </a:lnTo>
                        </a:path>
                      </a:pathLst>
                    </a:custGeom>
                    <a:solidFill>
                      <a:srgbClr val="E0E0E0"/>
                    </a:solidFill>
                    <a:ln w="12700" cap="rnd">
                      <a:solidFill>
                        <a:srgbClr val="000000"/>
                      </a:solidFill>
                      <a:round/>
                      <a:headEnd/>
                      <a:tailEnd/>
                    </a:ln>
                  </p:spPr>
                  <p:txBody>
                    <a:bodyPr/>
                    <a:lstStyle/>
                    <a:p>
                      <a:endParaRPr lang="en-US"/>
                    </a:p>
                  </p:txBody>
                </p:sp>
                <p:sp>
                  <p:nvSpPr>
                    <p:cNvPr id="27772" name="Freeform 708"/>
                    <p:cNvSpPr>
                      <a:spLocks/>
                    </p:cNvSpPr>
                    <p:nvPr/>
                  </p:nvSpPr>
                  <p:spPr bwMode="auto">
                    <a:xfrm>
                      <a:off x="4530" y="2891"/>
                      <a:ext cx="32" cy="17"/>
                    </a:xfrm>
                    <a:custGeom>
                      <a:avLst/>
                      <a:gdLst>
                        <a:gd name="T0" fmla="*/ 0 w 32"/>
                        <a:gd name="T1" fmla="*/ 2 h 17"/>
                        <a:gd name="T2" fmla="*/ 31 w 32"/>
                        <a:gd name="T3" fmla="*/ 0 h 17"/>
                        <a:gd name="T4" fmla="*/ 31 w 32"/>
                        <a:gd name="T5" fmla="*/ 12 h 17"/>
                        <a:gd name="T6" fmla="*/ 0 w 32"/>
                        <a:gd name="T7" fmla="*/ 16 h 17"/>
                        <a:gd name="T8" fmla="*/ 0 w 32"/>
                        <a:gd name="T9" fmla="*/ 2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2"/>
                          </a:moveTo>
                          <a:lnTo>
                            <a:pt x="31" y="0"/>
                          </a:lnTo>
                          <a:lnTo>
                            <a:pt x="31" y="12"/>
                          </a:lnTo>
                          <a:lnTo>
                            <a:pt x="0" y="16"/>
                          </a:lnTo>
                          <a:lnTo>
                            <a:pt x="0" y="2"/>
                          </a:lnTo>
                        </a:path>
                      </a:pathLst>
                    </a:custGeom>
                    <a:solidFill>
                      <a:srgbClr val="E0E0E0"/>
                    </a:solidFill>
                    <a:ln w="12700" cap="rnd">
                      <a:solidFill>
                        <a:srgbClr val="000000"/>
                      </a:solidFill>
                      <a:round/>
                      <a:headEnd/>
                      <a:tailEnd/>
                    </a:ln>
                  </p:spPr>
                  <p:txBody>
                    <a:bodyPr/>
                    <a:lstStyle/>
                    <a:p>
                      <a:endParaRPr lang="en-US"/>
                    </a:p>
                  </p:txBody>
                </p:sp>
              </p:grpSp>
            </p:grpSp>
            <p:grpSp>
              <p:nvGrpSpPr>
                <p:cNvPr id="27759" name="Group 714"/>
                <p:cNvGrpSpPr>
                  <a:grpSpLocks/>
                </p:cNvGrpSpPr>
                <p:nvPr/>
              </p:nvGrpSpPr>
              <p:grpSpPr bwMode="auto">
                <a:xfrm>
                  <a:off x="4440" y="2959"/>
                  <a:ext cx="33" cy="1"/>
                  <a:chOff x="4440" y="2959"/>
                  <a:chExt cx="33" cy="1"/>
                </a:xfrm>
              </p:grpSpPr>
              <p:sp>
                <p:nvSpPr>
                  <p:cNvPr id="27764" name="Oval 711"/>
                  <p:cNvSpPr>
                    <a:spLocks noChangeArrowheads="1"/>
                  </p:cNvSpPr>
                  <p:nvPr/>
                </p:nvSpPr>
                <p:spPr bwMode="auto">
                  <a:xfrm flipH="1" flipV="1">
                    <a:off x="4440" y="2959"/>
                    <a:ext cx="1" cy="1"/>
                  </a:xfrm>
                  <a:prstGeom prst="ellipse">
                    <a:avLst/>
                  </a:prstGeom>
                  <a:solidFill>
                    <a:srgbClr val="FF0000"/>
                  </a:solidFill>
                  <a:ln w="12700">
                    <a:solidFill>
                      <a:srgbClr val="000000"/>
                    </a:solidFill>
                    <a:round/>
                    <a:headEnd/>
                    <a:tailEnd/>
                  </a:ln>
                </p:spPr>
                <p:txBody>
                  <a:bodyPr wrap="none" anchor="ctr"/>
                  <a:lstStyle/>
                  <a:p>
                    <a:endParaRPr lang="en-US"/>
                  </a:p>
                </p:txBody>
              </p:sp>
              <p:sp>
                <p:nvSpPr>
                  <p:cNvPr id="27765" name="Oval 712"/>
                  <p:cNvSpPr>
                    <a:spLocks noChangeArrowheads="1"/>
                  </p:cNvSpPr>
                  <p:nvPr/>
                </p:nvSpPr>
                <p:spPr bwMode="auto">
                  <a:xfrm flipH="1" flipV="1">
                    <a:off x="4457" y="2959"/>
                    <a:ext cx="1" cy="1"/>
                  </a:xfrm>
                  <a:prstGeom prst="ellipse">
                    <a:avLst/>
                  </a:prstGeom>
                  <a:solidFill>
                    <a:srgbClr val="FF0000"/>
                  </a:solidFill>
                  <a:ln w="12700">
                    <a:solidFill>
                      <a:srgbClr val="000000"/>
                    </a:solidFill>
                    <a:round/>
                    <a:headEnd/>
                    <a:tailEnd/>
                  </a:ln>
                </p:spPr>
                <p:txBody>
                  <a:bodyPr wrap="none" anchor="ctr"/>
                  <a:lstStyle/>
                  <a:p>
                    <a:endParaRPr lang="en-US"/>
                  </a:p>
                </p:txBody>
              </p:sp>
              <p:sp>
                <p:nvSpPr>
                  <p:cNvPr id="27766" name="Oval 713"/>
                  <p:cNvSpPr>
                    <a:spLocks noChangeArrowheads="1"/>
                  </p:cNvSpPr>
                  <p:nvPr/>
                </p:nvSpPr>
                <p:spPr bwMode="auto">
                  <a:xfrm flipH="1" flipV="1">
                    <a:off x="4472" y="2959"/>
                    <a:ext cx="1" cy="1"/>
                  </a:xfrm>
                  <a:prstGeom prst="ellipse">
                    <a:avLst/>
                  </a:prstGeom>
                  <a:solidFill>
                    <a:srgbClr val="E0E000"/>
                  </a:solidFill>
                  <a:ln w="12700">
                    <a:solidFill>
                      <a:srgbClr val="000000"/>
                    </a:solidFill>
                    <a:round/>
                    <a:headEnd/>
                    <a:tailEnd/>
                  </a:ln>
                </p:spPr>
                <p:txBody>
                  <a:bodyPr wrap="none" anchor="ctr"/>
                  <a:lstStyle/>
                  <a:p>
                    <a:endParaRPr lang="en-US"/>
                  </a:p>
                </p:txBody>
              </p:sp>
            </p:grpSp>
            <p:grpSp>
              <p:nvGrpSpPr>
                <p:cNvPr id="27760" name="Group 718"/>
                <p:cNvGrpSpPr>
                  <a:grpSpLocks/>
                </p:cNvGrpSpPr>
                <p:nvPr/>
              </p:nvGrpSpPr>
              <p:grpSpPr bwMode="auto">
                <a:xfrm>
                  <a:off x="4610" y="2963"/>
                  <a:ext cx="33" cy="1"/>
                  <a:chOff x="4610" y="2963"/>
                  <a:chExt cx="33" cy="1"/>
                </a:xfrm>
              </p:grpSpPr>
              <p:sp>
                <p:nvSpPr>
                  <p:cNvPr id="27761" name="Oval 715"/>
                  <p:cNvSpPr>
                    <a:spLocks noChangeArrowheads="1"/>
                  </p:cNvSpPr>
                  <p:nvPr/>
                </p:nvSpPr>
                <p:spPr bwMode="auto">
                  <a:xfrm flipH="1" flipV="1">
                    <a:off x="4642" y="2963"/>
                    <a:ext cx="1" cy="1"/>
                  </a:xfrm>
                  <a:prstGeom prst="ellipse">
                    <a:avLst/>
                  </a:prstGeom>
                  <a:solidFill>
                    <a:srgbClr val="FF0000"/>
                  </a:solidFill>
                  <a:ln w="12700">
                    <a:solidFill>
                      <a:srgbClr val="000000"/>
                    </a:solidFill>
                    <a:round/>
                    <a:headEnd/>
                    <a:tailEnd/>
                  </a:ln>
                </p:spPr>
                <p:txBody>
                  <a:bodyPr wrap="none" anchor="ctr"/>
                  <a:lstStyle/>
                  <a:p>
                    <a:endParaRPr lang="en-US"/>
                  </a:p>
                </p:txBody>
              </p:sp>
              <p:sp>
                <p:nvSpPr>
                  <p:cNvPr id="27762" name="Oval 716"/>
                  <p:cNvSpPr>
                    <a:spLocks noChangeArrowheads="1"/>
                  </p:cNvSpPr>
                  <p:nvPr/>
                </p:nvSpPr>
                <p:spPr bwMode="auto">
                  <a:xfrm flipH="1" flipV="1">
                    <a:off x="4624" y="2963"/>
                    <a:ext cx="1" cy="1"/>
                  </a:xfrm>
                  <a:prstGeom prst="ellipse">
                    <a:avLst/>
                  </a:prstGeom>
                  <a:solidFill>
                    <a:srgbClr val="FF0000"/>
                  </a:solidFill>
                  <a:ln w="12700">
                    <a:solidFill>
                      <a:srgbClr val="000000"/>
                    </a:solidFill>
                    <a:round/>
                    <a:headEnd/>
                    <a:tailEnd/>
                  </a:ln>
                </p:spPr>
                <p:txBody>
                  <a:bodyPr wrap="none" anchor="ctr"/>
                  <a:lstStyle/>
                  <a:p>
                    <a:endParaRPr lang="en-US"/>
                  </a:p>
                </p:txBody>
              </p:sp>
              <p:sp>
                <p:nvSpPr>
                  <p:cNvPr id="27763" name="Oval 717"/>
                  <p:cNvSpPr>
                    <a:spLocks noChangeArrowheads="1"/>
                  </p:cNvSpPr>
                  <p:nvPr/>
                </p:nvSpPr>
                <p:spPr bwMode="auto">
                  <a:xfrm flipV="1">
                    <a:off x="4610" y="2963"/>
                    <a:ext cx="0" cy="1"/>
                  </a:xfrm>
                  <a:prstGeom prst="ellipse">
                    <a:avLst/>
                  </a:prstGeom>
                  <a:solidFill>
                    <a:srgbClr val="E0E000"/>
                  </a:solidFill>
                  <a:ln w="12700">
                    <a:solidFill>
                      <a:srgbClr val="000000"/>
                    </a:solidFill>
                    <a:round/>
                    <a:headEnd/>
                    <a:tailEnd/>
                  </a:ln>
                </p:spPr>
                <p:txBody>
                  <a:bodyPr wrap="none" anchor="ctr"/>
                  <a:lstStyle/>
                  <a:p>
                    <a:endParaRPr lang="en-US"/>
                  </a:p>
                </p:txBody>
              </p:sp>
            </p:grpSp>
          </p:grpSp>
          <p:grpSp>
            <p:nvGrpSpPr>
              <p:cNvPr id="27698" name="Group 728"/>
              <p:cNvGrpSpPr>
                <a:grpSpLocks/>
              </p:cNvGrpSpPr>
              <p:nvPr/>
            </p:nvGrpSpPr>
            <p:grpSpPr bwMode="auto">
              <a:xfrm>
                <a:off x="4962" y="2815"/>
                <a:ext cx="30" cy="163"/>
                <a:chOff x="4962" y="2815"/>
                <a:chExt cx="30" cy="163"/>
              </a:xfrm>
            </p:grpSpPr>
            <p:grpSp>
              <p:nvGrpSpPr>
                <p:cNvPr id="27750" name="Group 724"/>
                <p:cNvGrpSpPr>
                  <a:grpSpLocks/>
                </p:cNvGrpSpPr>
                <p:nvPr/>
              </p:nvGrpSpPr>
              <p:grpSpPr bwMode="auto">
                <a:xfrm>
                  <a:off x="4962" y="2815"/>
                  <a:ext cx="26" cy="163"/>
                  <a:chOff x="4962" y="2815"/>
                  <a:chExt cx="26" cy="163"/>
                </a:xfrm>
              </p:grpSpPr>
              <p:sp>
                <p:nvSpPr>
                  <p:cNvPr id="27754" name="Freeform 720"/>
                  <p:cNvSpPr>
                    <a:spLocks/>
                  </p:cNvSpPr>
                  <p:nvPr/>
                </p:nvSpPr>
                <p:spPr bwMode="auto">
                  <a:xfrm>
                    <a:off x="4962" y="2820"/>
                    <a:ext cx="17" cy="158"/>
                  </a:xfrm>
                  <a:custGeom>
                    <a:avLst/>
                    <a:gdLst>
                      <a:gd name="T0" fmla="*/ 0 w 17"/>
                      <a:gd name="T1" fmla="*/ 151 h 158"/>
                      <a:gd name="T2" fmla="*/ 6 w 17"/>
                      <a:gd name="T3" fmla="*/ 151 h 158"/>
                      <a:gd name="T4" fmla="*/ 7 w 17"/>
                      <a:gd name="T5" fmla="*/ 150 h 158"/>
                      <a:gd name="T6" fmla="*/ 8 w 17"/>
                      <a:gd name="T7" fmla="*/ 150 h 158"/>
                      <a:gd name="T8" fmla="*/ 9 w 17"/>
                      <a:gd name="T9" fmla="*/ 150 h 158"/>
                      <a:gd name="T10" fmla="*/ 9 w 17"/>
                      <a:gd name="T11" fmla="*/ 149 h 158"/>
                      <a:gd name="T12" fmla="*/ 9 w 17"/>
                      <a:gd name="T13" fmla="*/ 148 h 158"/>
                      <a:gd name="T14" fmla="*/ 9 w 17"/>
                      <a:gd name="T15" fmla="*/ 0 h 158"/>
                      <a:gd name="T16" fmla="*/ 16 w 17"/>
                      <a:gd name="T17" fmla="*/ 0 h 158"/>
                      <a:gd name="T18" fmla="*/ 16 w 17"/>
                      <a:gd name="T19" fmla="*/ 149 h 158"/>
                      <a:gd name="T20" fmla="*/ 16 w 17"/>
                      <a:gd name="T21" fmla="*/ 151 h 158"/>
                      <a:gd name="T22" fmla="*/ 16 w 17"/>
                      <a:gd name="T23" fmla="*/ 152 h 158"/>
                      <a:gd name="T24" fmla="*/ 15 w 17"/>
                      <a:gd name="T25" fmla="*/ 154 h 158"/>
                      <a:gd name="T26" fmla="*/ 14 w 17"/>
                      <a:gd name="T27" fmla="*/ 155 h 158"/>
                      <a:gd name="T28" fmla="*/ 13 w 17"/>
                      <a:gd name="T29" fmla="*/ 155 h 158"/>
                      <a:gd name="T30" fmla="*/ 12 w 17"/>
                      <a:gd name="T31" fmla="*/ 156 h 158"/>
                      <a:gd name="T32" fmla="*/ 10 w 17"/>
                      <a:gd name="T33" fmla="*/ 156 h 158"/>
                      <a:gd name="T34" fmla="*/ 9 w 17"/>
                      <a:gd name="T35" fmla="*/ 157 h 158"/>
                      <a:gd name="T36" fmla="*/ 0 w 17"/>
                      <a:gd name="T37" fmla="*/ 157 h 158"/>
                      <a:gd name="T38" fmla="*/ 0 w 17"/>
                      <a:gd name="T39" fmla="*/ 15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58"/>
                      <a:gd name="T62" fmla="*/ 17 w 17"/>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58">
                        <a:moveTo>
                          <a:pt x="0" y="151"/>
                        </a:moveTo>
                        <a:lnTo>
                          <a:pt x="6" y="151"/>
                        </a:lnTo>
                        <a:lnTo>
                          <a:pt x="7" y="150"/>
                        </a:lnTo>
                        <a:lnTo>
                          <a:pt x="8" y="150"/>
                        </a:lnTo>
                        <a:lnTo>
                          <a:pt x="9" y="150"/>
                        </a:lnTo>
                        <a:lnTo>
                          <a:pt x="9" y="149"/>
                        </a:lnTo>
                        <a:lnTo>
                          <a:pt x="9" y="148"/>
                        </a:lnTo>
                        <a:lnTo>
                          <a:pt x="9" y="0"/>
                        </a:lnTo>
                        <a:lnTo>
                          <a:pt x="16" y="0"/>
                        </a:lnTo>
                        <a:lnTo>
                          <a:pt x="16" y="149"/>
                        </a:lnTo>
                        <a:lnTo>
                          <a:pt x="16" y="151"/>
                        </a:lnTo>
                        <a:lnTo>
                          <a:pt x="16" y="152"/>
                        </a:lnTo>
                        <a:lnTo>
                          <a:pt x="15" y="154"/>
                        </a:lnTo>
                        <a:lnTo>
                          <a:pt x="14" y="155"/>
                        </a:lnTo>
                        <a:lnTo>
                          <a:pt x="13" y="155"/>
                        </a:lnTo>
                        <a:lnTo>
                          <a:pt x="12" y="156"/>
                        </a:lnTo>
                        <a:lnTo>
                          <a:pt x="10" y="156"/>
                        </a:lnTo>
                        <a:lnTo>
                          <a:pt x="9" y="157"/>
                        </a:lnTo>
                        <a:lnTo>
                          <a:pt x="0" y="157"/>
                        </a:lnTo>
                        <a:lnTo>
                          <a:pt x="0" y="151"/>
                        </a:lnTo>
                      </a:path>
                    </a:pathLst>
                  </a:custGeom>
                  <a:solidFill>
                    <a:srgbClr val="C0C0C0"/>
                  </a:solidFill>
                  <a:ln w="12700" cap="rnd">
                    <a:solidFill>
                      <a:srgbClr val="000000"/>
                    </a:solidFill>
                    <a:round/>
                    <a:headEnd/>
                    <a:tailEnd/>
                  </a:ln>
                </p:spPr>
                <p:txBody>
                  <a:bodyPr/>
                  <a:lstStyle/>
                  <a:p>
                    <a:endParaRPr lang="en-US"/>
                  </a:p>
                </p:txBody>
              </p:sp>
              <p:grpSp>
                <p:nvGrpSpPr>
                  <p:cNvPr id="27755" name="Group 723"/>
                  <p:cNvGrpSpPr>
                    <a:grpSpLocks/>
                  </p:cNvGrpSpPr>
                  <p:nvPr/>
                </p:nvGrpSpPr>
                <p:grpSpPr bwMode="auto">
                  <a:xfrm>
                    <a:off x="4971" y="2815"/>
                    <a:ext cx="17" cy="17"/>
                    <a:chOff x="4971" y="2815"/>
                    <a:chExt cx="17" cy="17"/>
                  </a:xfrm>
                </p:grpSpPr>
                <p:sp>
                  <p:nvSpPr>
                    <p:cNvPr id="27756" name="Oval 721"/>
                    <p:cNvSpPr>
                      <a:spLocks noChangeArrowheads="1"/>
                    </p:cNvSpPr>
                    <p:nvPr/>
                  </p:nvSpPr>
                  <p:spPr bwMode="auto">
                    <a:xfrm>
                      <a:off x="4975" y="2818"/>
                      <a:ext cx="8" cy="8"/>
                    </a:xfrm>
                    <a:prstGeom prst="ellipse">
                      <a:avLst/>
                    </a:prstGeom>
                    <a:solidFill>
                      <a:srgbClr val="404040"/>
                    </a:solidFill>
                    <a:ln w="12700">
                      <a:solidFill>
                        <a:srgbClr val="000000"/>
                      </a:solidFill>
                      <a:round/>
                      <a:headEnd/>
                      <a:tailEnd/>
                    </a:ln>
                  </p:spPr>
                  <p:txBody>
                    <a:bodyPr wrap="none" anchor="ctr"/>
                    <a:lstStyle/>
                    <a:p>
                      <a:endParaRPr lang="en-US"/>
                    </a:p>
                  </p:txBody>
                </p:sp>
                <p:sp>
                  <p:nvSpPr>
                    <p:cNvPr id="27757" name="Freeform 722"/>
                    <p:cNvSpPr>
                      <a:spLocks/>
                    </p:cNvSpPr>
                    <p:nvPr/>
                  </p:nvSpPr>
                  <p:spPr bwMode="auto">
                    <a:xfrm>
                      <a:off x="4971" y="2815"/>
                      <a:ext cx="17" cy="17"/>
                    </a:xfrm>
                    <a:custGeom>
                      <a:avLst/>
                      <a:gdLst>
                        <a:gd name="T0" fmla="*/ 0 w 17"/>
                        <a:gd name="T1" fmla="*/ 16 h 17"/>
                        <a:gd name="T2" fmla="*/ 2 w 17"/>
                        <a:gd name="T3" fmla="*/ 12 h 17"/>
                        <a:gd name="T4" fmla="*/ 8 w 17"/>
                        <a:gd name="T5" fmla="*/ 6 h 17"/>
                        <a:gd name="T6" fmla="*/ 10 w 17"/>
                        <a:gd name="T7" fmla="*/ 3 h 17"/>
                        <a:gd name="T8" fmla="*/ 13 w 17"/>
                        <a:gd name="T9" fmla="*/ 3 h 17"/>
                        <a:gd name="T10" fmla="*/ 16 w 17"/>
                        <a:gd name="T11" fmla="*/ 0 h 17"/>
                        <a:gd name="T12" fmla="*/ 16 w 17"/>
                        <a:gd name="T13" fmla="*/ 3 h 17"/>
                        <a:gd name="T14" fmla="*/ 16 w 17"/>
                        <a:gd name="T15" fmla="*/ 6 h 17"/>
                        <a:gd name="T16" fmla="*/ 13 w 17"/>
                        <a:gd name="T17" fmla="*/ 6 h 17"/>
                        <a:gd name="T18" fmla="*/ 10 w 17"/>
                        <a:gd name="T19" fmla="*/ 12 h 17"/>
                        <a:gd name="T20" fmla="*/ 8 w 17"/>
                        <a:gd name="T21" fmla="*/ 12 h 17"/>
                        <a:gd name="T22" fmla="*/ 5 w 17"/>
                        <a:gd name="T23" fmla="*/ 16 h 17"/>
                        <a:gd name="T24" fmla="*/ 2 w 17"/>
                        <a:gd name="T25" fmla="*/ 16 h 17"/>
                        <a:gd name="T26" fmla="*/ 0 w 17"/>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16"/>
                          </a:moveTo>
                          <a:lnTo>
                            <a:pt x="2" y="12"/>
                          </a:lnTo>
                          <a:lnTo>
                            <a:pt x="8" y="6"/>
                          </a:lnTo>
                          <a:lnTo>
                            <a:pt x="10" y="3"/>
                          </a:lnTo>
                          <a:lnTo>
                            <a:pt x="13" y="3"/>
                          </a:lnTo>
                          <a:lnTo>
                            <a:pt x="16" y="0"/>
                          </a:lnTo>
                          <a:lnTo>
                            <a:pt x="16" y="3"/>
                          </a:lnTo>
                          <a:lnTo>
                            <a:pt x="16" y="6"/>
                          </a:lnTo>
                          <a:lnTo>
                            <a:pt x="13" y="6"/>
                          </a:lnTo>
                          <a:lnTo>
                            <a:pt x="10" y="12"/>
                          </a:lnTo>
                          <a:lnTo>
                            <a:pt x="8" y="12"/>
                          </a:lnTo>
                          <a:lnTo>
                            <a:pt x="5" y="16"/>
                          </a:lnTo>
                          <a:lnTo>
                            <a:pt x="2" y="16"/>
                          </a:lnTo>
                          <a:lnTo>
                            <a:pt x="0" y="16"/>
                          </a:lnTo>
                        </a:path>
                      </a:pathLst>
                    </a:custGeom>
                    <a:solidFill>
                      <a:srgbClr val="FFFFFF"/>
                    </a:solidFill>
                    <a:ln w="12700" cap="rnd">
                      <a:solidFill>
                        <a:srgbClr val="000000"/>
                      </a:solidFill>
                      <a:round/>
                      <a:headEnd/>
                      <a:tailEnd/>
                    </a:ln>
                  </p:spPr>
                  <p:txBody>
                    <a:bodyPr/>
                    <a:lstStyle/>
                    <a:p>
                      <a:endParaRPr lang="en-US"/>
                    </a:p>
                  </p:txBody>
                </p:sp>
              </p:grpSp>
            </p:grpSp>
            <p:grpSp>
              <p:nvGrpSpPr>
                <p:cNvPr id="27751" name="Group 727"/>
                <p:cNvGrpSpPr>
                  <a:grpSpLocks/>
                </p:cNvGrpSpPr>
                <p:nvPr/>
              </p:nvGrpSpPr>
              <p:grpSpPr bwMode="auto">
                <a:xfrm>
                  <a:off x="4968" y="2888"/>
                  <a:ext cx="24" cy="51"/>
                  <a:chOff x="4968" y="2888"/>
                  <a:chExt cx="24" cy="51"/>
                </a:xfrm>
              </p:grpSpPr>
              <p:sp>
                <p:nvSpPr>
                  <p:cNvPr id="27752" name="Freeform 725"/>
                  <p:cNvSpPr>
                    <a:spLocks/>
                  </p:cNvSpPr>
                  <p:nvPr/>
                </p:nvSpPr>
                <p:spPr bwMode="auto">
                  <a:xfrm>
                    <a:off x="4975" y="2888"/>
                    <a:ext cx="17" cy="51"/>
                  </a:xfrm>
                  <a:custGeom>
                    <a:avLst/>
                    <a:gdLst>
                      <a:gd name="T0" fmla="*/ 0 w 17"/>
                      <a:gd name="T1" fmla="*/ 0 h 51"/>
                      <a:gd name="T2" fmla="*/ 16 w 17"/>
                      <a:gd name="T3" fmla="*/ 1 h 51"/>
                      <a:gd name="T4" fmla="*/ 16 w 17"/>
                      <a:gd name="T5" fmla="*/ 49 h 51"/>
                      <a:gd name="T6" fmla="*/ 0 w 17"/>
                      <a:gd name="T7" fmla="*/ 50 h 51"/>
                      <a:gd name="T8" fmla="*/ 0 w 17"/>
                      <a:gd name="T9" fmla="*/ 0 h 51"/>
                      <a:gd name="T10" fmla="*/ 0 60000 65536"/>
                      <a:gd name="T11" fmla="*/ 0 60000 65536"/>
                      <a:gd name="T12" fmla="*/ 0 60000 65536"/>
                      <a:gd name="T13" fmla="*/ 0 60000 65536"/>
                      <a:gd name="T14" fmla="*/ 0 60000 65536"/>
                      <a:gd name="T15" fmla="*/ 0 w 17"/>
                      <a:gd name="T16" fmla="*/ 0 h 51"/>
                      <a:gd name="T17" fmla="*/ 17 w 17"/>
                      <a:gd name="T18" fmla="*/ 51 h 51"/>
                    </a:gdLst>
                    <a:ahLst/>
                    <a:cxnLst>
                      <a:cxn ang="T10">
                        <a:pos x="T0" y="T1"/>
                      </a:cxn>
                      <a:cxn ang="T11">
                        <a:pos x="T2" y="T3"/>
                      </a:cxn>
                      <a:cxn ang="T12">
                        <a:pos x="T4" y="T5"/>
                      </a:cxn>
                      <a:cxn ang="T13">
                        <a:pos x="T6" y="T7"/>
                      </a:cxn>
                      <a:cxn ang="T14">
                        <a:pos x="T8" y="T9"/>
                      </a:cxn>
                    </a:cxnLst>
                    <a:rect l="T15" t="T16" r="T17" b="T18"/>
                    <a:pathLst>
                      <a:path w="17" h="51">
                        <a:moveTo>
                          <a:pt x="0" y="0"/>
                        </a:moveTo>
                        <a:lnTo>
                          <a:pt x="16" y="1"/>
                        </a:lnTo>
                        <a:lnTo>
                          <a:pt x="16" y="49"/>
                        </a:lnTo>
                        <a:lnTo>
                          <a:pt x="0" y="50"/>
                        </a:lnTo>
                        <a:lnTo>
                          <a:pt x="0" y="0"/>
                        </a:lnTo>
                      </a:path>
                    </a:pathLst>
                  </a:custGeom>
                  <a:solidFill>
                    <a:srgbClr val="606060"/>
                  </a:solidFill>
                  <a:ln w="12700" cap="rnd">
                    <a:solidFill>
                      <a:srgbClr val="000000"/>
                    </a:solidFill>
                    <a:round/>
                    <a:headEnd/>
                    <a:tailEnd/>
                  </a:ln>
                </p:spPr>
                <p:txBody>
                  <a:bodyPr/>
                  <a:lstStyle/>
                  <a:p>
                    <a:endParaRPr lang="en-US"/>
                  </a:p>
                </p:txBody>
              </p:sp>
              <p:sp>
                <p:nvSpPr>
                  <p:cNvPr id="27753" name="Freeform 726"/>
                  <p:cNvSpPr>
                    <a:spLocks/>
                  </p:cNvSpPr>
                  <p:nvPr/>
                </p:nvSpPr>
                <p:spPr bwMode="auto">
                  <a:xfrm>
                    <a:off x="4968" y="2888"/>
                    <a:ext cx="17" cy="51"/>
                  </a:xfrm>
                  <a:custGeom>
                    <a:avLst/>
                    <a:gdLst>
                      <a:gd name="T0" fmla="*/ 16 w 17"/>
                      <a:gd name="T1" fmla="*/ 0 h 51"/>
                      <a:gd name="T2" fmla="*/ 16 w 17"/>
                      <a:gd name="T3" fmla="*/ 50 h 51"/>
                      <a:gd name="T4" fmla="*/ 0 w 17"/>
                      <a:gd name="T5" fmla="*/ 50 h 51"/>
                      <a:gd name="T6" fmla="*/ 0 w 17"/>
                      <a:gd name="T7" fmla="*/ 0 h 51"/>
                      <a:gd name="T8" fmla="*/ 16 w 17"/>
                      <a:gd name="T9" fmla="*/ 0 h 51"/>
                      <a:gd name="T10" fmla="*/ 0 60000 65536"/>
                      <a:gd name="T11" fmla="*/ 0 60000 65536"/>
                      <a:gd name="T12" fmla="*/ 0 60000 65536"/>
                      <a:gd name="T13" fmla="*/ 0 60000 65536"/>
                      <a:gd name="T14" fmla="*/ 0 60000 65536"/>
                      <a:gd name="T15" fmla="*/ 0 w 17"/>
                      <a:gd name="T16" fmla="*/ 0 h 51"/>
                      <a:gd name="T17" fmla="*/ 17 w 17"/>
                      <a:gd name="T18" fmla="*/ 51 h 51"/>
                    </a:gdLst>
                    <a:ahLst/>
                    <a:cxnLst>
                      <a:cxn ang="T10">
                        <a:pos x="T0" y="T1"/>
                      </a:cxn>
                      <a:cxn ang="T11">
                        <a:pos x="T2" y="T3"/>
                      </a:cxn>
                      <a:cxn ang="T12">
                        <a:pos x="T4" y="T5"/>
                      </a:cxn>
                      <a:cxn ang="T13">
                        <a:pos x="T6" y="T7"/>
                      </a:cxn>
                      <a:cxn ang="T14">
                        <a:pos x="T8" y="T9"/>
                      </a:cxn>
                    </a:cxnLst>
                    <a:rect l="T15" t="T16" r="T17" b="T18"/>
                    <a:pathLst>
                      <a:path w="17" h="51">
                        <a:moveTo>
                          <a:pt x="16" y="0"/>
                        </a:moveTo>
                        <a:lnTo>
                          <a:pt x="16" y="50"/>
                        </a:lnTo>
                        <a:lnTo>
                          <a:pt x="0" y="50"/>
                        </a:lnTo>
                        <a:lnTo>
                          <a:pt x="0" y="0"/>
                        </a:lnTo>
                        <a:lnTo>
                          <a:pt x="16" y="0"/>
                        </a:lnTo>
                      </a:path>
                    </a:pathLst>
                  </a:custGeom>
                  <a:solidFill>
                    <a:srgbClr val="202020"/>
                  </a:solidFill>
                  <a:ln w="12700" cap="rnd">
                    <a:solidFill>
                      <a:srgbClr val="000000"/>
                    </a:solidFill>
                    <a:round/>
                    <a:headEnd/>
                    <a:tailEnd/>
                  </a:ln>
                </p:spPr>
                <p:txBody>
                  <a:bodyPr/>
                  <a:lstStyle/>
                  <a:p>
                    <a:endParaRPr lang="en-US"/>
                  </a:p>
                </p:txBody>
              </p:sp>
            </p:grpSp>
          </p:grpSp>
          <p:grpSp>
            <p:nvGrpSpPr>
              <p:cNvPr id="27699" name="Group 763"/>
              <p:cNvGrpSpPr>
                <a:grpSpLocks/>
              </p:cNvGrpSpPr>
              <p:nvPr/>
            </p:nvGrpSpPr>
            <p:grpSpPr bwMode="auto">
              <a:xfrm>
                <a:off x="4451" y="2983"/>
                <a:ext cx="130" cy="90"/>
                <a:chOff x="4451" y="2983"/>
                <a:chExt cx="130" cy="90"/>
              </a:xfrm>
            </p:grpSpPr>
            <p:grpSp>
              <p:nvGrpSpPr>
                <p:cNvPr id="27716" name="Group 745"/>
                <p:cNvGrpSpPr>
                  <a:grpSpLocks/>
                </p:cNvGrpSpPr>
                <p:nvPr/>
              </p:nvGrpSpPr>
              <p:grpSpPr bwMode="auto">
                <a:xfrm>
                  <a:off x="4498" y="2983"/>
                  <a:ext cx="83" cy="83"/>
                  <a:chOff x="4498" y="2983"/>
                  <a:chExt cx="83" cy="83"/>
                </a:xfrm>
              </p:grpSpPr>
              <p:grpSp>
                <p:nvGrpSpPr>
                  <p:cNvPr id="27734" name="Group 736"/>
                  <p:cNvGrpSpPr>
                    <a:grpSpLocks/>
                  </p:cNvGrpSpPr>
                  <p:nvPr/>
                </p:nvGrpSpPr>
                <p:grpSpPr bwMode="auto">
                  <a:xfrm>
                    <a:off x="4498" y="2983"/>
                    <a:ext cx="58" cy="81"/>
                    <a:chOff x="4498" y="2983"/>
                    <a:chExt cx="58" cy="81"/>
                  </a:xfrm>
                </p:grpSpPr>
                <p:grpSp>
                  <p:nvGrpSpPr>
                    <p:cNvPr id="27743" name="Group 731"/>
                    <p:cNvGrpSpPr>
                      <a:grpSpLocks/>
                    </p:cNvGrpSpPr>
                    <p:nvPr/>
                  </p:nvGrpSpPr>
                  <p:grpSpPr bwMode="auto">
                    <a:xfrm>
                      <a:off x="4498" y="2983"/>
                      <a:ext cx="58" cy="81"/>
                      <a:chOff x="4498" y="2983"/>
                      <a:chExt cx="58" cy="81"/>
                    </a:xfrm>
                  </p:grpSpPr>
                  <p:sp>
                    <p:nvSpPr>
                      <p:cNvPr id="27748" name="Freeform 729"/>
                      <p:cNvSpPr>
                        <a:spLocks/>
                      </p:cNvSpPr>
                      <p:nvPr/>
                    </p:nvSpPr>
                    <p:spPr bwMode="auto">
                      <a:xfrm>
                        <a:off x="4498" y="2983"/>
                        <a:ext cx="37" cy="81"/>
                      </a:xfrm>
                      <a:custGeom>
                        <a:avLst/>
                        <a:gdLst>
                          <a:gd name="T0" fmla="*/ 16 w 37"/>
                          <a:gd name="T1" fmla="*/ 0 h 81"/>
                          <a:gd name="T2" fmla="*/ 36 w 37"/>
                          <a:gd name="T3" fmla="*/ 0 h 81"/>
                          <a:gd name="T4" fmla="*/ 36 w 37"/>
                          <a:gd name="T5" fmla="*/ 80 h 81"/>
                          <a:gd name="T6" fmla="*/ 16 w 37"/>
                          <a:gd name="T7" fmla="*/ 79 h 81"/>
                          <a:gd name="T8" fmla="*/ 16 w 37"/>
                          <a:gd name="T9" fmla="*/ 79 h 81"/>
                          <a:gd name="T10" fmla="*/ 14 w 37"/>
                          <a:gd name="T11" fmla="*/ 79 h 81"/>
                          <a:gd name="T12" fmla="*/ 13 w 37"/>
                          <a:gd name="T13" fmla="*/ 78 h 81"/>
                          <a:gd name="T14" fmla="*/ 12 w 37"/>
                          <a:gd name="T15" fmla="*/ 77 h 81"/>
                          <a:gd name="T16" fmla="*/ 11 w 37"/>
                          <a:gd name="T17" fmla="*/ 76 h 81"/>
                          <a:gd name="T18" fmla="*/ 9 w 37"/>
                          <a:gd name="T19" fmla="*/ 75 h 81"/>
                          <a:gd name="T20" fmla="*/ 8 w 37"/>
                          <a:gd name="T21" fmla="*/ 74 h 81"/>
                          <a:gd name="T22" fmla="*/ 7 w 37"/>
                          <a:gd name="T23" fmla="*/ 72 h 81"/>
                          <a:gd name="T24" fmla="*/ 7 w 37"/>
                          <a:gd name="T25" fmla="*/ 71 h 81"/>
                          <a:gd name="T26" fmla="*/ 6 w 37"/>
                          <a:gd name="T27" fmla="*/ 70 h 81"/>
                          <a:gd name="T28" fmla="*/ 6 w 37"/>
                          <a:gd name="T29" fmla="*/ 68 h 81"/>
                          <a:gd name="T30" fmla="*/ 5 w 37"/>
                          <a:gd name="T31" fmla="*/ 68 h 81"/>
                          <a:gd name="T32" fmla="*/ 4 w 37"/>
                          <a:gd name="T33" fmla="*/ 66 h 81"/>
                          <a:gd name="T34" fmla="*/ 3 w 37"/>
                          <a:gd name="T35" fmla="*/ 65 h 81"/>
                          <a:gd name="T36" fmla="*/ 3 w 37"/>
                          <a:gd name="T37" fmla="*/ 63 h 81"/>
                          <a:gd name="T38" fmla="*/ 2 w 37"/>
                          <a:gd name="T39" fmla="*/ 60 h 81"/>
                          <a:gd name="T40" fmla="*/ 2 w 37"/>
                          <a:gd name="T41" fmla="*/ 58 h 81"/>
                          <a:gd name="T42" fmla="*/ 1 w 37"/>
                          <a:gd name="T43" fmla="*/ 55 h 81"/>
                          <a:gd name="T44" fmla="*/ 1 w 37"/>
                          <a:gd name="T45" fmla="*/ 53 h 81"/>
                          <a:gd name="T46" fmla="*/ 0 w 37"/>
                          <a:gd name="T47" fmla="*/ 50 h 81"/>
                          <a:gd name="T48" fmla="*/ 0 w 37"/>
                          <a:gd name="T49" fmla="*/ 46 h 81"/>
                          <a:gd name="T50" fmla="*/ 0 w 37"/>
                          <a:gd name="T51" fmla="*/ 44 h 81"/>
                          <a:gd name="T52" fmla="*/ 0 w 37"/>
                          <a:gd name="T53" fmla="*/ 40 h 81"/>
                          <a:gd name="T54" fmla="*/ 0 w 37"/>
                          <a:gd name="T55" fmla="*/ 35 h 81"/>
                          <a:gd name="T56" fmla="*/ 0 w 37"/>
                          <a:gd name="T57" fmla="*/ 30 h 81"/>
                          <a:gd name="T58" fmla="*/ 1 w 37"/>
                          <a:gd name="T59" fmla="*/ 26 h 81"/>
                          <a:gd name="T60" fmla="*/ 1 w 37"/>
                          <a:gd name="T61" fmla="*/ 24 h 81"/>
                          <a:gd name="T62" fmla="*/ 2 w 37"/>
                          <a:gd name="T63" fmla="*/ 21 h 81"/>
                          <a:gd name="T64" fmla="*/ 2 w 37"/>
                          <a:gd name="T65" fmla="*/ 18 h 81"/>
                          <a:gd name="T66" fmla="*/ 3 w 37"/>
                          <a:gd name="T67" fmla="*/ 15 h 81"/>
                          <a:gd name="T68" fmla="*/ 4 w 37"/>
                          <a:gd name="T69" fmla="*/ 12 h 81"/>
                          <a:gd name="T70" fmla="*/ 6 w 37"/>
                          <a:gd name="T71" fmla="*/ 10 h 81"/>
                          <a:gd name="T72" fmla="*/ 7 w 37"/>
                          <a:gd name="T73" fmla="*/ 9 h 81"/>
                          <a:gd name="T74" fmla="*/ 7 w 37"/>
                          <a:gd name="T75" fmla="*/ 8 h 81"/>
                          <a:gd name="T76" fmla="*/ 8 w 37"/>
                          <a:gd name="T77" fmla="*/ 6 h 81"/>
                          <a:gd name="T78" fmla="*/ 8 w 37"/>
                          <a:gd name="T79" fmla="*/ 5 h 81"/>
                          <a:gd name="T80" fmla="*/ 9 w 37"/>
                          <a:gd name="T81" fmla="*/ 5 h 81"/>
                          <a:gd name="T82" fmla="*/ 10 w 37"/>
                          <a:gd name="T83" fmla="*/ 4 h 81"/>
                          <a:gd name="T84" fmla="*/ 11 w 37"/>
                          <a:gd name="T85" fmla="*/ 4 h 81"/>
                          <a:gd name="T86" fmla="*/ 11 w 37"/>
                          <a:gd name="T87" fmla="*/ 3 h 81"/>
                          <a:gd name="T88" fmla="*/ 11 w 37"/>
                          <a:gd name="T89" fmla="*/ 2 h 81"/>
                          <a:gd name="T90" fmla="*/ 13 w 37"/>
                          <a:gd name="T91" fmla="*/ 2 h 81"/>
                          <a:gd name="T92" fmla="*/ 13 w 37"/>
                          <a:gd name="T93" fmla="*/ 1 h 81"/>
                          <a:gd name="T94" fmla="*/ 14 w 37"/>
                          <a:gd name="T95" fmla="*/ 1 h 81"/>
                          <a:gd name="T96" fmla="*/ 15 w 37"/>
                          <a:gd name="T97" fmla="*/ 1 h 81"/>
                          <a:gd name="T98" fmla="*/ 16 w 37"/>
                          <a:gd name="T99" fmla="*/ 0 h 81"/>
                          <a:gd name="T100" fmla="*/ 16 w 37"/>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81"/>
                          <a:gd name="T155" fmla="*/ 37 w 37"/>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81">
                            <a:moveTo>
                              <a:pt x="16" y="0"/>
                            </a:moveTo>
                            <a:lnTo>
                              <a:pt x="36" y="0"/>
                            </a:lnTo>
                            <a:lnTo>
                              <a:pt x="36" y="80"/>
                            </a:lnTo>
                            <a:lnTo>
                              <a:pt x="16" y="79"/>
                            </a:lnTo>
                            <a:lnTo>
                              <a:pt x="14" y="79"/>
                            </a:lnTo>
                            <a:lnTo>
                              <a:pt x="13" y="78"/>
                            </a:lnTo>
                            <a:lnTo>
                              <a:pt x="12" y="77"/>
                            </a:lnTo>
                            <a:lnTo>
                              <a:pt x="11" y="76"/>
                            </a:lnTo>
                            <a:lnTo>
                              <a:pt x="9" y="75"/>
                            </a:lnTo>
                            <a:lnTo>
                              <a:pt x="8" y="74"/>
                            </a:lnTo>
                            <a:lnTo>
                              <a:pt x="7" y="72"/>
                            </a:lnTo>
                            <a:lnTo>
                              <a:pt x="7" y="71"/>
                            </a:lnTo>
                            <a:lnTo>
                              <a:pt x="6" y="70"/>
                            </a:lnTo>
                            <a:lnTo>
                              <a:pt x="6" y="68"/>
                            </a:lnTo>
                            <a:lnTo>
                              <a:pt x="5" y="68"/>
                            </a:lnTo>
                            <a:lnTo>
                              <a:pt x="4" y="66"/>
                            </a:lnTo>
                            <a:lnTo>
                              <a:pt x="3" y="65"/>
                            </a:lnTo>
                            <a:lnTo>
                              <a:pt x="3" y="63"/>
                            </a:lnTo>
                            <a:lnTo>
                              <a:pt x="2" y="60"/>
                            </a:lnTo>
                            <a:lnTo>
                              <a:pt x="2" y="58"/>
                            </a:lnTo>
                            <a:lnTo>
                              <a:pt x="1" y="55"/>
                            </a:lnTo>
                            <a:lnTo>
                              <a:pt x="1" y="53"/>
                            </a:lnTo>
                            <a:lnTo>
                              <a:pt x="0" y="50"/>
                            </a:lnTo>
                            <a:lnTo>
                              <a:pt x="0" y="46"/>
                            </a:lnTo>
                            <a:lnTo>
                              <a:pt x="0" y="44"/>
                            </a:lnTo>
                            <a:lnTo>
                              <a:pt x="0" y="40"/>
                            </a:lnTo>
                            <a:lnTo>
                              <a:pt x="0" y="35"/>
                            </a:lnTo>
                            <a:lnTo>
                              <a:pt x="0" y="30"/>
                            </a:lnTo>
                            <a:lnTo>
                              <a:pt x="1" y="26"/>
                            </a:lnTo>
                            <a:lnTo>
                              <a:pt x="1" y="24"/>
                            </a:lnTo>
                            <a:lnTo>
                              <a:pt x="2" y="21"/>
                            </a:lnTo>
                            <a:lnTo>
                              <a:pt x="2" y="18"/>
                            </a:lnTo>
                            <a:lnTo>
                              <a:pt x="3" y="15"/>
                            </a:lnTo>
                            <a:lnTo>
                              <a:pt x="4" y="12"/>
                            </a:lnTo>
                            <a:lnTo>
                              <a:pt x="6" y="10"/>
                            </a:lnTo>
                            <a:lnTo>
                              <a:pt x="7" y="9"/>
                            </a:lnTo>
                            <a:lnTo>
                              <a:pt x="7" y="8"/>
                            </a:lnTo>
                            <a:lnTo>
                              <a:pt x="8" y="6"/>
                            </a:lnTo>
                            <a:lnTo>
                              <a:pt x="8" y="5"/>
                            </a:lnTo>
                            <a:lnTo>
                              <a:pt x="9" y="5"/>
                            </a:lnTo>
                            <a:lnTo>
                              <a:pt x="10" y="4"/>
                            </a:lnTo>
                            <a:lnTo>
                              <a:pt x="11" y="4"/>
                            </a:lnTo>
                            <a:lnTo>
                              <a:pt x="11" y="3"/>
                            </a:lnTo>
                            <a:lnTo>
                              <a:pt x="11" y="2"/>
                            </a:lnTo>
                            <a:lnTo>
                              <a:pt x="13" y="2"/>
                            </a:lnTo>
                            <a:lnTo>
                              <a:pt x="13" y="1"/>
                            </a:lnTo>
                            <a:lnTo>
                              <a:pt x="14" y="1"/>
                            </a:lnTo>
                            <a:lnTo>
                              <a:pt x="15" y="1"/>
                            </a:lnTo>
                            <a:lnTo>
                              <a:pt x="16"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749" name="Oval 730"/>
                      <p:cNvSpPr>
                        <a:spLocks noChangeArrowheads="1"/>
                      </p:cNvSpPr>
                      <p:nvPr/>
                    </p:nvSpPr>
                    <p:spPr bwMode="auto">
                      <a:xfrm>
                        <a:off x="4518" y="2983"/>
                        <a:ext cx="38" cy="81"/>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744" name="Group 735"/>
                    <p:cNvGrpSpPr>
                      <a:grpSpLocks/>
                    </p:cNvGrpSpPr>
                    <p:nvPr/>
                  </p:nvGrpSpPr>
                  <p:grpSpPr bwMode="auto">
                    <a:xfrm>
                      <a:off x="4527" y="3001"/>
                      <a:ext cx="24" cy="45"/>
                      <a:chOff x="4527" y="3001"/>
                      <a:chExt cx="24" cy="45"/>
                    </a:xfrm>
                  </p:grpSpPr>
                  <p:sp>
                    <p:nvSpPr>
                      <p:cNvPr id="27745" name="Oval 732"/>
                      <p:cNvSpPr>
                        <a:spLocks noChangeArrowheads="1"/>
                      </p:cNvSpPr>
                      <p:nvPr/>
                    </p:nvSpPr>
                    <p:spPr bwMode="auto">
                      <a:xfrm>
                        <a:off x="4527" y="3001"/>
                        <a:ext cx="20" cy="45"/>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46" name="Oval 733"/>
                      <p:cNvSpPr>
                        <a:spLocks noChangeArrowheads="1"/>
                      </p:cNvSpPr>
                      <p:nvPr/>
                    </p:nvSpPr>
                    <p:spPr bwMode="auto">
                      <a:xfrm>
                        <a:off x="4528" y="3002"/>
                        <a:ext cx="16" cy="42"/>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47" name="Oval 734"/>
                      <p:cNvSpPr>
                        <a:spLocks noChangeArrowheads="1"/>
                      </p:cNvSpPr>
                      <p:nvPr/>
                    </p:nvSpPr>
                    <p:spPr bwMode="auto">
                      <a:xfrm>
                        <a:off x="4535" y="3023"/>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7735" name="Group 744"/>
                  <p:cNvGrpSpPr>
                    <a:grpSpLocks/>
                  </p:cNvGrpSpPr>
                  <p:nvPr/>
                </p:nvGrpSpPr>
                <p:grpSpPr bwMode="auto">
                  <a:xfrm>
                    <a:off x="4524" y="2983"/>
                    <a:ext cx="57" cy="83"/>
                    <a:chOff x="4524" y="2983"/>
                    <a:chExt cx="57" cy="83"/>
                  </a:xfrm>
                </p:grpSpPr>
                <p:sp>
                  <p:nvSpPr>
                    <p:cNvPr id="27736" name="Oval 737"/>
                    <p:cNvSpPr>
                      <a:spLocks noChangeArrowheads="1"/>
                    </p:cNvSpPr>
                    <p:nvPr/>
                  </p:nvSpPr>
                  <p:spPr bwMode="auto">
                    <a:xfrm>
                      <a:off x="4545" y="2983"/>
                      <a:ext cx="36" cy="83"/>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7737" name="Group 743"/>
                    <p:cNvGrpSpPr>
                      <a:grpSpLocks/>
                    </p:cNvGrpSpPr>
                    <p:nvPr/>
                  </p:nvGrpSpPr>
                  <p:grpSpPr bwMode="auto">
                    <a:xfrm>
                      <a:off x="4524" y="2983"/>
                      <a:ext cx="54" cy="83"/>
                      <a:chOff x="4524" y="2983"/>
                      <a:chExt cx="54" cy="83"/>
                    </a:xfrm>
                  </p:grpSpPr>
                  <p:sp>
                    <p:nvSpPr>
                      <p:cNvPr id="27738" name="Freeform 738"/>
                      <p:cNvSpPr>
                        <a:spLocks/>
                      </p:cNvSpPr>
                      <p:nvPr/>
                    </p:nvSpPr>
                    <p:spPr bwMode="auto">
                      <a:xfrm>
                        <a:off x="4524" y="2983"/>
                        <a:ext cx="36" cy="83"/>
                      </a:xfrm>
                      <a:custGeom>
                        <a:avLst/>
                        <a:gdLst>
                          <a:gd name="T0" fmla="*/ 16 w 36"/>
                          <a:gd name="T1" fmla="*/ 0 h 83"/>
                          <a:gd name="T2" fmla="*/ 35 w 36"/>
                          <a:gd name="T3" fmla="*/ 0 h 83"/>
                          <a:gd name="T4" fmla="*/ 35 w 36"/>
                          <a:gd name="T5" fmla="*/ 82 h 83"/>
                          <a:gd name="T6" fmla="*/ 16 w 36"/>
                          <a:gd name="T7" fmla="*/ 81 h 83"/>
                          <a:gd name="T8" fmla="*/ 15 w 36"/>
                          <a:gd name="T9" fmla="*/ 81 h 83"/>
                          <a:gd name="T10" fmla="*/ 15 w 36"/>
                          <a:gd name="T11" fmla="*/ 81 h 83"/>
                          <a:gd name="T12" fmla="*/ 15 w 36"/>
                          <a:gd name="T13" fmla="*/ 80 h 83"/>
                          <a:gd name="T14" fmla="*/ 13 w 36"/>
                          <a:gd name="T15" fmla="*/ 80 h 83"/>
                          <a:gd name="T16" fmla="*/ 12 w 36"/>
                          <a:gd name="T17" fmla="*/ 79 h 83"/>
                          <a:gd name="T18" fmla="*/ 11 w 36"/>
                          <a:gd name="T19" fmla="*/ 78 h 83"/>
                          <a:gd name="T20" fmla="*/ 10 w 36"/>
                          <a:gd name="T21" fmla="*/ 77 h 83"/>
                          <a:gd name="T22" fmla="*/ 10 w 36"/>
                          <a:gd name="T23" fmla="*/ 77 h 83"/>
                          <a:gd name="T24" fmla="*/ 9 w 36"/>
                          <a:gd name="T25" fmla="*/ 77 h 83"/>
                          <a:gd name="T26" fmla="*/ 8 w 36"/>
                          <a:gd name="T27" fmla="*/ 75 h 83"/>
                          <a:gd name="T28" fmla="*/ 7 w 36"/>
                          <a:gd name="T29" fmla="*/ 74 h 83"/>
                          <a:gd name="T30" fmla="*/ 7 w 36"/>
                          <a:gd name="T31" fmla="*/ 73 h 83"/>
                          <a:gd name="T32" fmla="*/ 6 w 36"/>
                          <a:gd name="T33" fmla="*/ 71 h 83"/>
                          <a:gd name="T34" fmla="*/ 5 w 36"/>
                          <a:gd name="T35" fmla="*/ 70 h 83"/>
                          <a:gd name="T36" fmla="*/ 5 w 36"/>
                          <a:gd name="T37" fmla="*/ 69 h 83"/>
                          <a:gd name="T38" fmla="*/ 5 w 36"/>
                          <a:gd name="T39" fmla="*/ 68 h 83"/>
                          <a:gd name="T40" fmla="*/ 4 w 36"/>
                          <a:gd name="T41" fmla="*/ 66 h 83"/>
                          <a:gd name="T42" fmla="*/ 2 w 36"/>
                          <a:gd name="T43" fmla="*/ 65 h 83"/>
                          <a:gd name="T44" fmla="*/ 2 w 36"/>
                          <a:gd name="T45" fmla="*/ 62 h 83"/>
                          <a:gd name="T46" fmla="*/ 2 w 36"/>
                          <a:gd name="T47" fmla="*/ 60 h 83"/>
                          <a:gd name="T48" fmla="*/ 1 w 36"/>
                          <a:gd name="T49" fmla="*/ 57 h 83"/>
                          <a:gd name="T50" fmla="*/ 1 w 36"/>
                          <a:gd name="T51" fmla="*/ 55 h 83"/>
                          <a:gd name="T52" fmla="*/ 0 w 36"/>
                          <a:gd name="T53" fmla="*/ 52 h 83"/>
                          <a:gd name="T54" fmla="*/ 0 w 36"/>
                          <a:gd name="T55" fmla="*/ 48 h 83"/>
                          <a:gd name="T56" fmla="*/ 0 w 36"/>
                          <a:gd name="T57" fmla="*/ 45 h 83"/>
                          <a:gd name="T58" fmla="*/ 0 w 36"/>
                          <a:gd name="T59" fmla="*/ 40 h 83"/>
                          <a:gd name="T60" fmla="*/ 0 w 36"/>
                          <a:gd name="T61" fmla="*/ 36 h 83"/>
                          <a:gd name="T62" fmla="*/ 0 w 36"/>
                          <a:gd name="T63" fmla="*/ 31 h 83"/>
                          <a:gd name="T64" fmla="*/ 1 w 36"/>
                          <a:gd name="T65" fmla="*/ 27 h 83"/>
                          <a:gd name="T66" fmla="*/ 2 w 36"/>
                          <a:gd name="T67" fmla="*/ 24 h 83"/>
                          <a:gd name="T68" fmla="*/ 2 w 36"/>
                          <a:gd name="T69" fmla="*/ 21 h 83"/>
                          <a:gd name="T70" fmla="*/ 2 w 36"/>
                          <a:gd name="T71" fmla="*/ 19 h 83"/>
                          <a:gd name="T72" fmla="*/ 3 w 36"/>
                          <a:gd name="T73" fmla="*/ 16 h 83"/>
                          <a:gd name="T74" fmla="*/ 5 w 36"/>
                          <a:gd name="T75" fmla="*/ 13 h 83"/>
                          <a:gd name="T76" fmla="*/ 6 w 36"/>
                          <a:gd name="T77" fmla="*/ 11 h 83"/>
                          <a:gd name="T78" fmla="*/ 7 w 36"/>
                          <a:gd name="T79" fmla="*/ 9 h 83"/>
                          <a:gd name="T80" fmla="*/ 7 w 36"/>
                          <a:gd name="T81" fmla="*/ 8 h 83"/>
                          <a:gd name="T82" fmla="*/ 7 w 36"/>
                          <a:gd name="T83" fmla="*/ 6 h 83"/>
                          <a:gd name="T84" fmla="*/ 8 w 36"/>
                          <a:gd name="T85" fmla="*/ 6 h 83"/>
                          <a:gd name="T86" fmla="*/ 9 w 36"/>
                          <a:gd name="T87" fmla="*/ 5 h 83"/>
                          <a:gd name="T88" fmla="*/ 10 w 36"/>
                          <a:gd name="T89" fmla="*/ 4 h 83"/>
                          <a:gd name="T90" fmla="*/ 11 w 36"/>
                          <a:gd name="T91" fmla="*/ 3 h 83"/>
                          <a:gd name="T92" fmla="*/ 12 w 36"/>
                          <a:gd name="T93" fmla="*/ 2 h 83"/>
                          <a:gd name="T94" fmla="*/ 13 w 36"/>
                          <a:gd name="T95" fmla="*/ 1 h 83"/>
                          <a:gd name="T96" fmla="*/ 14 w 36"/>
                          <a:gd name="T97" fmla="*/ 1 h 83"/>
                          <a:gd name="T98" fmla="*/ 15 w 36"/>
                          <a:gd name="T99" fmla="*/ 1 h 83"/>
                          <a:gd name="T100" fmla="*/ 15 w 36"/>
                          <a:gd name="T101" fmla="*/ 0 h 83"/>
                          <a:gd name="T102" fmla="*/ 15 w 36"/>
                          <a:gd name="T103" fmla="*/ 0 h 83"/>
                          <a:gd name="T104" fmla="*/ 16 w 36"/>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83"/>
                          <a:gd name="T161" fmla="*/ 36 w 36"/>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83">
                            <a:moveTo>
                              <a:pt x="16" y="0"/>
                            </a:moveTo>
                            <a:lnTo>
                              <a:pt x="35" y="0"/>
                            </a:lnTo>
                            <a:lnTo>
                              <a:pt x="35" y="82"/>
                            </a:lnTo>
                            <a:lnTo>
                              <a:pt x="16" y="81"/>
                            </a:lnTo>
                            <a:lnTo>
                              <a:pt x="15" y="81"/>
                            </a:lnTo>
                            <a:lnTo>
                              <a:pt x="15" y="80"/>
                            </a:lnTo>
                            <a:lnTo>
                              <a:pt x="13" y="80"/>
                            </a:lnTo>
                            <a:lnTo>
                              <a:pt x="12" y="79"/>
                            </a:lnTo>
                            <a:lnTo>
                              <a:pt x="11" y="78"/>
                            </a:lnTo>
                            <a:lnTo>
                              <a:pt x="10" y="77"/>
                            </a:lnTo>
                            <a:lnTo>
                              <a:pt x="9" y="77"/>
                            </a:lnTo>
                            <a:lnTo>
                              <a:pt x="8" y="75"/>
                            </a:lnTo>
                            <a:lnTo>
                              <a:pt x="7" y="74"/>
                            </a:lnTo>
                            <a:lnTo>
                              <a:pt x="7" y="73"/>
                            </a:lnTo>
                            <a:lnTo>
                              <a:pt x="6" y="71"/>
                            </a:lnTo>
                            <a:lnTo>
                              <a:pt x="5" y="70"/>
                            </a:lnTo>
                            <a:lnTo>
                              <a:pt x="5" y="69"/>
                            </a:lnTo>
                            <a:lnTo>
                              <a:pt x="5" y="68"/>
                            </a:lnTo>
                            <a:lnTo>
                              <a:pt x="4" y="66"/>
                            </a:lnTo>
                            <a:lnTo>
                              <a:pt x="2" y="65"/>
                            </a:lnTo>
                            <a:lnTo>
                              <a:pt x="2" y="62"/>
                            </a:lnTo>
                            <a:lnTo>
                              <a:pt x="2" y="60"/>
                            </a:lnTo>
                            <a:lnTo>
                              <a:pt x="1" y="57"/>
                            </a:lnTo>
                            <a:lnTo>
                              <a:pt x="1" y="55"/>
                            </a:lnTo>
                            <a:lnTo>
                              <a:pt x="0" y="52"/>
                            </a:lnTo>
                            <a:lnTo>
                              <a:pt x="0" y="48"/>
                            </a:lnTo>
                            <a:lnTo>
                              <a:pt x="0" y="45"/>
                            </a:lnTo>
                            <a:lnTo>
                              <a:pt x="0" y="40"/>
                            </a:lnTo>
                            <a:lnTo>
                              <a:pt x="0" y="36"/>
                            </a:lnTo>
                            <a:lnTo>
                              <a:pt x="0" y="31"/>
                            </a:lnTo>
                            <a:lnTo>
                              <a:pt x="1" y="27"/>
                            </a:lnTo>
                            <a:lnTo>
                              <a:pt x="2" y="24"/>
                            </a:lnTo>
                            <a:lnTo>
                              <a:pt x="2" y="21"/>
                            </a:lnTo>
                            <a:lnTo>
                              <a:pt x="2" y="19"/>
                            </a:lnTo>
                            <a:lnTo>
                              <a:pt x="3" y="16"/>
                            </a:lnTo>
                            <a:lnTo>
                              <a:pt x="5" y="13"/>
                            </a:lnTo>
                            <a:lnTo>
                              <a:pt x="6" y="11"/>
                            </a:lnTo>
                            <a:lnTo>
                              <a:pt x="7" y="9"/>
                            </a:lnTo>
                            <a:lnTo>
                              <a:pt x="7" y="8"/>
                            </a:lnTo>
                            <a:lnTo>
                              <a:pt x="7" y="6"/>
                            </a:lnTo>
                            <a:lnTo>
                              <a:pt x="8" y="6"/>
                            </a:lnTo>
                            <a:lnTo>
                              <a:pt x="9" y="5"/>
                            </a:lnTo>
                            <a:lnTo>
                              <a:pt x="10" y="4"/>
                            </a:lnTo>
                            <a:lnTo>
                              <a:pt x="11" y="3"/>
                            </a:lnTo>
                            <a:lnTo>
                              <a:pt x="12" y="2"/>
                            </a:lnTo>
                            <a:lnTo>
                              <a:pt x="13" y="1"/>
                            </a:lnTo>
                            <a:lnTo>
                              <a:pt x="14" y="1"/>
                            </a:lnTo>
                            <a:lnTo>
                              <a:pt x="15" y="1"/>
                            </a:lnTo>
                            <a:lnTo>
                              <a:pt x="15" y="0"/>
                            </a:lnTo>
                            <a:lnTo>
                              <a:pt x="16"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7739" name="Group 742"/>
                      <p:cNvGrpSpPr>
                        <a:grpSpLocks/>
                      </p:cNvGrpSpPr>
                      <p:nvPr/>
                    </p:nvGrpSpPr>
                    <p:grpSpPr bwMode="auto">
                      <a:xfrm>
                        <a:off x="4554" y="3002"/>
                        <a:ext cx="24" cy="45"/>
                        <a:chOff x="4554" y="3002"/>
                        <a:chExt cx="24" cy="45"/>
                      </a:xfrm>
                    </p:grpSpPr>
                    <p:sp>
                      <p:nvSpPr>
                        <p:cNvPr id="27740" name="Oval 739"/>
                        <p:cNvSpPr>
                          <a:spLocks noChangeArrowheads="1"/>
                        </p:cNvSpPr>
                        <p:nvPr/>
                      </p:nvSpPr>
                      <p:spPr bwMode="auto">
                        <a:xfrm>
                          <a:off x="4554" y="3002"/>
                          <a:ext cx="18" cy="45"/>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41" name="Oval 740"/>
                        <p:cNvSpPr>
                          <a:spLocks noChangeArrowheads="1"/>
                        </p:cNvSpPr>
                        <p:nvPr/>
                      </p:nvSpPr>
                      <p:spPr bwMode="auto">
                        <a:xfrm>
                          <a:off x="4554" y="3003"/>
                          <a:ext cx="17" cy="4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42" name="Oval 741"/>
                        <p:cNvSpPr>
                          <a:spLocks noChangeArrowheads="1"/>
                        </p:cNvSpPr>
                        <p:nvPr/>
                      </p:nvSpPr>
                      <p:spPr bwMode="auto">
                        <a:xfrm>
                          <a:off x="4562" y="3024"/>
                          <a:ext cx="16" cy="16"/>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grpSp>
              <p:nvGrpSpPr>
                <p:cNvPr id="27717" name="Group 762"/>
                <p:cNvGrpSpPr>
                  <a:grpSpLocks/>
                </p:cNvGrpSpPr>
                <p:nvPr/>
              </p:nvGrpSpPr>
              <p:grpSpPr bwMode="auto">
                <a:xfrm>
                  <a:off x="4451" y="2986"/>
                  <a:ext cx="89" cy="87"/>
                  <a:chOff x="4451" y="2986"/>
                  <a:chExt cx="89" cy="87"/>
                </a:xfrm>
              </p:grpSpPr>
              <p:sp>
                <p:nvSpPr>
                  <p:cNvPr id="27718" name="Oval 746"/>
                  <p:cNvSpPr>
                    <a:spLocks noChangeArrowheads="1"/>
                  </p:cNvSpPr>
                  <p:nvPr/>
                </p:nvSpPr>
                <p:spPr bwMode="auto">
                  <a:xfrm>
                    <a:off x="4500" y="2986"/>
                    <a:ext cx="40" cy="87"/>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7719" name="Group 761"/>
                  <p:cNvGrpSpPr>
                    <a:grpSpLocks/>
                  </p:cNvGrpSpPr>
                  <p:nvPr/>
                </p:nvGrpSpPr>
                <p:grpSpPr bwMode="auto">
                  <a:xfrm>
                    <a:off x="4451" y="2986"/>
                    <a:ext cx="84" cy="87"/>
                    <a:chOff x="4451" y="2986"/>
                    <a:chExt cx="84" cy="87"/>
                  </a:xfrm>
                </p:grpSpPr>
                <p:grpSp>
                  <p:nvGrpSpPr>
                    <p:cNvPr id="27720" name="Group 754"/>
                    <p:cNvGrpSpPr>
                      <a:grpSpLocks/>
                    </p:cNvGrpSpPr>
                    <p:nvPr/>
                  </p:nvGrpSpPr>
                  <p:grpSpPr bwMode="auto">
                    <a:xfrm>
                      <a:off x="4451" y="2986"/>
                      <a:ext cx="62" cy="85"/>
                      <a:chOff x="4451" y="2986"/>
                      <a:chExt cx="62" cy="85"/>
                    </a:xfrm>
                  </p:grpSpPr>
                  <p:grpSp>
                    <p:nvGrpSpPr>
                      <p:cNvPr id="27727" name="Group 749"/>
                      <p:cNvGrpSpPr>
                        <a:grpSpLocks/>
                      </p:cNvGrpSpPr>
                      <p:nvPr/>
                    </p:nvGrpSpPr>
                    <p:grpSpPr bwMode="auto">
                      <a:xfrm>
                        <a:off x="4451" y="2986"/>
                        <a:ext cx="62" cy="85"/>
                        <a:chOff x="4451" y="2986"/>
                        <a:chExt cx="62" cy="85"/>
                      </a:xfrm>
                    </p:grpSpPr>
                    <p:sp>
                      <p:nvSpPr>
                        <p:cNvPr id="27732" name="Freeform 747"/>
                        <p:cNvSpPr>
                          <a:spLocks/>
                        </p:cNvSpPr>
                        <p:nvPr/>
                      </p:nvSpPr>
                      <p:spPr bwMode="auto">
                        <a:xfrm>
                          <a:off x="4451" y="2986"/>
                          <a:ext cx="39" cy="85"/>
                        </a:xfrm>
                        <a:custGeom>
                          <a:avLst/>
                          <a:gdLst>
                            <a:gd name="T0" fmla="*/ 18 w 39"/>
                            <a:gd name="T1" fmla="*/ 0 h 85"/>
                            <a:gd name="T2" fmla="*/ 38 w 39"/>
                            <a:gd name="T3" fmla="*/ 0 h 85"/>
                            <a:gd name="T4" fmla="*/ 38 w 39"/>
                            <a:gd name="T5" fmla="*/ 84 h 85"/>
                            <a:gd name="T6" fmla="*/ 18 w 39"/>
                            <a:gd name="T7" fmla="*/ 83 h 85"/>
                            <a:gd name="T8" fmla="*/ 17 w 39"/>
                            <a:gd name="T9" fmla="*/ 83 h 85"/>
                            <a:gd name="T10" fmla="*/ 17 w 39"/>
                            <a:gd name="T11" fmla="*/ 83 h 85"/>
                            <a:gd name="T12" fmla="*/ 16 w 39"/>
                            <a:gd name="T13" fmla="*/ 83 h 85"/>
                            <a:gd name="T14" fmla="*/ 14 w 39"/>
                            <a:gd name="T15" fmla="*/ 82 h 85"/>
                            <a:gd name="T16" fmla="*/ 14 w 39"/>
                            <a:gd name="T17" fmla="*/ 81 h 85"/>
                            <a:gd name="T18" fmla="*/ 12 w 39"/>
                            <a:gd name="T19" fmla="*/ 80 h 85"/>
                            <a:gd name="T20" fmla="*/ 12 w 39"/>
                            <a:gd name="T21" fmla="*/ 80 h 85"/>
                            <a:gd name="T22" fmla="*/ 11 w 39"/>
                            <a:gd name="T23" fmla="*/ 79 h 85"/>
                            <a:gd name="T24" fmla="*/ 10 w 39"/>
                            <a:gd name="T25" fmla="*/ 78 h 85"/>
                            <a:gd name="T26" fmla="*/ 9 w 39"/>
                            <a:gd name="T27" fmla="*/ 77 h 85"/>
                            <a:gd name="T28" fmla="*/ 8 w 39"/>
                            <a:gd name="T29" fmla="*/ 76 h 85"/>
                            <a:gd name="T30" fmla="*/ 7 w 39"/>
                            <a:gd name="T31" fmla="*/ 74 h 85"/>
                            <a:gd name="T32" fmla="*/ 7 w 39"/>
                            <a:gd name="T33" fmla="*/ 73 h 85"/>
                            <a:gd name="T34" fmla="*/ 6 w 39"/>
                            <a:gd name="T35" fmla="*/ 71 h 85"/>
                            <a:gd name="T36" fmla="*/ 5 w 39"/>
                            <a:gd name="T37" fmla="*/ 69 h 85"/>
                            <a:gd name="T38" fmla="*/ 4 w 39"/>
                            <a:gd name="T39" fmla="*/ 68 h 85"/>
                            <a:gd name="T40" fmla="*/ 3 w 39"/>
                            <a:gd name="T41" fmla="*/ 66 h 85"/>
                            <a:gd name="T42" fmla="*/ 3 w 39"/>
                            <a:gd name="T43" fmla="*/ 63 h 85"/>
                            <a:gd name="T44" fmla="*/ 2 w 39"/>
                            <a:gd name="T45" fmla="*/ 60 h 85"/>
                            <a:gd name="T46" fmla="*/ 2 w 39"/>
                            <a:gd name="T47" fmla="*/ 58 h 85"/>
                            <a:gd name="T48" fmla="*/ 1 w 39"/>
                            <a:gd name="T49" fmla="*/ 55 h 85"/>
                            <a:gd name="T50" fmla="*/ 1 w 39"/>
                            <a:gd name="T51" fmla="*/ 52 h 85"/>
                            <a:gd name="T52" fmla="*/ 1 w 39"/>
                            <a:gd name="T53" fmla="*/ 49 h 85"/>
                            <a:gd name="T54" fmla="*/ 0 w 39"/>
                            <a:gd name="T55" fmla="*/ 46 h 85"/>
                            <a:gd name="T56" fmla="*/ 0 w 39"/>
                            <a:gd name="T57" fmla="*/ 41 h 85"/>
                            <a:gd name="T58" fmla="*/ 1 w 39"/>
                            <a:gd name="T59" fmla="*/ 37 h 85"/>
                            <a:gd name="T60" fmla="*/ 1 w 39"/>
                            <a:gd name="T61" fmla="*/ 32 h 85"/>
                            <a:gd name="T62" fmla="*/ 1 w 39"/>
                            <a:gd name="T63" fmla="*/ 27 h 85"/>
                            <a:gd name="T64" fmla="*/ 2 w 39"/>
                            <a:gd name="T65" fmla="*/ 24 h 85"/>
                            <a:gd name="T66" fmla="*/ 2 w 39"/>
                            <a:gd name="T67" fmla="*/ 21 h 85"/>
                            <a:gd name="T68" fmla="*/ 3 w 39"/>
                            <a:gd name="T69" fmla="*/ 19 h 85"/>
                            <a:gd name="T70" fmla="*/ 3 w 39"/>
                            <a:gd name="T71" fmla="*/ 16 h 85"/>
                            <a:gd name="T72" fmla="*/ 6 w 39"/>
                            <a:gd name="T73" fmla="*/ 13 h 85"/>
                            <a:gd name="T74" fmla="*/ 6 w 39"/>
                            <a:gd name="T75" fmla="*/ 11 h 85"/>
                            <a:gd name="T76" fmla="*/ 7 w 39"/>
                            <a:gd name="T77" fmla="*/ 9 h 85"/>
                            <a:gd name="T78" fmla="*/ 8 w 39"/>
                            <a:gd name="T79" fmla="*/ 8 h 85"/>
                            <a:gd name="T80" fmla="*/ 9 w 39"/>
                            <a:gd name="T81" fmla="*/ 6 h 85"/>
                            <a:gd name="T82" fmla="*/ 9 w 39"/>
                            <a:gd name="T83" fmla="*/ 5 h 85"/>
                            <a:gd name="T84" fmla="*/ 10 w 39"/>
                            <a:gd name="T85" fmla="*/ 5 h 85"/>
                            <a:gd name="T86" fmla="*/ 11 w 39"/>
                            <a:gd name="T87" fmla="*/ 4 h 85"/>
                            <a:gd name="T88" fmla="*/ 12 w 39"/>
                            <a:gd name="T89" fmla="*/ 4 h 85"/>
                            <a:gd name="T90" fmla="*/ 12 w 39"/>
                            <a:gd name="T91" fmla="*/ 3 h 85"/>
                            <a:gd name="T92" fmla="*/ 13 w 39"/>
                            <a:gd name="T93" fmla="*/ 2 h 85"/>
                            <a:gd name="T94" fmla="*/ 14 w 39"/>
                            <a:gd name="T95" fmla="*/ 1 h 85"/>
                            <a:gd name="T96" fmla="*/ 16 w 39"/>
                            <a:gd name="T97" fmla="*/ 1 h 85"/>
                            <a:gd name="T98" fmla="*/ 17 w 39"/>
                            <a:gd name="T99" fmla="*/ 0 h 85"/>
                            <a:gd name="T100" fmla="*/ 17 w 39"/>
                            <a:gd name="T101" fmla="*/ 0 h 85"/>
                            <a:gd name="T102" fmla="*/ 18 w 39"/>
                            <a:gd name="T103" fmla="*/ 0 h 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
                            <a:gd name="T157" fmla="*/ 0 h 85"/>
                            <a:gd name="T158" fmla="*/ 39 w 39"/>
                            <a:gd name="T159" fmla="*/ 85 h 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 h="85">
                              <a:moveTo>
                                <a:pt x="18" y="0"/>
                              </a:moveTo>
                              <a:lnTo>
                                <a:pt x="38" y="0"/>
                              </a:lnTo>
                              <a:lnTo>
                                <a:pt x="38" y="84"/>
                              </a:lnTo>
                              <a:lnTo>
                                <a:pt x="18" y="83"/>
                              </a:lnTo>
                              <a:lnTo>
                                <a:pt x="17" y="83"/>
                              </a:lnTo>
                              <a:lnTo>
                                <a:pt x="16" y="83"/>
                              </a:lnTo>
                              <a:lnTo>
                                <a:pt x="14" y="82"/>
                              </a:lnTo>
                              <a:lnTo>
                                <a:pt x="14" y="81"/>
                              </a:lnTo>
                              <a:lnTo>
                                <a:pt x="12" y="80"/>
                              </a:lnTo>
                              <a:lnTo>
                                <a:pt x="11" y="79"/>
                              </a:lnTo>
                              <a:lnTo>
                                <a:pt x="10" y="78"/>
                              </a:lnTo>
                              <a:lnTo>
                                <a:pt x="9" y="77"/>
                              </a:lnTo>
                              <a:lnTo>
                                <a:pt x="8" y="76"/>
                              </a:lnTo>
                              <a:lnTo>
                                <a:pt x="7" y="74"/>
                              </a:lnTo>
                              <a:lnTo>
                                <a:pt x="7" y="73"/>
                              </a:lnTo>
                              <a:lnTo>
                                <a:pt x="6" y="71"/>
                              </a:lnTo>
                              <a:lnTo>
                                <a:pt x="5" y="69"/>
                              </a:lnTo>
                              <a:lnTo>
                                <a:pt x="4" y="68"/>
                              </a:lnTo>
                              <a:lnTo>
                                <a:pt x="3" y="66"/>
                              </a:lnTo>
                              <a:lnTo>
                                <a:pt x="3" y="63"/>
                              </a:lnTo>
                              <a:lnTo>
                                <a:pt x="2" y="60"/>
                              </a:lnTo>
                              <a:lnTo>
                                <a:pt x="2" y="58"/>
                              </a:lnTo>
                              <a:lnTo>
                                <a:pt x="1" y="55"/>
                              </a:lnTo>
                              <a:lnTo>
                                <a:pt x="1" y="52"/>
                              </a:lnTo>
                              <a:lnTo>
                                <a:pt x="1" y="49"/>
                              </a:lnTo>
                              <a:lnTo>
                                <a:pt x="0" y="46"/>
                              </a:lnTo>
                              <a:lnTo>
                                <a:pt x="0" y="41"/>
                              </a:lnTo>
                              <a:lnTo>
                                <a:pt x="1" y="37"/>
                              </a:lnTo>
                              <a:lnTo>
                                <a:pt x="1" y="32"/>
                              </a:lnTo>
                              <a:lnTo>
                                <a:pt x="1" y="27"/>
                              </a:lnTo>
                              <a:lnTo>
                                <a:pt x="2" y="24"/>
                              </a:lnTo>
                              <a:lnTo>
                                <a:pt x="2" y="21"/>
                              </a:lnTo>
                              <a:lnTo>
                                <a:pt x="3" y="19"/>
                              </a:lnTo>
                              <a:lnTo>
                                <a:pt x="3" y="16"/>
                              </a:lnTo>
                              <a:lnTo>
                                <a:pt x="6" y="13"/>
                              </a:lnTo>
                              <a:lnTo>
                                <a:pt x="6" y="11"/>
                              </a:lnTo>
                              <a:lnTo>
                                <a:pt x="7" y="9"/>
                              </a:lnTo>
                              <a:lnTo>
                                <a:pt x="8" y="8"/>
                              </a:lnTo>
                              <a:lnTo>
                                <a:pt x="9" y="6"/>
                              </a:lnTo>
                              <a:lnTo>
                                <a:pt x="9" y="5"/>
                              </a:lnTo>
                              <a:lnTo>
                                <a:pt x="10" y="5"/>
                              </a:lnTo>
                              <a:lnTo>
                                <a:pt x="11" y="4"/>
                              </a:lnTo>
                              <a:lnTo>
                                <a:pt x="12" y="4"/>
                              </a:lnTo>
                              <a:lnTo>
                                <a:pt x="12" y="3"/>
                              </a:lnTo>
                              <a:lnTo>
                                <a:pt x="13" y="2"/>
                              </a:lnTo>
                              <a:lnTo>
                                <a:pt x="14" y="1"/>
                              </a:lnTo>
                              <a:lnTo>
                                <a:pt x="16" y="1"/>
                              </a:lnTo>
                              <a:lnTo>
                                <a:pt x="17" y="0"/>
                              </a:lnTo>
                              <a:lnTo>
                                <a:pt x="18"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733" name="Oval 748"/>
                        <p:cNvSpPr>
                          <a:spLocks noChangeArrowheads="1"/>
                        </p:cNvSpPr>
                        <p:nvPr/>
                      </p:nvSpPr>
                      <p:spPr bwMode="auto">
                        <a:xfrm>
                          <a:off x="4473" y="2986"/>
                          <a:ext cx="40" cy="8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7728" name="Group 753"/>
                      <p:cNvGrpSpPr>
                        <a:grpSpLocks/>
                      </p:cNvGrpSpPr>
                      <p:nvPr/>
                    </p:nvGrpSpPr>
                    <p:grpSpPr bwMode="auto">
                      <a:xfrm>
                        <a:off x="4483" y="3005"/>
                        <a:ext cx="24" cy="47"/>
                        <a:chOff x="4483" y="3005"/>
                        <a:chExt cx="24" cy="47"/>
                      </a:xfrm>
                    </p:grpSpPr>
                    <p:sp>
                      <p:nvSpPr>
                        <p:cNvPr id="27729" name="Oval 750"/>
                        <p:cNvSpPr>
                          <a:spLocks noChangeArrowheads="1"/>
                        </p:cNvSpPr>
                        <p:nvPr/>
                      </p:nvSpPr>
                      <p:spPr bwMode="auto">
                        <a:xfrm>
                          <a:off x="4483" y="3005"/>
                          <a:ext cx="20" cy="47"/>
                        </a:xfrm>
                        <a:prstGeom prst="ellipse">
                          <a:avLst/>
                        </a:pr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30" name="Oval 751"/>
                        <p:cNvSpPr>
                          <a:spLocks noChangeArrowheads="1"/>
                        </p:cNvSpPr>
                        <p:nvPr/>
                      </p:nvSpPr>
                      <p:spPr bwMode="auto">
                        <a:xfrm>
                          <a:off x="4483" y="3006"/>
                          <a:ext cx="17" cy="44"/>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31" name="Oval 752"/>
                        <p:cNvSpPr>
                          <a:spLocks noChangeArrowheads="1"/>
                        </p:cNvSpPr>
                        <p:nvPr/>
                      </p:nvSpPr>
                      <p:spPr bwMode="auto">
                        <a:xfrm>
                          <a:off x="4491" y="3027"/>
                          <a:ext cx="16" cy="16"/>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7721" name="Group 760"/>
                    <p:cNvGrpSpPr>
                      <a:grpSpLocks/>
                    </p:cNvGrpSpPr>
                    <p:nvPr/>
                  </p:nvGrpSpPr>
                  <p:grpSpPr bwMode="auto">
                    <a:xfrm>
                      <a:off x="4478" y="2986"/>
                      <a:ext cx="57" cy="87"/>
                      <a:chOff x="4478" y="2986"/>
                      <a:chExt cx="57" cy="87"/>
                    </a:xfrm>
                  </p:grpSpPr>
                  <p:sp>
                    <p:nvSpPr>
                      <p:cNvPr id="27722" name="Freeform 755"/>
                      <p:cNvSpPr>
                        <a:spLocks/>
                      </p:cNvSpPr>
                      <p:nvPr/>
                    </p:nvSpPr>
                    <p:spPr bwMode="auto">
                      <a:xfrm>
                        <a:off x="4478" y="2986"/>
                        <a:ext cx="39" cy="87"/>
                      </a:xfrm>
                      <a:custGeom>
                        <a:avLst/>
                        <a:gdLst>
                          <a:gd name="T0" fmla="*/ 18 w 39"/>
                          <a:gd name="T1" fmla="*/ 0 h 87"/>
                          <a:gd name="T2" fmla="*/ 38 w 39"/>
                          <a:gd name="T3" fmla="*/ 0 h 87"/>
                          <a:gd name="T4" fmla="*/ 38 w 39"/>
                          <a:gd name="T5" fmla="*/ 86 h 87"/>
                          <a:gd name="T6" fmla="*/ 18 w 39"/>
                          <a:gd name="T7" fmla="*/ 85 h 87"/>
                          <a:gd name="T8" fmla="*/ 17 w 39"/>
                          <a:gd name="T9" fmla="*/ 85 h 87"/>
                          <a:gd name="T10" fmla="*/ 16 w 39"/>
                          <a:gd name="T11" fmla="*/ 84 h 87"/>
                          <a:gd name="T12" fmla="*/ 15 w 39"/>
                          <a:gd name="T13" fmla="*/ 84 h 87"/>
                          <a:gd name="T14" fmla="*/ 13 w 39"/>
                          <a:gd name="T15" fmla="*/ 83 h 87"/>
                          <a:gd name="T16" fmla="*/ 12 w 39"/>
                          <a:gd name="T17" fmla="*/ 82 h 87"/>
                          <a:gd name="T18" fmla="*/ 12 w 39"/>
                          <a:gd name="T19" fmla="*/ 81 h 87"/>
                          <a:gd name="T20" fmla="*/ 11 w 39"/>
                          <a:gd name="T21" fmla="*/ 81 h 87"/>
                          <a:gd name="T22" fmla="*/ 10 w 39"/>
                          <a:gd name="T23" fmla="*/ 80 h 87"/>
                          <a:gd name="T24" fmla="*/ 9 w 39"/>
                          <a:gd name="T25" fmla="*/ 79 h 87"/>
                          <a:gd name="T26" fmla="*/ 8 w 39"/>
                          <a:gd name="T27" fmla="*/ 78 h 87"/>
                          <a:gd name="T28" fmla="*/ 7 w 39"/>
                          <a:gd name="T29" fmla="*/ 76 h 87"/>
                          <a:gd name="T30" fmla="*/ 7 w 39"/>
                          <a:gd name="T31" fmla="*/ 75 h 87"/>
                          <a:gd name="T32" fmla="*/ 7 w 39"/>
                          <a:gd name="T33" fmla="*/ 73 h 87"/>
                          <a:gd name="T34" fmla="*/ 6 w 39"/>
                          <a:gd name="T35" fmla="*/ 72 h 87"/>
                          <a:gd name="T36" fmla="*/ 5 w 39"/>
                          <a:gd name="T37" fmla="*/ 71 h 87"/>
                          <a:gd name="T38" fmla="*/ 4 w 39"/>
                          <a:gd name="T39" fmla="*/ 70 h 87"/>
                          <a:gd name="T40" fmla="*/ 4 w 39"/>
                          <a:gd name="T41" fmla="*/ 67 h 87"/>
                          <a:gd name="T42" fmla="*/ 3 w 39"/>
                          <a:gd name="T43" fmla="*/ 65 h 87"/>
                          <a:gd name="T44" fmla="*/ 2 w 39"/>
                          <a:gd name="T45" fmla="*/ 63 h 87"/>
                          <a:gd name="T46" fmla="*/ 2 w 39"/>
                          <a:gd name="T47" fmla="*/ 59 h 87"/>
                          <a:gd name="T48" fmla="*/ 2 w 39"/>
                          <a:gd name="T49" fmla="*/ 57 h 87"/>
                          <a:gd name="T50" fmla="*/ 1 w 39"/>
                          <a:gd name="T51" fmla="*/ 54 h 87"/>
                          <a:gd name="T52" fmla="*/ 1 w 39"/>
                          <a:gd name="T53" fmla="*/ 50 h 87"/>
                          <a:gd name="T54" fmla="*/ 0 w 39"/>
                          <a:gd name="T55" fmla="*/ 47 h 87"/>
                          <a:gd name="T56" fmla="*/ 1 w 39"/>
                          <a:gd name="T57" fmla="*/ 43 h 87"/>
                          <a:gd name="T58" fmla="*/ 1 w 39"/>
                          <a:gd name="T59" fmla="*/ 38 h 87"/>
                          <a:gd name="T60" fmla="*/ 1 w 39"/>
                          <a:gd name="T61" fmla="*/ 32 h 87"/>
                          <a:gd name="T62" fmla="*/ 2 w 39"/>
                          <a:gd name="T63" fmla="*/ 28 h 87"/>
                          <a:gd name="T64" fmla="*/ 2 w 39"/>
                          <a:gd name="T65" fmla="*/ 25 h 87"/>
                          <a:gd name="T66" fmla="*/ 2 w 39"/>
                          <a:gd name="T67" fmla="*/ 22 h 87"/>
                          <a:gd name="T68" fmla="*/ 3 w 39"/>
                          <a:gd name="T69" fmla="*/ 20 h 87"/>
                          <a:gd name="T70" fmla="*/ 4 w 39"/>
                          <a:gd name="T71" fmla="*/ 16 h 87"/>
                          <a:gd name="T72" fmla="*/ 5 w 39"/>
                          <a:gd name="T73" fmla="*/ 14 h 87"/>
                          <a:gd name="T74" fmla="*/ 7 w 39"/>
                          <a:gd name="T75" fmla="*/ 11 h 87"/>
                          <a:gd name="T76" fmla="*/ 7 w 39"/>
                          <a:gd name="T77" fmla="*/ 9 h 87"/>
                          <a:gd name="T78" fmla="*/ 8 w 39"/>
                          <a:gd name="T79" fmla="*/ 8 h 87"/>
                          <a:gd name="T80" fmla="*/ 9 w 39"/>
                          <a:gd name="T81" fmla="*/ 6 h 87"/>
                          <a:gd name="T82" fmla="*/ 10 w 39"/>
                          <a:gd name="T83" fmla="*/ 6 h 87"/>
                          <a:gd name="T84" fmla="*/ 10 w 39"/>
                          <a:gd name="T85" fmla="*/ 5 h 87"/>
                          <a:gd name="T86" fmla="*/ 11 w 39"/>
                          <a:gd name="T87" fmla="*/ 4 h 87"/>
                          <a:gd name="T88" fmla="*/ 12 w 39"/>
                          <a:gd name="T89" fmla="*/ 4 h 87"/>
                          <a:gd name="T90" fmla="*/ 12 w 39"/>
                          <a:gd name="T91" fmla="*/ 3 h 87"/>
                          <a:gd name="T92" fmla="*/ 13 w 39"/>
                          <a:gd name="T93" fmla="*/ 2 h 87"/>
                          <a:gd name="T94" fmla="*/ 14 w 39"/>
                          <a:gd name="T95" fmla="*/ 1 h 87"/>
                          <a:gd name="T96" fmla="*/ 15 w 39"/>
                          <a:gd name="T97" fmla="*/ 1 h 87"/>
                          <a:gd name="T98" fmla="*/ 16 w 39"/>
                          <a:gd name="T99" fmla="*/ 1 h 87"/>
                          <a:gd name="T100" fmla="*/ 17 w 39"/>
                          <a:gd name="T101" fmla="*/ 0 h 87"/>
                          <a:gd name="T102" fmla="*/ 17 w 39"/>
                          <a:gd name="T103" fmla="*/ 0 h 87"/>
                          <a:gd name="T104" fmla="*/ 18 w 39"/>
                          <a:gd name="T105" fmla="*/ 0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
                          <a:gd name="T160" fmla="*/ 0 h 87"/>
                          <a:gd name="T161" fmla="*/ 39 w 39"/>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 h="87">
                            <a:moveTo>
                              <a:pt x="18" y="0"/>
                            </a:moveTo>
                            <a:lnTo>
                              <a:pt x="38" y="0"/>
                            </a:lnTo>
                            <a:lnTo>
                              <a:pt x="38" y="86"/>
                            </a:lnTo>
                            <a:lnTo>
                              <a:pt x="18" y="85"/>
                            </a:lnTo>
                            <a:lnTo>
                              <a:pt x="17" y="85"/>
                            </a:lnTo>
                            <a:lnTo>
                              <a:pt x="16" y="84"/>
                            </a:lnTo>
                            <a:lnTo>
                              <a:pt x="15" y="84"/>
                            </a:lnTo>
                            <a:lnTo>
                              <a:pt x="13" y="83"/>
                            </a:lnTo>
                            <a:lnTo>
                              <a:pt x="12" y="82"/>
                            </a:lnTo>
                            <a:lnTo>
                              <a:pt x="12" y="81"/>
                            </a:lnTo>
                            <a:lnTo>
                              <a:pt x="11" y="81"/>
                            </a:lnTo>
                            <a:lnTo>
                              <a:pt x="10" y="80"/>
                            </a:lnTo>
                            <a:lnTo>
                              <a:pt x="9" y="79"/>
                            </a:lnTo>
                            <a:lnTo>
                              <a:pt x="8" y="78"/>
                            </a:lnTo>
                            <a:lnTo>
                              <a:pt x="7" y="76"/>
                            </a:lnTo>
                            <a:lnTo>
                              <a:pt x="7" y="75"/>
                            </a:lnTo>
                            <a:lnTo>
                              <a:pt x="7" y="73"/>
                            </a:lnTo>
                            <a:lnTo>
                              <a:pt x="6" y="72"/>
                            </a:lnTo>
                            <a:lnTo>
                              <a:pt x="5" y="71"/>
                            </a:lnTo>
                            <a:lnTo>
                              <a:pt x="4" y="70"/>
                            </a:lnTo>
                            <a:lnTo>
                              <a:pt x="4" y="67"/>
                            </a:lnTo>
                            <a:lnTo>
                              <a:pt x="3" y="65"/>
                            </a:lnTo>
                            <a:lnTo>
                              <a:pt x="2" y="63"/>
                            </a:lnTo>
                            <a:lnTo>
                              <a:pt x="2" y="59"/>
                            </a:lnTo>
                            <a:lnTo>
                              <a:pt x="2" y="57"/>
                            </a:lnTo>
                            <a:lnTo>
                              <a:pt x="1" y="54"/>
                            </a:lnTo>
                            <a:lnTo>
                              <a:pt x="1" y="50"/>
                            </a:lnTo>
                            <a:lnTo>
                              <a:pt x="0" y="47"/>
                            </a:lnTo>
                            <a:lnTo>
                              <a:pt x="1" y="43"/>
                            </a:lnTo>
                            <a:lnTo>
                              <a:pt x="1" y="38"/>
                            </a:lnTo>
                            <a:lnTo>
                              <a:pt x="1" y="32"/>
                            </a:lnTo>
                            <a:lnTo>
                              <a:pt x="2" y="28"/>
                            </a:lnTo>
                            <a:lnTo>
                              <a:pt x="2" y="25"/>
                            </a:lnTo>
                            <a:lnTo>
                              <a:pt x="2" y="22"/>
                            </a:lnTo>
                            <a:lnTo>
                              <a:pt x="3" y="20"/>
                            </a:lnTo>
                            <a:lnTo>
                              <a:pt x="4" y="16"/>
                            </a:lnTo>
                            <a:lnTo>
                              <a:pt x="5" y="14"/>
                            </a:lnTo>
                            <a:lnTo>
                              <a:pt x="7" y="11"/>
                            </a:lnTo>
                            <a:lnTo>
                              <a:pt x="7" y="9"/>
                            </a:lnTo>
                            <a:lnTo>
                              <a:pt x="8" y="8"/>
                            </a:lnTo>
                            <a:lnTo>
                              <a:pt x="9" y="6"/>
                            </a:lnTo>
                            <a:lnTo>
                              <a:pt x="10" y="6"/>
                            </a:lnTo>
                            <a:lnTo>
                              <a:pt x="10" y="5"/>
                            </a:lnTo>
                            <a:lnTo>
                              <a:pt x="11" y="4"/>
                            </a:lnTo>
                            <a:lnTo>
                              <a:pt x="12" y="4"/>
                            </a:lnTo>
                            <a:lnTo>
                              <a:pt x="12" y="3"/>
                            </a:lnTo>
                            <a:lnTo>
                              <a:pt x="13" y="2"/>
                            </a:lnTo>
                            <a:lnTo>
                              <a:pt x="14" y="1"/>
                            </a:lnTo>
                            <a:lnTo>
                              <a:pt x="15" y="1"/>
                            </a:lnTo>
                            <a:lnTo>
                              <a:pt x="16" y="1"/>
                            </a:lnTo>
                            <a:lnTo>
                              <a:pt x="17" y="0"/>
                            </a:lnTo>
                            <a:lnTo>
                              <a:pt x="18" y="0"/>
                            </a:lnTo>
                          </a:path>
                        </a:pathLst>
                      </a:custGeom>
                      <a:solidFill>
                        <a:srgbClr val="20202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7723" name="Group 759"/>
                      <p:cNvGrpSpPr>
                        <a:grpSpLocks/>
                      </p:cNvGrpSpPr>
                      <p:nvPr/>
                    </p:nvGrpSpPr>
                    <p:grpSpPr bwMode="auto">
                      <a:xfrm>
                        <a:off x="4510" y="3005"/>
                        <a:ext cx="25" cy="48"/>
                        <a:chOff x="4510" y="3005"/>
                        <a:chExt cx="25" cy="48"/>
                      </a:xfrm>
                    </p:grpSpPr>
                    <p:sp>
                      <p:nvSpPr>
                        <p:cNvPr id="27724" name="Oval 756"/>
                        <p:cNvSpPr>
                          <a:spLocks noChangeArrowheads="1"/>
                        </p:cNvSpPr>
                        <p:nvPr/>
                      </p:nvSpPr>
                      <p:spPr bwMode="auto">
                        <a:xfrm>
                          <a:off x="4510" y="3005"/>
                          <a:ext cx="20" cy="48"/>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25" name="Oval 757"/>
                        <p:cNvSpPr>
                          <a:spLocks noChangeArrowheads="1"/>
                        </p:cNvSpPr>
                        <p:nvPr/>
                      </p:nvSpPr>
                      <p:spPr bwMode="auto">
                        <a:xfrm>
                          <a:off x="4510" y="3006"/>
                          <a:ext cx="18" cy="45"/>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726" name="Oval 758"/>
                        <p:cNvSpPr>
                          <a:spLocks noChangeArrowheads="1"/>
                        </p:cNvSpPr>
                        <p:nvPr/>
                      </p:nvSpPr>
                      <p:spPr bwMode="auto">
                        <a:xfrm>
                          <a:off x="4519" y="3028"/>
                          <a:ext cx="16" cy="16"/>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grpSp>
          <p:grpSp>
            <p:nvGrpSpPr>
              <p:cNvPr id="27700" name="Group 770"/>
              <p:cNvGrpSpPr>
                <a:grpSpLocks/>
              </p:cNvGrpSpPr>
              <p:nvPr/>
            </p:nvGrpSpPr>
            <p:grpSpPr bwMode="auto">
              <a:xfrm>
                <a:off x="4446" y="2978"/>
                <a:ext cx="211" cy="81"/>
                <a:chOff x="4446" y="2978"/>
                <a:chExt cx="211" cy="81"/>
              </a:xfrm>
            </p:grpSpPr>
            <p:grpSp>
              <p:nvGrpSpPr>
                <p:cNvPr id="27710" name="Group 766"/>
                <p:cNvGrpSpPr>
                  <a:grpSpLocks/>
                </p:cNvGrpSpPr>
                <p:nvPr/>
              </p:nvGrpSpPr>
              <p:grpSpPr bwMode="auto">
                <a:xfrm>
                  <a:off x="4615" y="2984"/>
                  <a:ext cx="42" cy="75"/>
                  <a:chOff x="4615" y="2984"/>
                  <a:chExt cx="42" cy="75"/>
                </a:xfrm>
              </p:grpSpPr>
              <p:sp>
                <p:nvSpPr>
                  <p:cNvPr id="27714" name="Freeform 764"/>
                  <p:cNvSpPr>
                    <a:spLocks/>
                  </p:cNvSpPr>
                  <p:nvPr/>
                </p:nvSpPr>
                <p:spPr bwMode="auto">
                  <a:xfrm>
                    <a:off x="4615" y="2984"/>
                    <a:ext cx="42" cy="75"/>
                  </a:xfrm>
                  <a:custGeom>
                    <a:avLst/>
                    <a:gdLst>
                      <a:gd name="T0" fmla="*/ 0 w 42"/>
                      <a:gd name="T1" fmla="*/ 0 h 75"/>
                      <a:gd name="T2" fmla="*/ 41 w 42"/>
                      <a:gd name="T3" fmla="*/ 1 h 75"/>
                      <a:gd name="T4" fmla="*/ 41 w 42"/>
                      <a:gd name="T5" fmla="*/ 74 h 75"/>
                      <a:gd name="T6" fmla="*/ 1 w 42"/>
                      <a:gd name="T7" fmla="*/ 72 h 75"/>
                      <a:gd name="T8" fmla="*/ 0 w 42"/>
                      <a:gd name="T9" fmla="*/ 0 h 75"/>
                      <a:gd name="T10" fmla="*/ 0 60000 65536"/>
                      <a:gd name="T11" fmla="*/ 0 60000 65536"/>
                      <a:gd name="T12" fmla="*/ 0 60000 65536"/>
                      <a:gd name="T13" fmla="*/ 0 60000 65536"/>
                      <a:gd name="T14" fmla="*/ 0 60000 65536"/>
                      <a:gd name="T15" fmla="*/ 0 w 42"/>
                      <a:gd name="T16" fmla="*/ 0 h 75"/>
                      <a:gd name="T17" fmla="*/ 42 w 42"/>
                      <a:gd name="T18" fmla="*/ 75 h 75"/>
                    </a:gdLst>
                    <a:ahLst/>
                    <a:cxnLst>
                      <a:cxn ang="T10">
                        <a:pos x="T0" y="T1"/>
                      </a:cxn>
                      <a:cxn ang="T11">
                        <a:pos x="T2" y="T3"/>
                      </a:cxn>
                      <a:cxn ang="T12">
                        <a:pos x="T4" y="T5"/>
                      </a:cxn>
                      <a:cxn ang="T13">
                        <a:pos x="T6" y="T7"/>
                      </a:cxn>
                      <a:cxn ang="T14">
                        <a:pos x="T8" y="T9"/>
                      </a:cxn>
                    </a:cxnLst>
                    <a:rect l="T15" t="T16" r="T17" b="T18"/>
                    <a:pathLst>
                      <a:path w="42" h="75">
                        <a:moveTo>
                          <a:pt x="0" y="0"/>
                        </a:moveTo>
                        <a:lnTo>
                          <a:pt x="41" y="1"/>
                        </a:lnTo>
                        <a:lnTo>
                          <a:pt x="41" y="74"/>
                        </a:lnTo>
                        <a:lnTo>
                          <a:pt x="1" y="72"/>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715" name="Freeform 765"/>
                  <p:cNvSpPr>
                    <a:spLocks/>
                  </p:cNvSpPr>
                  <p:nvPr/>
                </p:nvSpPr>
                <p:spPr bwMode="auto">
                  <a:xfrm>
                    <a:off x="4615" y="2984"/>
                    <a:ext cx="42" cy="51"/>
                  </a:xfrm>
                  <a:custGeom>
                    <a:avLst/>
                    <a:gdLst>
                      <a:gd name="T0" fmla="*/ 0 w 42"/>
                      <a:gd name="T1" fmla="*/ 0 h 51"/>
                      <a:gd name="T2" fmla="*/ 41 w 42"/>
                      <a:gd name="T3" fmla="*/ 1 h 51"/>
                      <a:gd name="T4" fmla="*/ 41 w 42"/>
                      <a:gd name="T5" fmla="*/ 50 h 51"/>
                      <a:gd name="T6" fmla="*/ 1 w 42"/>
                      <a:gd name="T7" fmla="*/ 47 h 51"/>
                      <a:gd name="T8" fmla="*/ 0 w 42"/>
                      <a:gd name="T9" fmla="*/ 0 h 51"/>
                      <a:gd name="T10" fmla="*/ 0 60000 65536"/>
                      <a:gd name="T11" fmla="*/ 0 60000 65536"/>
                      <a:gd name="T12" fmla="*/ 0 60000 65536"/>
                      <a:gd name="T13" fmla="*/ 0 60000 65536"/>
                      <a:gd name="T14" fmla="*/ 0 60000 65536"/>
                      <a:gd name="T15" fmla="*/ 0 w 42"/>
                      <a:gd name="T16" fmla="*/ 0 h 51"/>
                      <a:gd name="T17" fmla="*/ 42 w 42"/>
                      <a:gd name="T18" fmla="*/ 51 h 51"/>
                    </a:gdLst>
                    <a:ahLst/>
                    <a:cxnLst>
                      <a:cxn ang="T10">
                        <a:pos x="T0" y="T1"/>
                      </a:cxn>
                      <a:cxn ang="T11">
                        <a:pos x="T2" y="T3"/>
                      </a:cxn>
                      <a:cxn ang="T12">
                        <a:pos x="T4" y="T5"/>
                      </a:cxn>
                      <a:cxn ang="T13">
                        <a:pos x="T6" y="T7"/>
                      </a:cxn>
                      <a:cxn ang="T14">
                        <a:pos x="T8" y="T9"/>
                      </a:cxn>
                    </a:cxnLst>
                    <a:rect l="T15" t="T16" r="T17" b="T18"/>
                    <a:pathLst>
                      <a:path w="42" h="51">
                        <a:moveTo>
                          <a:pt x="0" y="0"/>
                        </a:moveTo>
                        <a:lnTo>
                          <a:pt x="41" y="1"/>
                        </a:lnTo>
                        <a:lnTo>
                          <a:pt x="41" y="50"/>
                        </a:lnTo>
                        <a:lnTo>
                          <a:pt x="1" y="47"/>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7711" name="Group 769"/>
                <p:cNvGrpSpPr>
                  <a:grpSpLocks/>
                </p:cNvGrpSpPr>
                <p:nvPr/>
              </p:nvGrpSpPr>
              <p:grpSpPr bwMode="auto">
                <a:xfrm>
                  <a:off x="4446" y="2978"/>
                  <a:ext cx="40" cy="67"/>
                  <a:chOff x="4446" y="2978"/>
                  <a:chExt cx="40" cy="67"/>
                </a:xfrm>
              </p:grpSpPr>
              <p:sp>
                <p:nvSpPr>
                  <p:cNvPr id="27712" name="Freeform 767"/>
                  <p:cNvSpPr>
                    <a:spLocks/>
                  </p:cNvSpPr>
                  <p:nvPr/>
                </p:nvSpPr>
                <p:spPr bwMode="auto">
                  <a:xfrm>
                    <a:off x="4446" y="2978"/>
                    <a:ext cx="40" cy="67"/>
                  </a:xfrm>
                  <a:custGeom>
                    <a:avLst/>
                    <a:gdLst>
                      <a:gd name="T0" fmla="*/ 0 w 40"/>
                      <a:gd name="T1" fmla="*/ 0 h 67"/>
                      <a:gd name="T2" fmla="*/ 39 w 40"/>
                      <a:gd name="T3" fmla="*/ 0 h 67"/>
                      <a:gd name="T4" fmla="*/ 39 w 40"/>
                      <a:gd name="T5" fmla="*/ 66 h 67"/>
                      <a:gd name="T6" fmla="*/ 0 w 40"/>
                      <a:gd name="T7" fmla="*/ 65 h 67"/>
                      <a:gd name="T8" fmla="*/ 0 w 40"/>
                      <a:gd name="T9" fmla="*/ 0 h 67"/>
                      <a:gd name="T10" fmla="*/ 0 60000 65536"/>
                      <a:gd name="T11" fmla="*/ 0 60000 65536"/>
                      <a:gd name="T12" fmla="*/ 0 60000 65536"/>
                      <a:gd name="T13" fmla="*/ 0 60000 65536"/>
                      <a:gd name="T14" fmla="*/ 0 60000 65536"/>
                      <a:gd name="T15" fmla="*/ 0 w 40"/>
                      <a:gd name="T16" fmla="*/ 0 h 67"/>
                      <a:gd name="T17" fmla="*/ 40 w 40"/>
                      <a:gd name="T18" fmla="*/ 67 h 67"/>
                    </a:gdLst>
                    <a:ahLst/>
                    <a:cxnLst>
                      <a:cxn ang="T10">
                        <a:pos x="T0" y="T1"/>
                      </a:cxn>
                      <a:cxn ang="T11">
                        <a:pos x="T2" y="T3"/>
                      </a:cxn>
                      <a:cxn ang="T12">
                        <a:pos x="T4" y="T5"/>
                      </a:cxn>
                      <a:cxn ang="T13">
                        <a:pos x="T6" y="T7"/>
                      </a:cxn>
                      <a:cxn ang="T14">
                        <a:pos x="T8" y="T9"/>
                      </a:cxn>
                    </a:cxnLst>
                    <a:rect l="T15" t="T16" r="T17" b="T18"/>
                    <a:pathLst>
                      <a:path w="40" h="67">
                        <a:moveTo>
                          <a:pt x="0" y="0"/>
                        </a:moveTo>
                        <a:lnTo>
                          <a:pt x="39" y="0"/>
                        </a:lnTo>
                        <a:lnTo>
                          <a:pt x="39" y="66"/>
                        </a:lnTo>
                        <a:lnTo>
                          <a:pt x="0" y="65"/>
                        </a:lnTo>
                        <a:lnTo>
                          <a:pt x="0" y="0"/>
                        </a:lnTo>
                      </a:path>
                    </a:pathLst>
                  </a:custGeom>
                  <a:solidFill>
                    <a:srgbClr val="60606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713" name="Freeform 768"/>
                  <p:cNvSpPr>
                    <a:spLocks/>
                  </p:cNvSpPr>
                  <p:nvPr/>
                </p:nvSpPr>
                <p:spPr bwMode="auto">
                  <a:xfrm>
                    <a:off x="4446" y="2978"/>
                    <a:ext cx="40" cy="33"/>
                  </a:xfrm>
                  <a:custGeom>
                    <a:avLst/>
                    <a:gdLst>
                      <a:gd name="T0" fmla="*/ 0 w 40"/>
                      <a:gd name="T1" fmla="*/ 0 h 33"/>
                      <a:gd name="T2" fmla="*/ 39 w 40"/>
                      <a:gd name="T3" fmla="*/ 0 h 33"/>
                      <a:gd name="T4" fmla="*/ 39 w 40"/>
                      <a:gd name="T5" fmla="*/ 32 h 33"/>
                      <a:gd name="T6" fmla="*/ 0 w 40"/>
                      <a:gd name="T7" fmla="*/ 28 h 33"/>
                      <a:gd name="T8" fmla="*/ 0 w 40"/>
                      <a:gd name="T9" fmla="*/ 0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0" y="0"/>
                        </a:moveTo>
                        <a:lnTo>
                          <a:pt x="39" y="0"/>
                        </a:lnTo>
                        <a:lnTo>
                          <a:pt x="39" y="32"/>
                        </a:lnTo>
                        <a:lnTo>
                          <a:pt x="0" y="28"/>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27701" name="Group 779"/>
              <p:cNvGrpSpPr>
                <a:grpSpLocks/>
              </p:cNvGrpSpPr>
              <p:nvPr/>
            </p:nvGrpSpPr>
            <p:grpSpPr bwMode="auto">
              <a:xfrm>
                <a:off x="4462" y="2981"/>
                <a:ext cx="179" cy="44"/>
                <a:chOff x="4462" y="2981"/>
                <a:chExt cx="179" cy="44"/>
              </a:xfrm>
            </p:grpSpPr>
            <p:sp>
              <p:nvSpPr>
                <p:cNvPr id="27702" name="Freeform 771"/>
                <p:cNvSpPr>
                  <a:spLocks/>
                </p:cNvSpPr>
                <p:nvPr/>
              </p:nvSpPr>
              <p:spPr bwMode="auto">
                <a:xfrm>
                  <a:off x="4462" y="2981"/>
                  <a:ext cx="163" cy="44"/>
                </a:xfrm>
                <a:custGeom>
                  <a:avLst/>
                  <a:gdLst>
                    <a:gd name="T0" fmla="*/ 24 w 163"/>
                    <a:gd name="T1" fmla="*/ 0 h 44"/>
                    <a:gd name="T2" fmla="*/ 34 w 163"/>
                    <a:gd name="T3" fmla="*/ 0 h 44"/>
                    <a:gd name="T4" fmla="*/ 34 w 163"/>
                    <a:gd name="T5" fmla="*/ 21 h 44"/>
                    <a:gd name="T6" fmla="*/ 128 w 163"/>
                    <a:gd name="T7" fmla="*/ 25 h 44"/>
                    <a:gd name="T8" fmla="*/ 128 w 163"/>
                    <a:gd name="T9" fmla="*/ 3 h 44"/>
                    <a:gd name="T10" fmla="*/ 139 w 163"/>
                    <a:gd name="T11" fmla="*/ 3 h 44"/>
                    <a:gd name="T12" fmla="*/ 139 w 163"/>
                    <a:gd name="T13" fmla="*/ 25 h 44"/>
                    <a:gd name="T14" fmla="*/ 162 w 163"/>
                    <a:gd name="T15" fmla="*/ 26 h 44"/>
                    <a:gd name="T16" fmla="*/ 162 w 163"/>
                    <a:gd name="T17" fmla="*/ 43 h 44"/>
                    <a:gd name="T18" fmla="*/ 0 w 163"/>
                    <a:gd name="T19" fmla="*/ 37 h 44"/>
                    <a:gd name="T20" fmla="*/ 0 w 163"/>
                    <a:gd name="T21" fmla="*/ 21 h 44"/>
                    <a:gd name="T22" fmla="*/ 24 w 163"/>
                    <a:gd name="T23" fmla="*/ 22 h 44"/>
                    <a:gd name="T24" fmla="*/ 24 w 163"/>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44"/>
                    <a:gd name="T41" fmla="*/ 163 w 163"/>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44">
                      <a:moveTo>
                        <a:pt x="24" y="0"/>
                      </a:moveTo>
                      <a:lnTo>
                        <a:pt x="34" y="0"/>
                      </a:lnTo>
                      <a:lnTo>
                        <a:pt x="34" y="21"/>
                      </a:lnTo>
                      <a:lnTo>
                        <a:pt x="128" y="25"/>
                      </a:lnTo>
                      <a:lnTo>
                        <a:pt x="128" y="3"/>
                      </a:lnTo>
                      <a:lnTo>
                        <a:pt x="139" y="3"/>
                      </a:lnTo>
                      <a:lnTo>
                        <a:pt x="139" y="25"/>
                      </a:lnTo>
                      <a:lnTo>
                        <a:pt x="162" y="26"/>
                      </a:lnTo>
                      <a:lnTo>
                        <a:pt x="162" y="43"/>
                      </a:lnTo>
                      <a:lnTo>
                        <a:pt x="0" y="37"/>
                      </a:lnTo>
                      <a:lnTo>
                        <a:pt x="0" y="21"/>
                      </a:lnTo>
                      <a:lnTo>
                        <a:pt x="24" y="22"/>
                      </a:lnTo>
                      <a:lnTo>
                        <a:pt x="24" y="0"/>
                      </a:lnTo>
                    </a:path>
                  </a:pathLst>
                </a:custGeom>
                <a:solidFill>
                  <a:srgbClr val="A0A0A0"/>
                </a:solidFill>
                <a:ln w="12700" cap="rnd">
                  <a:solidFill>
                    <a:srgbClr val="000000"/>
                  </a:solidFill>
                  <a:round/>
                  <a:headEnd/>
                  <a:tailEnd/>
                </a:ln>
              </p:spPr>
              <p:txBody>
                <a:bodyPr/>
                <a:lstStyle/>
                <a:p>
                  <a:endParaRPr lang="en-US"/>
                </a:p>
              </p:txBody>
            </p:sp>
            <p:grpSp>
              <p:nvGrpSpPr>
                <p:cNvPr id="27703" name="Group 778"/>
                <p:cNvGrpSpPr>
                  <a:grpSpLocks/>
                </p:cNvGrpSpPr>
                <p:nvPr/>
              </p:nvGrpSpPr>
              <p:grpSpPr bwMode="auto">
                <a:xfrm>
                  <a:off x="4462" y="2981"/>
                  <a:ext cx="179" cy="44"/>
                  <a:chOff x="4462" y="2981"/>
                  <a:chExt cx="179" cy="44"/>
                </a:xfrm>
              </p:grpSpPr>
              <p:sp>
                <p:nvSpPr>
                  <p:cNvPr id="27704" name="Freeform 772"/>
                  <p:cNvSpPr>
                    <a:spLocks/>
                  </p:cNvSpPr>
                  <p:nvPr/>
                </p:nvSpPr>
                <p:spPr bwMode="auto">
                  <a:xfrm>
                    <a:off x="4496" y="2981"/>
                    <a:ext cx="17" cy="23"/>
                  </a:xfrm>
                  <a:custGeom>
                    <a:avLst/>
                    <a:gdLst>
                      <a:gd name="T0" fmla="*/ 0 w 17"/>
                      <a:gd name="T1" fmla="*/ 0 h 23"/>
                      <a:gd name="T2" fmla="*/ 16 w 17"/>
                      <a:gd name="T3" fmla="*/ 1 h 23"/>
                      <a:gd name="T4" fmla="*/ 16 w 17"/>
                      <a:gd name="T5" fmla="*/ 19 h 23"/>
                      <a:gd name="T6" fmla="*/ 0 w 17"/>
                      <a:gd name="T7" fmla="*/ 22 h 23"/>
                      <a:gd name="T8" fmla="*/ 0 w 17"/>
                      <a:gd name="T9" fmla="*/ 0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0"/>
                        </a:moveTo>
                        <a:lnTo>
                          <a:pt x="16" y="1"/>
                        </a:lnTo>
                        <a:lnTo>
                          <a:pt x="16" y="19"/>
                        </a:lnTo>
                        <a:lnTo>
                          <a:pt x="0" y="22"/>
                        </a:lnTo>
                        <a:lnTo>
                          <a:pt x="0" y="0"/>
                        </a:lnTo>
                      </a:path>
                    </a:pathLst>
                  </a:custGeom>
                  <a:solidFill>
                    <a:srgbClr val="606060"/>
                  </a:solidFill>
                  <a:ln w="12700" cap="rnd">
                    <a:solidFill>
                      <a:srgbClr val="000000"/>
                    </a:solidFill>
                    <a:round/>
                    <a:headEnd/>
                    <a:tailEnd/>
                  </a:ln>
                </p:spPr>
                <p:txBody>
                  <a:bodyPr/>
                  <a:lstStyle/>
                  <a:p>
                    <a:endParaRPr lang="en-US"/>
                  </a:p>
                </p:txBody>
              </p:sp>
              <p:sp>
                <p:nvSpPr>
                  <p:cNvPr id="27705" name="Freeform 773"/>
                  <p:cNvSpPr>
                    <a:spLocks/>
                  </p:cNvSpPr>
                  <p:nvPr/>
                </p:nvSpPr>
                <p:spPr bwMode="auto">
                  <a:xfrm>
                    <a:off x="4462" y="2999"/>
                    <a:ext cx="25" cy="17"/>
                  </a:xfrm>
                  <a:custGeom>
                    <a:avLst/>
                    <a:gdLst>
                      <a:gd name="T0" fmla="*/ 0 w 25"/>
                      <a:gd name="T1" fmla="*/ 12 h 17"/>
                      <a:gd name="T2" fmla="*/ 24 w 25"/>
                      <a:gd name="T3" fmla="*/ 16 h 17"/>
                      <a:gd name="T4" fmla="*/ 24 w 25"/>
                      <a:gd name="T5" fmla="*/ 4 h 17"/>
                      <a:gd name="T6" fmla="*/ 6 w 25"/>
                      <a:gd name="T7" fmla="*/ 0 h 17"/>
                      <a:gd name="T8" fmla="*/ 0 w 25"/>
                      <a:gd name="T9" fmla="*/ 12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2"/>
                        </a:moveTo>
                        <a:lnTo>
                          <a:pt x="24" y="16"/>
                        </a:lnTo>
                        <a:lnTo>
                          <a:pt x="24" y="4"/>
                        </a:lnTo>
                        <a:lnTo>
                          <a:pt x="6" y="0"/>
                        </a:lnTo>
                        <a:lnTo>
                          <a:pt x="0" y="12"/>
                        </a:lnTo>
                      </a:path>
                    </a:pathLst>
                  </a:custGeom>
                  <a:solidFill>
                    <a:srgbClr val="808080"/>
                  </a:solidFill>
                  <a:ln w="12700" cap="rnd">
                    <a:solidFill>
                      <a:srgbClr val="000000"/>
                    </a:solidFill>
                    <a:round/>
                    <a:headEnd/>
                    <a:tailEnd/>
                  </a:ln>
                </p:spPr>
                <p:txBody>
                  <a:bodyPr/>
                  <a:lstStyle/>
                  <a:p>
                    <a:endParaRPr lang="en-US"/>
                  </a:p>
                </p:txBody>
              </p:sp>
              <p:sp>
                <p:nvSpPr>
                  <p:cNvPr id="27706" name="Freeform 774"/>
                  <p:cNvSpPr>
                    <a:spLocks/>
                  </p:cNvSpPr>
                  <p:nvPr/>
                </p:nvSpPr>
                <p:spPr bwMode="auto">
                  <a:xfrm>
                    <a:off x="4496" y="3000"/>
                    <a:ext cx="95" cy="17"/>
                  </a:xfrm>
                  <a:custGeom>
                    <a:avLst/>
                    <a:gdLst>
                      <a:gd name="T0" fmla="*/ 0 w 95"/>
                      <a:gd name="T1" fmla="*/ 8 h 17"/>
                      <a:gd name="T2" fmla="*/ 6 w 95"/>
                      <a:gd name="T3" fmla="*/ 0 h 17"/>
                      <a:gd name="T4" fmla="*/ 94 w 95"/>
                      <a:gd name="T5" fmla="*/ 5 h 17"/>
                      <a:gd name="T6" fmla="*/ 94 w 95"/>
                      <a:gd name="T7" fmla="*/ 16 h 17"/>
                      <a:gd name="T8" fmla="*/ 0 w 95"/>
                      <a:gd name="T9" fmla="*/ 8 h 17"/>
                      <a:gd name="T10" fmla="*/ 0 60000 65536"/>
                      <a:gd name="T11" fmla="*/ 0 60000 65536"/>
                      <a:gd name="T12" fmla="*/ 0 60000 65536"/>
                      <a:gd name="T13" fmla="*/ 0 60000 65536"/>
                      <a:gd name="T14" fmla="*/ 0 60000 65536"/>
                      <a:gd name="T15" fmla="*/ 0 w 95"/>
                      <a:gd name="T16" fmla="*/ 0 h 17"/>
                      <a:gd name="T17" fmla="*/ 95 w 95"/>
                      <a:gd name="T18" fmla="*/ 17 h 17"/>
                    </a:gdLst>
                    <a:ahLst/>
                    <a:cxnLst>
                      <a:cxn ang="T10">
                        <a:pos x="T0" y="T1"/>
                      </a:cxn>
                      <a:cxn ang="T11">
                        <a:pos x="T2" y="T3"/>
                      </a:cxn>
                      <a:cxn ang="T12">
                        <a:pos x="T4" y="T5"/>
                      </a:cxn>
                      <a:cxn ang="T13">
                        <a:pos x="T6" y="T7"/>
                      </a:cxn>
                      <a:cxn ang="T14">
                        <a:pos x="T8" y="T9"/>
                      </a:cxn>
                    </a:cxnLst>
                    <a:rect l="T15" t="T16" r="T17" b="T18"/>
                    <a:pathLst>
                      <a:path w="95" h="17">
                        <a:moveTo>
                          <a:pt x="0" y="8"/>
                        </a:moveTo>
                        <a:lnTo>
                          <a:pt x="6" y="0"/>
                        </a:lnTo>
                        <a:lnTo>
                          <a:pt x="94" y="5"/>
                        </a:lnTo>
                        <a:lnTo>
                          <a:pt x="94" y="16"/>
                        </a:lnTo>
                        <a:lnTo>
                          <a:pt x="0" y="8"/>
                        </a:lnTo>
                      </a:path>
                    </a:pathLst>
                  </a:custGeom>
                  <a:solidFill>
                    <a:srgbClr val="808080"/>
                  </a:solidFill>
                  <a:ln w="12700" cap="rnd">
                    <a:solidFill>
                      <a:srgbClr val="000000"/>
                    </a:solidFill>
                    <a:round/>
                    <a:headEnd/>
                    <a:tailEnd/>
                  </a:ln>
                </p:spPr>
                <p:txBody>
                  <a:bodyPr/>
                  <a:lstStyle/>
                  <a:p>
                    <a:endParaRPr lang="en-US"/>
                  </a:p>
                </p:txBody>
              </p:sp>
              <p:sp>
                <p:nvSpPr>
                  <p:cNvPr id="27707" name="Freeform 775"/>
                  <p:cNvSpPr>
                    <a:spLocks/>
                  </p:cNvSpPr>
                  <p:nvPr/>
                </p:nvSpPr>
                <p:spPr bwMode="auto">
                  <a:xfrm>
                    <a:off x="4601" y="2984"/>
                    <a:ext cx="17" cy="23"/>
                  </a:xfrm>
                  <a:custGeom>
                    <a:avLst/>
                    <a:gdLst>
                      <a:gd name="T0" fmla="*/ 0 w 17"/>
                      <a:gd name="T1" fmla="*/ 0 h 23"/>
                      <a:gd name="T2" fmla="*/ 16 w 17"/>
                      <a:gd name="T3" fmla="*/ 0 h 23"/>
                      <a:gd name="T4" fmla="*/ 16 w 17"/>
                      <a:gd name="T5" fmla="*/ 19 h 23"/>
                      <a:gd name="T6" fmla="*/ 0 w 17"/>
                      <a:gd name="T7" fmla="*/ 22 h 23"/>
                      <a:gd name="T8" fmla="*/ 0 w 17"/>
                      <a:gd name="T9" fmla="*/ 0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0"/>
                        </a:moveTo>
                        <a:lnTo>
                          <a:pt x="16" y="0"/>
                        </a:lnTo>
                        <a:lnTo>
                          <a:pt x="16" y="19"/>
                        </a:lnTo>
                        <a:lnTo>
                          <a:pt x="0" y="22"/>
                        </a:lnTo>
                        <a:lnTo>
                          <a:pt x="0" y="0"/>
                        </a:lnTo>
                      </a:path>
                    </a:pathLst>
                  </a:custGeom>
                  <a:solidFill>
                    <a:srgbClr val="606060"/>
                  </a:solidFill>
                  <a:ln w="12700" cap="rnd">
                    <a:solidFill>
                      <a:srgbClr val="000000"/>
                    </a:solidFill>
                    <a:round/>
                    <a:headEnd/>
                    <a:tailEnd/>
                  </a:ln>
                </p:spPr>
                <p:txBody>
                  <a:bodyPr/>
                  <a:lstStyle/>
                  <a:p>
                    <a:endParaRPr lang="en-US"/>
                  </a:p>
                </p:txBody>
              </p:sp>
              <p:sp>
                <p:nvSpPr>
                  <p:cNvPr id="27708" name="Freeform 776"/>
                  <p:cNvSpPr>
                    <a:spLocks/>
                  </p:cNvSpPr>
                  <p:nvPr/>
                </p:nvSpPr>
                <p:spPr bwMode="auto">
                  <a:xfrm>
                    <a:off x="4601" y="3003"/>
                    <a:ext cx="29" cy="17"/>
                  </a:xfrm>
                  <a:custGeom>
                    <a:avLst/>
                    <a:gdLst>
                      <a:gd name="T0" fmla="*/ 0 w 29"/>
                      <a:gd name="T1" fmla="*/ 12 h 17"/>
                      <a:gd name="T2" fmla="*/ 5 w 29"/>
                      <a:gd name="T3" fmla="*/ 0 h 17"/>
                      <a:gd name="T4" fmla="*/ 28 w 29"/>
                      <a:gd name="T5" fmla="*/ 4 h 17"/>
                      <a:gd name="T6" fmla="*/ 23 w 29"/>
                      <a:gd name="T7" fmla="*/ 16 h 17"/>
                      <a:gd name="T8" fmla="*/ 0 w 29"/>
                      <a:gd name="T9" fmla="*/ 12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12"/>
                        </a:moveTo>
                        <a:lnTo>
                          <a:pt x="5" y="0"/>
                        </a:lnTo>
                        <a:lnTo>
                          <a:pt x="28" y="4"/>
                        </a:lnTo>
                        <a:lnTo>
                          <a:pt x="23" y="16"/>
                        </a:lnTo>
                        <a:lnTo>
                          <a:pt x="0" y="12"/>
                        </a:lnTo>
                      </a:path>
                    </a:pathLst>
                  </a:custGeom>
                  <a:solidFill>
                    <a:srgbClr val="808080"/>
                  </a:solidFill>
                  <a:ln w="12700" cap="rnd">
                    <a:solidFill>
                      <a:srgbClr val="000000"/>
                    </a:solidFill>
                    <a:round/>
                    <a:headEnd/>
                    <a:tailEnd/>
                  </a:ln>
                </p:spPr>
                <p:txBody>
                  <a:bodyPr/>
                  <a:lstStyle/>
                  <a:p>
                    <a:endParaRPr lang="en-US"/>
                  </a:p>
                </p:txBody>
              </p:sp>
              <p:sp>
                <p:nvSpPr>
                  <p:cNvPr id="27709" name="Freeform 777"/>
                  <p:cNvSpPr>
                    <a:spLocks/>
                  </p:cNvSpPr>
                  <p:nvPr/>
                </p:nvSpPr>
                <p:spPr bwMode="auto">
                  <a:xfrm>
                    <a:off x="4624" y="3004"/>
                    <a:ext cx="17" cy="21"/>
                  </a:xfrm>
                  <a:custGeom>
                    <a:avLst/>
                    <a:gdLst>
                      <a:gd name="T0" fmla="*/ 16 w 17"/>
                      <a:gd name="T1" fmla="*/ 0 h 21"/>
                      <a:gd name="T2" fmla="*/ 0 w 17"/>
                      <a:gd name="T3" fmla="*/ 3 h 21"/>
                      <a:gd name="T4" fmla="*/ 0 w 17"/>
                      <a:gd name="T5" fmla="*/ 20 h 21"/>
                      <a:gd name="T6" fmla="*/ 16 w 17"/>
                      <a:gd name="T7" fmla="*/ 17 h 21"/>
                      <a:gd name="T8" fmla="*/ 16 w 17"/>
                      <a:gd name="T9" fmla="*/ 0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6" y="0"/>
                        </a:moveTo>
                        <a:lnTo>
                          <a:pt x="0" y="3"/>
                        </a:lnTo>
                        <a:lnTo>
                          <a:pt x="0" y="20"/>
                        </a:lnTo>
                        <a:lnTo>
                          <a:pt x="16" y="17"/>
                        </a:lnTo>
                        <a:lnTo>
                          <a:pt x="16" y="0"/>
                        </a:lnTo>
                      </a:path>
                    </a:pathLst>
                  </a:custGeom>
                  <a:solidFill>
                    <a:srgbClr val="606060"/>
                  </a:solidFill>
                  <a:ln w="12700" cap="rnd">
                    <a:solidFill>
                      <a:srgbClr val="000000"/>
                    </a:solidFill>
                    <a:round/>
                    <a:headEnd/>
                    <a:tailEnd/>
                  </a:ln>
                </p:spPr>
                <p:txBody>
                  <a:bodyPr/>
                  <a:lstStyle/>
                  <a:p>
                    <a:endParaRPr lang="en-US"/>
                  </a:p>
                </p:txBody>
              </p:sp>
            </p:grpSp>
          </p:grpSp>
        </p:grpSp>
        <p:grpSp>
          <p:nvGrpSpPr>
            <p:cNvPr id="27675" name="Group 794"/>
            <p:cNvGrpSpPr>
              <a:grpSpLocks/>
            </p:cNvGrpSpPr>
            <p:nvPr/>
          </p:nvGrpSpPr>
          <p:grpSpPr bwMode="auto">
            <a:xfrm>
              <a:off x="4521" y="2955"/>
              <a:ext cx="47" cy="29"/>
              <a:chOff x="4521" y="2955"/>
              <a:chExt cx="47" cy="29"/>
            </a:xfrm>
          </p:grpSpPr>
          <p:sp>
            <p:nvSpPr>
              <p:cNvPr id="27676" name="Freeform 781"/>
              <p:cNvSpPr>
                <a:spLocks/>
              </p:cNvSpPr>
              <p:nvPr/>
            </p:nvSpPr>
            <p:spPr bwMode="auto">
              <a:xfrm>
                <a:off x="4521" y="2960"/>
                <a:ext cx="47" cy="24"/>
              </a:xfrm>
              <a:custGeom>
                <a:avLst/>
                <a:gdLst>
                  <a:gd name="T0" fmla="*/ 0 w 47"/>
                  <a:gd name="T1" fmla="*/ 0 h 24"/>
                  <a:gd name="T2" fmla="*/ 46 w 47"/>
                  <a:gd name="T3" fmla="*/ 0 h 24"/>
                  <a:gd name="T4" fmla="*/ 46 w 47"/>
                  <a:gd name="T5" fmla="*/ 23 h 24"/>
                  <a:gd name="T6" fmla="*/ 0 w 47"/>
                  <a:gd name="T7" fmla="*/ 22 h 24"/>
                  <a:gd name="T8" fmla="*/ 0 w 47"/>
                  <a:gd name="T9" fmla="*/ 0 h 24"/>
                  <a:gd name="T10" fmla="*/ 0 60000 65536"/>
                  <a:gd name="T11" fmla="*/ 0 60000 65536"/>
                  <a:gd name="T12" fmla="*/ 0 60000 65536"/>
                  <a:gd name="T13" fmla="*/ 0 60000 65536"/>
                  <a:gd name="T14" fmla="*/ 0 60000 65536"/>
                  <a:gd name="T15" fmla="*/ 0 w 47"/>
                  <a:gd name="T16" fmla="*/ 0 h 24"/>
                  <a:gd name="T17" fmla="*/ 47 w 47"/>
                  <a:gd name="T18" fmla="*/ 24 h 24"/>
                </a:gdLst>
                <a:ahLst/>
                <a:cxnLst>
                  <a:cxn ang="T10">
                    <a:pos x="T0" y="T1"/>
                  </a:cxn>
                  <a:cxn ang="T11">
                    <a:pos x="T2" y="T3"/>
                  </a:cxn>
                  <a:cxn ang="T12">
                    <a:pos x="T4" y="T5"/>
                  </a:cxn>
                  <a:cxn ang="T13">
                    <a:pos x="T6" y="T7"/>
                  </a:cxn>
                  <a:cxn ang="T14">
                    <a:pos x="T8" y="T9"/>
                  </a:cxn>
                </a:cxnLst>
                <a:rect l="T15" t="T16" r="T17" b="T18"/>
                <a:pathLst>
                  <a:path w="47" h="24">
                    <a:moveTo>
                      <a:pt x="0" y="0"/>
                    </a:moveTo>
                    <a:lnTo>
                      <a:pt x="46" y="0"/>
                    </a:lnTo>
                    <a:lnTo>
                      <a:pt x="46" y="23"/>
                    </a:lnTo>
                    <a:lnTo>
                      <a:pt x="0" y="22"/>
                    </a:lnTo>
                    <a:lnTo>
                      <a:pt x="0" y="0"/>
                    </a:lnTo>
                  </a:path>
                </a:pathLst>
              </a:custGeom>
              <a:solidFill>
                <a:srgbClr val="808000"/>
              </a:solidFill>
              <a:ln w="12700" cap="rnd">
                <a:solidFill>
                  <a:srgbClr val="000000"/>
                </a:solidFill>
                <a:round/>
                <a:headEnd/>
                <a:tailEnd/>
              </a:ln>
            </p:spPr>
            <p:txBody>
              <a:bodyPr/>
              <a:lstStyle/>
              <a:p>
                <a:endParaRPr lang="en-US"/>
              </a:p>
            </p:txBody>
          </p:sp>
          <p:grpSp>
            <p:nvGrpSpPr>
              <p:cNvPr id="27677" name="Group 790"/>
              <p:cNvGrpSpPr>
                <a:grpSpLocks/>
              </p:cNvGrpSpPr>
              <p:nvPr/>
            </p:nvGrpSpPr>
            <p:grpSpPr bwMode="auto">
              <a:xfrm>
                <a:off x="4524" y="2962"/>
                <a:ext cx="44" cy="22"/>
                <a:chOff x="4524" y="2962"/>
                <a:chExt cx="44" cy="22"/>
              </a:xfrm>
            </p:grpSpPr>
            <p:grpSp>
              <p:nvGrpSpPr>
                <p:cNvPr id="27681" name="Group 786"/>
                <p:cNvGrpSpPr>
                  <a:grpSpLocks/>
                </p:cNvGrpSpPr>
                <p:nvPr/>
              </p:nvGrpSpPr>
              <p:grpSpPr bwMode="auto">
                <a:xfrm>
                  <a:off x="4527" y="2967"/>
                  <a:ext cx="41" cy="17"/>
                  <a:chOff x="4527" y="2967"/>
                  <a:chExt cx="41" cy="17"/>
                </a:xfrm>
              </p:grpSpPr>
              <p:sp>
                <p:nvSpPr>
                  <p:cNvPr id="27685" name="Freeform 782"/>
                  <p:cNvSpPr>
                    <a:spLocks/>
                  </p:cNvSpPr>
                  <p:nvPr/>
                </p:nvSpPr>
                <p:spPr bwMode="auto">
                  <a:xfrm>
                    <a:off x="4551" y="2967"/>
                    <a:ext cx="17" cy="17"/>
                  </a:xfrm>
                  <a:custGeom>
                    <a:avLst/>
                    <a:gdLst>
                      <a:gd name="T0" fmla="*/ 10 w 17"/>
                      <a:gd name="T1" fmla="*/ 0 h 17"/>
                      <a:gd name="T2" fmla="*/ 5 w 17"/>
                      <a:gd name="T3" fmla="*/ 0 h 17"/>
                      <a:gd name="T4" fmla="*/ 0 w 17"/>
                      <a:gd name="T5" fmla="*/ 0 h 17"/>
                      <a:gd name="T6" fmla="*/ 0 w 17"/>
                      <a:gd name="T7" fmla="*/ 0 h 17"/>
                      <a:gd name="T8" fmla="*/ 5 w 17"/>
                      <a:gd name="T9" fmla="*/ 16 h 17"/>
                      <a:gd name="T10" fmla="*/ 0 w 17"/>
                      <a:gd name="T11" fmla="*/ 16 h 17"/>
                      <a:gd name="T12" fmla="*/ 0 w 17"/>
                      <a:gd name="T13" fmla="*/ 16 h 17"/>
                      <a:gd name="T14" fmla="*/ 5 w 17"/>
                      <a:gd name="T15" fmla="*/ 16 h 17"/>
                      <a:gd name="T16" fmla="*/ 10 w 17"/>
                      <a:gd name="T17" fmla="*/ 16 h 17"/>
                      <a:gd name="T18" fmla="*/ 16 w 17"/>
                      <a:gd name="T19" fmla="*/ 16 h 17"/>
                      <a:gd name="T20" fmla="*/ 16 w 17"/>
                      <a:gd name="T21" fmla="*/ 16 h 17"/>
                      <a:gd name="T22" fmla="*/ 10 w 17"/>
                      <a:gd name="T23" fmla="*/ 16 h 17"/>
                      <a:gd name="T24" fmla="*/ 10 w 17"/>
                      <a:gd name="T25" fmla="*/ 16 h 17"/>
                      <a:gd name="T26" fmla="*/ 5 w 17"/>
                      <a:gd name="T27" fmla="*/ 16 h 17"/>
                      <a:gd name="T28" fmla="*/ 5 w 17"/>
                      <a:gd name="T29" fmla="*/ 16 h 17"/>
                      <a:gd name="T30" fmla="*/ 10 w 17"/>
                      <a:gd name="T31" fmla="*/ 16 h 17"/>
                      <a:gd name="T32" fmla="*/ 10 w 17"/>
                      <a:gd name="T33" fmla="*/ 0 h 17"/>
                      <a:gd name="T34" fmla="*/ 5 w 17"/>
                      <a:gd name="T35" fmla="*/ 0 h 17"/>
                      <a:gd name="T36" fmla="*/ 5 w 17"/>
                      <a:gd name="T37" fmla="*/ 0 h 17"/>
                      <a:gd name="T38" fmla="*/ 10 w 17"/>
                      <a:gd name="T39" fmla="*/ 0 h 17"/>
                      <a:gd name="T40" fmla="*/ 10 w 17"/>
                      <a:gd name="T41" fmla="*/ 0 h 17"/>
                      <a:gd name="T42" fmla="*/ 16 w 17"/>
                      <a:gd name="T43" fmla="*/ 0 h 17"/>
                      <a:gd name="T44" fmla="*/ 16 w 17"/>
                      <a:gd name="T45" fmla="*/ 0 h 17"/>
                      <a:gd name="T46" fmla="*/ 10 w 17"/>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10" y="0"/>
                        </a:moveTo>
                        <a:lnTo>
                          <a:pt x="5" y="0"/>
                        </a:lnTo>
                        <a:lnTo>
                          <a:pt x="0" y="0"/>
                        </a:lnTo>
                        <a:lnTo>
                          <a:pt x="5" y="16"/>
                        </a:lnTo>
                        <a:lnTo>
                          <a:pt x="0" y="16"/>
                        </a:lnTo>
                        <a:lnTo>
                          <a:pt x="5" y="16"/>
                        </a:lnTo>
                        <a:lnTo>
                          <a:pt x="10" y="16"/>
                        </a:lnTo>
                        <a:lnTo>
                          <a:pt x="16" y="16"/>
                        </a:lnTo>
                        <a:lnTo>
                          <a:pt x="10" y="16"/>
                        </a:lnTo>
                        <a:lnTo>
                          <a:pt x="5" y="16"/>
                        </a:lnTo>
                        <a:lnTo>
                          <a:pt x="10" y="16"/>
                        </a:lnTo>
                        <a:lnTo>
                          <a:pt x="10" y="0"/>
                        </a:lnTo>
                        <a:lnTo>
                          <a:pt x="5" y="0"/>
                        </a:lnTo>
                        <a:lnTo>
                          <a:pt x="10" y="0"/>
                        </a:lnTo>
                        <a:lnTo>
                          <a:pt x="16" y="0"/>
                        </a:lnTo>
                        <a:lnTo>
                          <a:pt x="10" y="0"/>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686" name="Freeform 783"/>
                  <p:cNvSpPr>
                    <a:spLocks/>
                  </p:cNvSpPr>
                  <p:nvPr/>
                </p:nvSpPr>
                <p:spPr bwMode="auto">
                  <a:xfrm>
                    <a:off x="4545" y="2967"/>
                    <a:ext cx="17" cy="17"/>
                  </a:xfrm>
                  <a:custGeom>
                    <a:avLst/>
                    <a:gdLst>
                      <a:gd name="T0" fmla="*/ 16 w 17"/>
                      <a:gd name="T1" fmla="*/ 0 h 17"/>
                      <a:gd name="T2" fmla="*/ 0 w 17"/>
                      <a:gd name="T3" fmla="*/ 0 h 17"/>
                      <a:gd name="T4" fmla="*/ 0 w 17"/>
                      <a:gd name="T5" fmla="*/ 0 h 17"/>
                      <a:gd name="T6" fmla="*/ 8 w 17"/>
                      <a:gd name="T7" fmla="*/ 0 h 17"/>
                      <a:gd name="T8" fmla="*/ 8 w 17"/>
                      <a:gd name="T9" fmla="*/ 0 h 17"/>
                      <a:gd name="T10" fmla="*/ 0 w 17"/>
                      <a:gd name="T11" fmla="*/ 0 h 17"/>
                      <a:gd name="T12" fmla="*/ 0 w 17"/>
                      <a:gd name="T13" fmla="*/ 16 h 17"/>
                      <a:gd name="T14" fmla="*/ 0 w 17"/>
                      <a:gd name="T15" fmla="*/ 16 h 17"/>
                      <a:gd name="T16" fmla="*/ 0 w 17"/>
                      <a:gd name="T17" fmla="*/ 16 h 17"/>
                      <a:gd name="T18" fmla="*/ 8 w 17"/>
                      <a:gd name="T19" fmla="*/ 16 h 17"/>
                      <a:gd name="T20" fmla="*/ 16 w 17"/>
                      <a:gd name="T21" fmla="*/ 16 h 17"/>
                      <a:gd name="T22" fmla="*/ 16 w 17"/>
                      <a:gd name="T23" fmla="*/ 16 h 17"/>
                      <a:gd name="T24" fmla="*/ 8 w 17"/>
                      <a:gd name="T25" fmla="*/ 16 h 17"/>
                      <a:gd name="T26" fmla="*/ 8 w 17"/>
                      <a:gd name="T27" fmla="*/ 16 h 17"/>
                      <a:gd name="T28" fmla="*/ 8 w 17"/>
                      <a:gd name="T29" fmla="*/ 16 h 17"/>
                      <a:gd name="T30" fmla="*/ 8 w 17"/>
                      <a:gd name="T31" fmla="*/ 16 h 17"/>
                      <a:gd name="T32" fmla="*/ 8 w 17"/>
                      <a:gd name="T33" fmla="*/ 16 h 17"/>
                      <a:gd name="T34" fmla="*/ 16 w 17"/>
                      <a:gd name="T35" fmla="*/ 0 h 17"/>
                      <a:gd name="T36" fmla="*/ 16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16" y="0"/>
                        </a:moveTo>
                        <a:lnTo>
                          <a:pt x="0" y="0"/>
                        </a:lnTo>
                        <a:lnTo>
                          <a:pt x="8" y="0"/>
                        </a:lnTo>
                        <a:lnTo>
                          <a:pt x="0" y="0"/>
                        </a:lnTo>
                        <a:lnTo>
                          <a:pt x="0" y="16"/>
                        </a:lnTo>
                        <a:lnTo>
                          <a:pt x="8" y="16"/>
                        </a:lnTo>
                        <a:lnTo>
                          <a:pt x="16" y="16"/>
                        </a:lnTo>
                        <a:lnTo>
                          <a:pt x="8" y="16"/>
                        </a:lnTo>
                        <a:lnTo>
                          <a:pt x="16" y="0"/>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687" name="Freeform 784"/>
                  <p:cNvSpPr>
                    <a:spLocks/>
                  </p:cNvSpPr>
                  <p:nvPr/>
                </p:nvSpPr>
                <p:spPr bwMode="auto">
                  <a:xfrm>
                    <a:off x="4527" y="2967"/>
                    <a:ext cx="17" cy="17"/>
                  </a:xfrm>
                  <a:custGeom>
                    <a:avLst/>
                    <a:gdLst>
                      <a:gd name="T0" fmla="*/ 16 w 17"/>
                      <a:gd name="T1" fmla="*/ 0 h 17"/>
                      <a:gd name="T2" fmla="*/ 0 w 17"/>
                      <a:gd name="T3" fmla="*/ 0 h 17"/>
                      <a:gd name="T4" fmla="*/ 0 w 17"/>
                      <a:gd name="T5" fmla="*/ 16 h 17"/>
                      <a:gd name="T6" fmla="*/ 0 w 17"/>
                      <a:gd name="T7" fmla="*/ 16 h 17"/>
                      <a:gd name="T8" fmla="*/ 0 w 17"/>
                      <a:gd name="T9" fmla="*/ 16 h 17"/>
                      <a:gd name="T10" fmla="*/ 0 w 17"/>
                      <a:gd name="T11" fmla="*/ 16 h 17"/>
                      <a:gd name="T12" fmla="*/ 16 w 17"/>
                      <a:gd name="T13" fmla="*/ 0 h 17"/>
                      <a:gd name="T14" fmla="*/ 16 w 17"/>
                      <a:gd name="T15" fmla="*/ 16 h 17"/>
                      <a:gd name="T16" fmla="*/ 0 w 17"/>
                      <a:gd name="T17" fmla="*/ 16 h 17"/>
                      <a:gd name="T18" fmla="*/ 0 w 17"/>
                      <a:gd name="T19" fmla="*/ 16 h 17"/>
                      <a:gd name="T20" fmla="*/ 16 w 17"/>
                      <a:gd name="T21" fmla="*/ 16 h 17"/>
                      <a:gd name="T22" fmla="*/ 16 w 17"/>
                      <a:gd name="T23" fmla="*/ 16 h 17"/>
                      <a:gd name="T24" fmla="*/ 16 w 17"/>
                      <a:gd name="T25" fmla="*/ 16 h 17"/>
                      <a:gd name="T26" fmla="*/ 16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6" y="0"/>
                        </a:moveTo>
                        <a:lnTo>
                          <a:pt x="0" y="0"/>
                        </a:lnTo>
                        <a:lnTo>
                          <a:pt x="0" y="16"/>
                        </a:lnTo>
                        <a:lnTo>
                          <a:pt x="16" y="0"/>
                        </a:lnTo>
                        <a:lnTo>
                          <a:pt x="16" y="16"/>
                        </a:lnTo>
                        <a:lnTo>
                          <a:pt x="0" y="16"/>
                        </a:lnTo>
                        <a:lnTo>
                          <a:pt x="16" y="16"/>
                        </a:lnTo>
                        <a:lnTo>
                          <a:pt x="16" y="0"/>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688" name="Freeform 785"/>
                  <p:cNvSpPr>
                    <a:spLocks/>
                  </p:cNvSpPr>
                  <p:nvPr/>
                </p:nvSpPr>
                <p:spPr bwMode="auto">
                  <a:xfrm>
                    <a:off x="4535" y="2967"/>
                    <a:ext cx="17" cy="17"/>
                  </a:xfrm>
                  <a:custGeom>
                    <a:avLst/>
                    <a:gdLst>
                      <a:gd name="T0" fmla="*/ 0 w 17"/>
                      <a:gd name="T1" fmla="*/ 0 h 17"/>
                      <a:gd name="T2" fmla="*/ 0 w 17"/>
                      <a:gd name="T3" fmla="*/ 0 h 17"/>
                      <a:gd name="T4" fmla="*/ 8 w 17"/>
                      <a:gd name="T5" fmla="*/ 16 h 17"/>
                      <a:gd name="T6" fmla="*/ 8 w 17"/>
                      <a:gd name="T7" fmla="*/ 0 h 17"/>
                      <a:gd name="T8" fmla="*/ 8 w 17"/>
                      <a:gd name="T9" fmla="*/ 0 h 17"/>
                      <a:gd name="T10" fmla="*/ 8 w 17"/>
                      <a:gd name="T11" fmla="*/ 16 h 17"/>
                      <a:gd name="T12" fmla="*/ 8 w 17"/>
                      <a:gd name="T13" fmla="*/ 0 h 17"/>
                      <a:gd name="T14" fmla="*/ 16 w 17"/>
                      <a:gd name="T15" fmla="*/ 0 h 17"/>
                      <a:gd name="T16" fmla="*/ 16 w 17"/>
                      <a:gd name="T17" fmla="*/ 16 h 17"/>
                      <a:gd name="T18" fmla="*/ 8 w 17"/>
                      <a:gd name="T19" fmla="*/ 16 h 17"/>
                      <a:gd name="T20" fmla="*/ 8 w 17"/>
                      <a:gd name="T21" fmla="*/ 16 h 17"/>
                      <a:gd name="T22" fmla="*/ 8 w 17"/>
                      <a:gd name="T23" fmla="*/ 16 h 17"/>
                      <a:gd name="T24" fmla="*/ 0 w 17"/>
                      <a:gd name="T25" fmla="*/ 16 h 17"/>
                      <a:gd name="T26" fmla="*/ 0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0"/>
                        </a:moveTo>
                        <a:lnTo>
                          <a:pt x="0" y="0"/>
                        </a:lnTo>
                        <a:lnTo>
                          <a:pt x="8" y="16"/>
                        </a:lnTo>
                        <a:lnTo>
                          <a:pt x="8" y="0"/>
                        </a:lnTo>
                        <a:lnTo>
                          <a:pt x="8" y="16"/>
                        </a:lnTo>
                        <a:lnTo>
                          <a:pt x="8" y="0"/>
                        </a:lnTo>
                        <a:lnTo>
                          <a:pt x="16" y="0"/>
                        </a:lnTo>
                        <a:lnTo>
                          <a:pt x="16" y="16"/>
                        </a:lnTo>
                        <a:lnTo>
                          <a:pt x="8" y="16"/>
                        </a:lnTo>
                        <a:lnTo>
                          <a:pt x="0" y="16"/>
                        </a:lnTo>
                        <a:lnTo>
                          <a:pt x="0" y="0"/>
                        </a:lnTo>
                      </a:path>
                    </a:pathLst>
                  </a:custGeom>
                  <a:solidFill>
                    <a:srgbClr val="000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7682" name="Line 787"/>
                <p:cNvSpPr>
                  <a:spLocks noChangeShapeType="1"/>
                </p:cNvSpPr>
                <p:nvPr/>
              </p:nvSpPr>
              <p:spPr bwMode="auto">
                <a:xfrm>
                  <a:off x="4524" y="2962"/>
                  <a:ext cx="41" cy="0"/>
                </a:xfrm>
                <a:prstGeom prst="line">
                  <a:avLst/>
                </a:prstGeom>
                <a:noFill/>
                <a:ln w="12700">
                  <a:solidFill>
                    <a:srgbClr val="00004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788"/>
                <p:cNvSpPr>
                  <a:spLocks noChangeShapeType="1"/>
                </p:cNvSpPr>
                <p:nvPr/>
              </p:nvSpPr>
              <p:spPr bwMode="auto">
                <a:xfrm>
                  <a:off x="4524" y="2980"/>
                  <a:ext cx="14" cy="0"/>
                </a:xfrm>
                <a:prstGeom prst="line">
                  <a:avLst/>
                </a:prstGeom>
                <a:noFill/>
                <a:ln w="12700">
                  <a:solidFill>
                    <a:srgbClr val="00004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789"/>
                <p:cNvSpPr>
                  <a:spLocks noChangeShapeType="1"/>
                </p:cNvSpPr>
                <p:nvPr/>
              </p:nvSpPr>
              <p:spPr bwMode="auto">
                <a:xfrm>
                  <a:off x="4544" y="2980"/>
                  <a:ext cx="21" cy="0"/>
                </a:xfrm>
                <a:prstGeom prst="line">
                  <a:avLst/>
                </a:prstGeom>
                <a:noFill/>
                <a:ln w="12700">
                  <a:solidFill>
                    <a:srgbClr val="00004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8" name="Group 793"/>
              <p:cNvGrpSpPr>
                <a:grpSpLocks/>
              </p:cNvGrpSpPr>
              <p:nvPr/>
            </p:nvGrpSpPr>
            <p:grpSpPr bwMode="auto">
              <a:xfrm>
                <a:off x="4530" y="2955"/>
                <a:ext cx="32" cy="8"/>
                <a:chOff x="4530" y="2955"/>
                <a:chExt cx="32" cy="8"/>
              </a:xfrm>
            </p:grpSpPr>
            <p:sp>
              <p:nvSpPr>
                <p:cNvPr id="27679" name="Oval 791"/>
                <p:cNvSpPr>
                  <a:spLocks noChangeArrowheads="1"/>
                </p:cNvSpPr>
                <p:nvPr/>
              </p:nvSpPr>
              <p:spPr bwMode="auto">
                <a:xfrm>
                  <a:off x="4530" y="2955"/>
                  <a:ext cx="8" cy="8"/>
                </a:xfrm>
                <a:prstGeom prst="ellipse">
                  <a:avLst/>
                </a:prstGeom>
                <a:solidFill>
                  <a:srgbClr val="808080"/>
                </a:solidFill>
                <a:ln w="12700">
                  <a:solidFill>
                    <a:srgbClr val="202020"/>
                  </a:solidFill>
                  <a:round/>
                  <a:headEnd/>
                  <a:tailEnd/>
                </a:ln>
              </p:spPr>
              <p:txBody>
                <a:bodyPr wrap="none" anchor="ctr"/>
                <a:lstStyle/>
                <a:p>
                  <a:endParaRPr lang="en-US"/>
                </a:p>
              </p:txBody>
            </p:sp>
            <p:sp>
              <p:nvSpPr>
                <p:cNvPr id="27680" name="Oval 792"/>
                <p:cNvSpPr>
                  <a:spLocks noChangeArrowheads="1"/>
                </p:cNvSpPr>
                <p:nvPr/>
              </p:nvSpPr>
              <p:spPr bwMode="auto">
                <a:xfrm>
                  <a:off x="4554" y="2955"/>
                  <a:ext cx="8" cy="8"/>
                </a:xfrm>
                <a:prstGeom prst="ellipse">
                  <a:avLst/>
                </a:prstGeom>
                <a:solidFill>
                  <a:srgbClr val="808080"/>
                </a:solidFill>
                <a:ln w="12700">
                  <a:solidFill>
                    <a:srgbClr val="202020"/>
                  </a:solidFill>
                  <a:round/>
                  <a:headEnd/>
                  <a:tailEnd/>
                </a:ln>
              </p:spPr>
              <p:txBody>
                <a:bodyPr wrap="none" anchor="ctr"/>
                <a:lstStyle/>
                <a:p>
                  <a:endParaRPr lang="en-US"/>
                </a:p>
              </p:txBody>
            </p:sp>
          </p:grpSp>
        </p:grpSp>
      </p:grpSp>
      <p:sp>
        <p:nvSpPr>
          <p:cNvPr id="27658" name="Rectangle 796"/>
          <p:cNvSpPr>
            <a:spLocks noChangeArrowheads="1"/>
          </p:cNvSpPr>
          <p:nvPr/>
        </p:nvSpPr>
        <p:spPr bwMode="auto">
          <a:xfrm>
            <a:off x="7239000" y="4487795"/>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Shipping</a:t>
            </a:r>
          </a:p>
        </p:txBody>
      </p:sp>
      <p:pic>
        <p:nvPicPr>
          <p:cNvPr id="27659" name="Picture 1032" descr="j01784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668395"/>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033" descr="MPj043123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74459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034" descr="j04026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49595"/>
            <a:ext cx="11430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Rectangle 1035"/>
          <p:cNvSpPr>
            <a:spLocks noChangeArrowheads="1"/>
          </p:cNvSpPr>
          <p:nvPr/>
        </p:nvSpPr>
        <p:spPr bwMode="auto">
          <a:xfrm>
            <a:off x="6324600" y="1668395"/>
            <a:ext cx="1143000" cy="609600"/>
          </a:xfrm>
          <a:prstGeom prst="rect">
            <a:avLst/>
          </a:prstGeom>
          <a:solidFill>
            <a:srgbClr val="FDFFD1"/>
          </a:solidFill>
          <a:ln w="12700">
            <a:solidFill>
              <a:schemeClr val="tx1"/>
            </a:solidFill>
            <a:miter lim="800000"/>
            <a:headEnd type="none" w="sm" len="sm"/>
            <a:tailEnd type="none" w="sm" len="sm"/>
          </a:ln>
        </p:spPr>
        <p:txBody>
          <a:bodyPr anchor="ctr"/>
          <a:lstStyle/>
          <a:p>
            <a:pPr algn="ctr"/>
            <a:r>
              <a:rPr lang="en-US" sz="1600"/>
              <a:t>Purchase Order</a:t>
            </a:r>
          </a:p>
        </p:txBody>
      </p:sp>
      <p:grpSp>
        <p:nvGrpSpPr>
          <p:cNvPr id="27663" name="Group 1044"/>
          <p:cNvGrpSpPr>
            <a:grpSpLocks/>
          </p:cNvGrpSpPr>
          <p:nvPr/>
        </p:nvGrpSpPr>
        <p:grpSpPr bwMode="auto">
          <a:xfrm>
            <a:off x="2133600" y="1744595"/>
            <a:ext cx="1219200" cy="1295400"/>
            <a:chOff x="1536" y="864"/>
            <a:chExt cx="768" cy="816"/>
          </a:xfrm>
        </p:grpSpPr>
        <p:sp>
          <p:nvSpPr>
            <p:cNvPr id="27672" name="Rectangle 1036"/>
            <p:cNvSpPr>
              <a:spLocks noChangeArrowheads="1"/>
            </p:cNvSpPr>
            <p:nvPr/>
          </p:nvSpPr>
          <p:spPr bwMode="auto">
            <a:xfrm>
              <a:off x="1536" y="864"/>
              <a:ext cx="768" cy="384"/>
            </a:xfrm>
            <a:prstGeom prst="rect">
              <a:avLst/>
            </a:prstGeom>
            <a:solidFill>
              <a:srgbClr val="FDFFD1"/>
            </a:solidFill>
            <a:ln w="12700">
              <a:solidFill>
                <a:schemeClr val="tx1"/>
              </a:solidFill>
              <a:miter lim="800000"/>
              <a:headEnd type="none" w="sm" len="sm"/>
              <a:tailEnd type="none" w="sm" len="sm"/>
            </a:ln>
          </p:spPr>
          <p:txBody>
            <a:bodyPr anchor="ctr"/>
            <a:lstStyle/>
            <a:p>
              <a:pPr algn="ctr"/>
              <a:r>
                <a:rPr lang="en-US" sz="1600"/>
                <a:t>Purchase Order</a:t>
              </a:r>
            </a:p>
          </p:txBody>
        </p:sp>
        <p:sp>
          <p:nvSpPr>
            <p:cNvPr id="27673" name="Rectangle 1037"/>
            <p:cNvSpPr>
              <a:spLocks noChangeArrowheads="1"/>
            </p:cNvSpPr>
            <p:nvPr/>
          </p:nvSpPr>
          <p:spPr bwMode="auto">
            <a:xfrm>
              <a:off x="1536" y="1248"/>
              <a:ext cx="768" cy="432"/>
            </a:xfrm>
            <a:prstGeom prst="rect">
              <a:avLst/>
            </a:prstGeom>
            <a:solidFill>
              <a:srgbClr val="EFFFFF"/>
            </a:solidFill>
            <a:ln w="12700">
              <a:solidFill>
                <a:schemeClr val="tx1"/>
              </a:solidFill>
              <a:miter lim="800000"/>
              <a:headEnd type="none" w="sm" len="sm"/>
              <a:tailEnd type="none" w="sm" len="sm"/>
            </a:ln>
          </p:spPr>
          <p:txBody>
            <a:bodyPr/>
            <a:lstStyle/>
            <a:p>
              <a:pPr algn="ctr"/>
              <a:r>
                <a:rPr lang="en-US" sz="1600"/>
                <a:t>Routing &amp; Scheduling</a:t>
              </a:r>
            </a:p>
          </p:txBody>
        </p:sp>
      </p:grpSp>
      <p:sp>
        <p:nvSpPr>
          <p:cNvPr id="27664" name="Rectangle 1038"/>
          <p:cNvSpPr>
            <a:spLocks noChangeArrowheads="1"/>
          </p:cNvSpPr>
          <p:nvPr/>
        </p:nvSpPr>
        <p:spPr bwMode="auto">
          <a:xfrm>
            <a:off x="7162800" y="2963795"/>
            <a:ext cx="990600" cy="457200"/>
          </a:xfrm>
          <a:prstGeom prst="rect">
            <a:avLst/>
          </a:prstGeom>
          <a:solidFill>
            <a:srgbClr val="FDFFD1"/>
          </a:solidFill>
          <a:ln w="12700">
            <a:solidFill>
              <a:schemeClr val="tx1"/>
            </a:solidFill>
            <a:miter lim="800000"/>
            <a:headEnd type="none" w="sm" len="sm"/>
            <a:tailEnd type="none" w="sm" len="sm"/>
          </a:ln>
        </p:spPr>
        <p:txBody>
          <a:bodyPr anchor="ctr"/>
          <a:lstStyle/>
          <a:p>
            <a:pPr algn="ctr"/>
            <a:r>
              <a:rPr lang="en-US" sz="1600"/>
              <a:t>Invoice</a:t>
            </a:r>
          </a:p>
        </p:txBody>
      </p:sp>
      <p:sp>
        <p:nvSpPr>
          <p:cNvPr id="27665" name="Rectangle 1039"/>
          <p:cNvSpPr>
            <a:spLocks noChangeArrowheads="1"/>
          </p:cNvSpPr>
          <p:nvPr/>
        </p:nvSpPr>
        <p:spPr bwMode="auto">
          <a:xfrm>
            <a:off x="1752600" y="4182995"/>
            <a:ext cx="1143000" cy="381000"/>
          </a:xfrm>
          <a:prstGeom prst="rect">
            <a:avLst/>
          </a:prstGeom>
          <a:solidFill>
            <a:srgbClr val="F2FFE5"/>
          </a:solidFill>
          <a:ln w="12700">
            <a:solidFill>
              <a:schemeClr val="tx1"/>
            </a:solidFill>
            <a:miter lim="800000"/>
            <a:headEnd type="none" w="sm" len="sm"/>
            <a:tailEnd type="none" w="sm" len="sm"/>
          </a:ln>
        </p:spPr>
        <p:txBody>
          <a:bodyPr/>
          <a:lstStyle/>
          <a:p>
            <a:pPr algn="ctr"/>
            <a:r>
              <a:rPr lang="en-US" sz="1600"/>
              <a:t>Parts List</a:t>
            </a:r>
          </a:p>
        </p:txBody>
      </p:sp>
      <p:sp>
        <p:nvSpPr>
          <p:cNvPr id="27666" name="Rectangle 1040"/>
          <p:cNvSpPr>
            <a:spLocks noChangeArrowheads="1"/>
          </p:cNvSpPr>
          <p:nvPr/>
        </p:nvSpPr>
        <p:spPr bwMode="auto">
          <a:xfrm>
            <a:off x="5410200" y="4716395"/>
            <a:ext cx="1143000" cy="609600"/>
          </a:xfrm>
          <a:prstGeom prst="rect">
            <a:avLst/>
          </a:prstGeom>
          <a:solidFill>
            <a:srgbClr val="EFFFFF"/>
          </a:solidFill>
          <a:ln w="12700" algn="ctr">
            <a:solidFill>
              <a:schemeClr val="tx1"/>
            </a:solidFill>
            <a:miter lim="800000"/>
            <a:headEnd type="none" w="sm" len="sm"/>
            <a:tailEnd type="none" w="sm" len="sm"/>
          </a:ln>
        </p:spPr>
        <p:txBody>
          <a:bodyPr/>
          <a:lstStyle/>
          <a:p>
            <a:pPr algn="ctr"/>
            <a:r>
              <a:rPr lang="en-US" sz="1600"/>
              <a:t>Shipping Schedule</a:t>
            </a:r>
          </a:p>
        </p:txBody>
      </p:sp>
      <p:sp>
        <p:nvSpPr>
          <p:cNvPr id="27667" name="Freeform 1042"/>
          <p:cNvSpPr>
            <a:spLocks/>
          </p:cNvSpPr>
          <p:nvPr/>
        </p:nvSpPr>
        <p:spPr bwMode="auto">
          <a:xfrm>
            <a:off x="6019800" y="1249295"/>
            <a:ext cx="1752600" cy="723900"/>
          </a:xfrm>
          <a:custGeom>
            <a:avLst/>
            <a:gdLst>
              <a:gd name="T0" fmla="*/ 2147483647 w 1104"/>
              <a:gd name="T1" fmla="*/ 2147483647 h 456"/>
              <a:gd name="T2" fmla="*/ 2147483647 w 1104"/>
              <a:gd name="T3" fmla="*/ 2147483647 h 456"/>
              <a:gd name="T4" fmla="*/ 0 w 1104"/>
              <a:gd name="T5" fmla="*/ 2147483647 h 456"/>
              <a:gd name="T6" fmla="*/ 0 60000 65536"/>
              <a:gd name="T7" fmla="*/ 0 60000 65536"/>
              <a:gd name="T8" fmla="*/ 0 60000 65536"/>
              <a:gd name="T9" fmla="*/ 0 w 1104"/>
              <a:gd name="T10" fmla="*/ 0 h 456"/>
              <a:gd name="T11" fmla="*/ 1104 w 1104"/>
              <a:gd name="T12" fmla="*/ 456 h 456"/>
            </a:gdLst>
            <a:ahLst/>
            <a:cxnLst>
              <a:cxn ang="T6">
                <a:pos x="T0" y="T1"/>
              </a:cxn>
              <a:cxn ang="T7">
                <a:pos x="T2" y="T3"/>
              </a:cxn>
              <a:cxn ang="T8">
                <a:pos x="T4" y="T5"/>
              </a:cxn>
            </a:cxnLst>
            <a:rect l="T9" t="T10" r="T11" b="T12"/>
            <a:pathLst>
              <a:path w="1104" h="456">
                <a:moveTo>
                  <a:pt x="1104" y="312"/>
                </a:moveTo>
                <a:cubicBezTo>
                  <a:pt x="860" y="156"/>
                  <a:pt x="616" y="0"/>
                  <a:pt x="432" y="24"/>
                </a:cubicBezTo>
                <a:cubicBezTo>
                  <a:pt x="248" y="48"/>
                  <a:pt x="124" y="252"/>
                  <a:pt x="0" y="456"/>
                </a:cubicBezTo>
              </a:path>
            </a:pathLst>
          </a:custGeom>
          <a:noFill/>
          <a:ln w="28575">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Freeform 1043"/>
          <p:cNvSpPr>
            <a:spLocks/>
          </p:cNvSpPr>
          <p:nvPr/>
        </p:nvSpPr>
        <p:spPr bwMode="auto">
          <a:xfrm>
            <a:off x="2984500" y="2582795"/>
            <a:ext cx="1130300" cy="1371600"/>
          </a:xfrm>
          <a:custGeom>
            <a:avLst/>
            <a:gdLst>
              <a:gd name="T0" fmla="*/ 2147483647 w 712"/>
              <a:gd name="T1" fmla="*/ 0 h 864"/>
              <a:gd name="T2" fmla="*/ 2147483647 w 712"/>
              <a:gd name="T3" fmla="*/ 2147483647 h 864"/>
              <a:gd name="T4" fmla="*/ 2147483647 w 712"/>
              <a:gd name="T5" fmla="*/ 2147483647 h 864"/>
              <a:gd name="T6" fmla="*/ 0 60000 65536"/>
              <a:gd name="T7" fmla="*/ 0 60000 65536"/>
              <a:gd name="T8" fmla="*/ 0 60000 65536"/>
              <a:gd name="T9" fmla="*/ 0 w 712"/>
              <a:gd name="T10" fmla="*/ 0 h 864"/>
              <a:gd name="T11" fmla="*/ 712 w 712"/>
              <a:gd name="T12" fmla="*/ 864 h 864"/>
            </a:gdLst>
            <a:ahLst/>
            <a:cxnLst>
              <a:cxn ang="T6">
                <a:pos x="T0" y="T1"/>
              </a:cxn>
              <a:cxn ang="T7">
                <a:pos x="T2" y="T3"/>
              </a:cxn>
              <a:cxn ang="T8">
                <a:pos x="T4" y="T5"/>
              </a:cxn>
            </a:cxnLst>
            <a:rect l="T9" t="T10" r="T11" b="T12"/>
            <a:pathLst>
              <a:path w="712" h="864">
                <a:moveTo>
                  <a:pt x="712" y="0"/>
                </a:moveTo>
                <a:cubicBezTo>
                  <a:pt x="444" y="96"/>
                  <a:pt x="176" y="192"/>
                  <a:pt x="88" y="336"/>
                </a:cubicBezTo>
                <a:cubicBezTo>
                  <a:pt x="0" y="480"/>
                  <a:pt x="92" y="672"/>
                  <a:pt x="184" y="864"/>
                </a:cubicBezTo>
              </a:path>
            </a:pathLst>
          </a:custGeom>
          <a:noFill/>
          <a:ln w="28575">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9" name="Line 1045"/>
          <p:cNvSpPr>
            <a:spLocks noChangeShapeType="1"/>
          </p:cNvSpPr>
          <p:nvPr/>
        </p:nvSpPr>
        <p:spPr bwMode="auto">
          <a:xfrm flipV="1">
            <a:off x="2895600" y="4868795"/>
            <a:ext cx="990600" cy="2286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0" name="Freeform 1047"/>
          <p:cNvSpPr>
            <a:spLocks/>
          </p:cNvSpPr>
          <p:nvPr/>
        </p:nvSpPr>
        <p:spPr bwMode="auto">
          <a:xfrm>
            <a:off x="4724400" y="4182995"/>
            <a:ext cx="1828800" cy="533400"/>
          </a:xfrm>
          <a:custGeom>
            <a:avLst/>
            <a:gdLst>
              <a:gd name="T0" fmla="*/ 0 w 1152"/>
              <a:gd name="T1" fmla="*/ 2147483647 h 336"/>
              <a:gd name="T2" fmla="*/ 2147483647 w 1152"/>
              <a:gd name="T3" fmla="*/ 2147483647 h 336"/>
              <a:gd name="T4" fmla="*/ 2147483647 w 1152"/>
              <a:gd name="T5" fmla="*/ 0 h 336"/>
              <a:gd name="T6" fmla="*/ 0 60000 65536"/>
              <a:gd name="T7" fmla="*/ 0 60000 65536"/>
              <a:gd name="T8" fmla="*/ 0 60000 65536"/>
              <a:gd name="T9" fmla="*/ 0 w 1152"/>
              <a:gd name="T10" fmla="*/ 0 h 336"/>
              <a:gd name="T11" fmla="*/ 1152 w 1152"/>
              <a:gd name="T12" fmla="*/ 336 h 336"/>
            </a:gdLst>
            <a:ahLst/>
            <a:cxnLst>
              <a:cxn ang="T6">
                <a:pos x="T0" y="T1"/>
              </a:cxn>
              <a:cxn ang="T7">
                <a:pos x="T2" y="T3"/>
              </a:cxn>
              <a:cxn ang="T8">
                <a:pos x="T4" y="T5"/>
              </a:cxn>
            </a:cxnLst>
            <a:rect l="T9" t="T10" r="T11" b="T12"/>
            <a:pathLst>
              <a:path w="1152" h="336">
                <a:moveTo>
                  <a:pt x="0" y="336"/>
                </a:moveTo>
                <a:cubicBezTo>
                  <a:pt x="264" y="316"/>
                  <a:pt x="528" y="296"/>
                  <a:pt x="720" y="240"/>
                </a:cubicBezTo>
                <a:cubicBezTo>
                  <a:pt x="912" y="184"/>
                  <a:pt x="1032" y="92"/>
                  <a:pt x="1152" y="0"/>
                </a:cubicBezTo>
              </a:path>
            </a:pathLst>
          </a:custGeom>
          <a:noFill/>
          <a:ln w="28575">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1" name="Freeform 1048"/>
          <p:cNvSpPr>
            <a:spLocks/>
          </p:cNvSpPr>
          <p:nvPr/>
        </p:nvSpPr>
        <p:spPr bwMode="auto">
          <a:xfrm>
            <a:off x="7772400" y="2811395"/>
            <a:ext cx="889000" cy="914400"/>
          </a:xfrm>
          <a:custGeom>
            <a:avLst/>
            <a:gdLst>
              <a:gd name="T0" fmla="*/ 0 w 560"/>
              <a:gd name="T1" fmla="*/ 2147483647 h 576"/>
              <a:gd name="T2" fmla="*/ 2147483647 w 560"/>
              <a:gd name="T3" fmla="*/ 2147483647 h 576"/>
              <a:gd name="T4" fmla="*/ 2147483647 w 560"/>
              <a:gd name="T5" fmla="*/ 0 h 576"/>
              <a:gd name="T6" fmla="*/ 0 60000 65536"/>
              <a:gd name="T7" fmla="*/ 0 60000 65536"/>
              <a:gd name="T8" fmla="*/ 0 60000 65536"/>
              <a:gd name="T9" fmla="*/ 0 w 560"/>
              <a:gd name="T10" fmla="*/ 0 h 576"/>
              <a:gd name="T11" fmla="*/ 560 w 560"/>
              <a:gd name="T12" fmla="*/ 576 h 576"/>
            </a:gdLst>
            <a:ahLst/>
            <a:cxnLst>
              <a:cxn ang="T6">
                <a:pos x="T0" y="T1"/>
              </a:cxn>
              <a:cxn ang="T7">
                <a:pos x="T2" y="T3"/>
              </a:cxn>
              <a:cxn ang="T8">
                <a:pos x="T4" y="T5"/>
              </a:cxn>
            </a:cxnLst>
            <a:rect l="T9" t="T10" r="T11" b="T12"/>
            <a:pathLst>
              <a:path w="560" h="576">
                <a:moveTo>
                  <a:pt x="0" y="576"/>
                </a:moveTo>
                <a:cubicBezTo>
                  <a:pt x="200" y="480"/>
                  <a:pt x="400" y="384"/>
                  <a:pt x="480" y="288"/>
                </a:cubicBezTo>
                <a:cubicBezTo>
                  <a:pt x="560" y="192"/>
                  <a:pt x="520" y="96"/>
                  <a:pt x="480" y="0"/>
                </a:cubicBezTo>
              </a:path>
            </a:pathLst>
          </a:custGeom>
          <a:noFill/>
          <a:ln w="28575">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7925955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Data Warehouse</a:t>
            </a:r>
          </a:p>
        </p:txBody>
      </p:sp>
      <p:sp>
        <p:nvSpPr>
          <p:cNvPr id="28675" name="Text Box 4"/>
          <p:cNvSpPr txBox="1">
            <a:spLocks noChangeArrowheads="1"/>
          </p:cNvSpPr>
          <p:nvPr/>
        </p:nvSpPr>
        <p:spPr bwMode="auto">
          <a:xfrm>
            <a:off x="3041650" y="4572000"/>
            <a:ext cx="182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t>OLTP Database</a:t>
            </a:r>
          </a:p>
          <a:p>
            <a:pPr eaLnBrk="1" hangingPunct="1"/>
            <a:r>
              <a:rPr lang="en-US" sz="1800"/>
              <a:t>3NF tables</a:t>
            </a:r>
          </a:p>
        </p:txBody>
      </p:sp>
      <p:sp>
        <p:nvSpPr>
          <p:cNvPr id="28676" name="Line 5"/>
          <p:cNvSpPr>
            <a:spLocks noChangeShapeType="1"/>
          </p:cNvSpPr>
          <p:nvPr/>
        </p:nvSpPr>
        <p:spPr bwMode="auto">
          <a:xfrm>
            <a:off x="2279650" y="2743200"/>
            <a:ext cx="838200" cy="533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8677" name="Line 6"/>
          <p:cNvSpPr>
            <a:spLocks noChangeShapeType="1"/>
          </p:cNvSpPr>
          <p:nvPr/>
        </p:nvSpPr>
        <p:spPr bwMode="auto">
          <a:xfrm flipV="1">
            <a:off x="2051050" y="3429000"/>
            <a:ext cx="1066800" cy="3810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8678" name="Line 7"/>
          <p:cNvSpPr>
            <a:spLocks noChangeShapeType="1"/>
          </p:cNvSpPr>
          <p:nvPr/>
        </p:nvSpPr>
        <p:spPr bwMode="auto">
          <a:xfrm>
            <a:off x="2051050" y="3276600"/>
            <a:ext cx="1066800" cy="76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8679" name="Text Box 8"/>
          <p:cNvSpPr txBox="1">
            <a:spLocks noChangeArrowheads="1"/>
          </p:cNvSpPr>
          <p:nvPr/>
        </p:nvSpPr>
        <p:spPr bwMode="auto">
          <a:xfrm>
            <a:off x="1136650" y="289560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t>Operations</a:t>
            </a:r>
          </a:p>
          <a:p>
            <a:pPr eaLnBrk="1" hangingPunct="1"/>
            <a:r>
              <a:rPr lang="en-US" sz="1800"/>
              <a:t>data</a:t>
            </a:r>
          </a:p>
        </p:txBody>
      </p:sp>
      <p:sp>
        <p:nvSpPr>
          <p:cNvPr id="28680" name="Line 9"/>
          <p:cNvSpPr>
            <a:spLocks noChangeShapeType="1"/>
          </p:cNvSpPr>
          <p:nvPr/>
        </p:nvSpPr>
        <p:spPr bwMode="auto">
          <a:xfrm flipV="1">
            <a:off x="4032250" y="2286000"/>
            <a:ext cx="9906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681" name="Text Box 10"/>
          <p:cNvSpPr txBox="1">
            <a:spLocks noChangeArrowheads="1"/>
          </p:cNvSpPr>
          <p:nvPr/>
        </p:nvSpPr>
        <p:spPr bwMode="auto">
          <a:xfrm>
            <a:off x="3956050" y="1752600"/>
            <a:ext cx="128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t>Predefined</a:t>
            </a:r>
          </a:p>
          <a:p>
            <a:pPr eaLnBrk="1" hangingPunct="1"/>
            <a:r>
              <a:rPr lang="en-US" sz="1800"/>
              <a:t>reports</a:t>
            </a:r>
          </a:p>
        </p:txBody>
      </p:sp>
      <p:sp>
        <p:nvSpPr>
          <p:cNvPr id="28682" name="Rectangle 11"/>
          <p:cNvSpPr>
            <a:spLocks noChangeArrowheads="1"/>
          </p:cNvSpPr>
          <p:nvPr/>
        </p:nvSpPr>
        <p:spPr bwMode="auto">
          <a:xfrm>
            <a:off x="3575050" y="32004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8683" name="Rectangle 12"/>
          <p:cNvSpPr>
            <a:spLocks noChangeArrowheads="1"/>
          </p:cNvSpPr>
          <p:nvPr/>
        </p:nvSpPr>
        <p:spPr bwMode="auto">
          <a:xfrm>
            <a:off x="4489450" y="32004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8684" name="Rectangle 13"/>
          <p:cNvSpPr>
            <a:spLocks noChangeArrowheads="1"/>
          </p:cNvSpPr>
          <p:nvPr/>
        </p:nvSpPr>
        <p:spPr bwMode="auto">
          <a:xfrm>
            <a:off x="2965450" y="39624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8685" name="Rectangle 14"/>
          <p:cNvSpPr>
            <a:spLocks noChangeArrowheads="1"/>
          </p:cNvSpPr>
          <p:nvPr/>
        </p:nvSpPr>
        <p:spPr bwMode="auto">
          <a:xfrm>
            <a:off x="3575050" y="39624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8686" name="Rectangle 15"/>
          <p:cNvSpPr>
            <a:spLocks noChangeArrowheads="1"/>
          </p:cNvSpPr>
          <p:nvPr/>
        </p:nvSpPr>
        <p:spPr bwMode="auto">
          <a:xfrm>
            <a:off x="4489450" y="39624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8687" name="Rectangle 16"/>
          <p:cNvSpPr>
            <a:spLocks noChangeArrowheads="1"/>
          </p:cNvSpPr>
          <p:nvPr/>
        </p:nvSpPr>
        <p:spPr bwMode="auto">
          <a:xfrm>
            <a:off x="4489450" y="32004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8688" name="Rectangle 17"/>
          <p:cNvSpPr>
            <a:spLocks noChangeArrowheads="1"/>
          </p:cNvSpPr>
          <p:nvPr/>
        </p:nvSpPr>
        <p:spPr bwMode="auto">
          <a:xfrm>
            <a:off x="3575050" y="32004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8689" name="Rectangle 18"/>
          <p:cNvSpPr>
            <a:spLocks noChangeArrowheads="1"/>
          </p:cNvSpPr>
          <p:nvPr/>
        </p:nvSpPr>
        <p:spPr bwMode="auto">
          <a:xfrm>
            <a:off x="4489450" y="39624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8690" name="Rectangle 19"/>
          <p:cNvSpPr>
            <a:spLocks noChangeArrowheads="1"/>
          </p:cNvSpPr>
          <p:nvPr/>
        </p:nvSpPr>
        <p:spPr bwMode="auto">
          <a:xfrm>
            <a:off x="3575050" y="39624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8691" name="Rectangle 20"/>
          <p:cNvSpPr>
            <a:spLocks noChangeArrowheads="1"/>
          </p:cNvSpPr>
          <p:nvPr/>
        </p:nvSpPr>
        <p:spPr bwMode="auto">
          <a:xfrm>
            <a:off x="2965450" y="39624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cxnSp>
        <p:nvCxnSpPr>
          <p:cNvPr id="28692" name="AutoShape 21"/>
          <p:cNvCxnSpPr>
            <a:cxnSpLocks noChangeShapeType="1"/>
            <a:stCxn id="28682" idx="3"/>
            <a:endCxn id="28683" idx="1"/>
          </p:cNvCxnSpPr>
          <p:nvPr/>
        </p:nvCxnSpPr>
        <p:spPr bwMode="auto">
          <a:xfrm>
            <a:off x="3956050" y="3429000"/>
            <a:ext cx="533400" cy="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8693" name="AutoShape 22"/>
          <p:cNvCxnSpPr>
            <a:cxnSpLocks noChangeShapeType="1"/>
            <a:stCxn id="28682" idx="1"/>
            <a:endCxn id="28684" idx="3"/>
          </p:cNvCxnSpPr>
          <p:nvPr/>
        </p:nvCxnSpPr>
        <p:spPr bwMode="auto">
          <a:xfrm rot="10800000" flipV="1">
            <a:off x="3346450" y="3429000"/>
            <a:ext cx="228600" cy="762000"/>
          </a:xfrm>
          <a:prstGeom prst="bentConnector3">
            <a:avLst>
              <a:gd name="adj1" fmla="val 50000"/>
            </a:avLst>
          </a:prstGeom>
          <a:noFill/>
          <a:ln w="3175">
            <a:solidFill>
              <a:schemeClr val="tx1"/>
            </a:solidFill>
            <a:miter lim="800000"/>
            <a:headEnd/>
            <a:tailEnd/>
          </a:ln>
          <a:extLst>
            <a:ext uri="{909E8E84-426E-40DD-AFC4-6F175D3DCCD1}">
              <a14:hiddenFill xmlns:a14="http://schemas.microsoft.com/office/drawing/2010/main">
                <a:noFill/>
              </a14:hiddenFill>
            </a:ext>
          </a:extLst>
        </p:spPr>
      </p:cxnSp>
      <p:cxnSp>
        <p:nvCxnSpPr>
          <p:cNvPr id="28694" name="AutoShape 23"/>
          <p:cNvCxnSpPr>
            <a:cxnSpLocks noChangeShapeType="1"/>
            <a:stCxn id="28684" idx="3"/>
            <a:endCxn id="28685" idx="1"/>
          </p:cNvCxnSpPr>
          <p:nvPr/>
        </p:nvCxnSpPr>
        <p:spPr bwMode="auto">
          <a:xfrm>
            <a:off x="3346450" y="4191000"/>
            <a:ext cx="228600" cy="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8695" name="AutoShape 24"/>
          <p:cNvCxnSpPr>
            <a:cxnSpLocks noChangeShapeType="1"/>
            <a:stCxn id="28683" idx="1"/>
            <a:endCxn id="28686" idx="1"/>
          </p:cNvCxnSpPr>
          <p:nvPr/>
        </p:nvCxnSpPr>
        <p:spPr bwMode="auto">
          <a:xfrm rot="10800000" flipH="1" flipV="1">
            <a:off x="4489450" y="3429000"/>
            <a:ext cx="1588" cy="762000"/>
          </a:xfrm>
          <a:prstGeom prst="bentConnector3">
            <a:avLst>
              <a:gd name="adj1" fmla="val -14400005"/>
            </a:avLst>
          </a:prstGeom>
          <a:noFill/>
          <a:ln w="3175">
            <a:solidFill>
              <a:schemeClr val="tx1"/>
            </a:solidFill>
            <a:miter lim="800000"/>
            <a:headEnd/>
            <a:tailEnd/>
          </a:ln>
          <a:extLst>
            <a:ext uri="{909E8E84-426E-40DD-AFC4-6F175D3DCCD1}">
              <a14:hiddenFill xmlns:a14="http://schemas.microsoft.com/office/drawing/2010/main">
                <a:noFill/>
              </a14:hiddenFill>
            </a:ext>
          </a:extLst>
        </p:spPr>
      </p:cxnSp>
      <p:sp>
        <p:nvSpPr>
          <p:cNvPr id="28696" name="Rectangle 25"/>
          <p:cNvSpPr>
            <a:spLocks noChangeArrowheads="1"/>
          </p:cNvSpPr>
          <p:nvPr/>
        </p:nvSpPr>
        <p:spPr bwMode="auto">
          <a:xfrm>
            <a:off x="7156450" y="3733800"/>
            <a:ext cx="381000" cy="685800"/>
          </a:xfrm>
          <a:prstGeom prst="rect">
            <a:avLst/>
          </a:prstGeom>
          <a:solidFill>
            <a:srgbClr val="FFFF99"/>
          </a:solidFill>
          <a:ln w="3175">
            <a:solidFill>
              <a:schemeClr val="tx1"/>
            </a:solidFill>
            <a:miter lim="800000"/>
            <a:headEnd/>
            <a:tailEnd/>
          </a:ln>
        </p:spPr>
        <p:txBody>
          <a:bodyPr wrap="none" anchor="ctr">
            <a:spAutoFit/>
          </a:bodyPr>
          <a:lstStyle/>
          <a:p>
            <a:endParaRPr lang="en-US"/>
          </a:p>
        </p:txBody>
      </p:sp>
      <p:sp>
        <p:nvSpPr>
          <p:cNvPr id="28697" name="Rectangle 26"/>
          <p:cNvSpPr>
            <a:spLocks noChangeArrowheads="1"/>
          </p:cNvSpPr>
          <p:nvPr/>
        </p:nvSpPr>
        <p:spPr bwMode="auto">
          <a:xfrm>
            <a:off x="7156450" y="3733800"/>
            <a:ext cx="381000" cy="152400"/>
          </a:xfrm>
          <a:prstGeom prst="rect">
            <a:avLst/>
          </a:prstGeom>
          <a:solidFill>
            <a:srgbClr val="FF9900"/>
          </a:solidFill>
          <a:ln w="3175">
            <a:solidFill>
              <a:schemeClr val="tx1"/>
            </a:solidFill>
            <a:miter lim="800000"/>
            <a:headEnd/>
            <a:tailEnd/>
          </a:ln>
        </p:spPr>
        <p:txBody>
          <a:bodyPr wrap="none" anchor="ctr">
            <a:spAutoFit/>
          </a:bodyPr>
          <a:lstStyle/>
          <a:p>
            <a:endParaRPr lang="en-US"/>
          </a:p>
        </p:txBody>
      </p:sp>
      <p:sp>
        <p:nvSpPr>
          <p:cNvPr id="28698" name="Rectangle 27"/>
          <p:cNvSpPr>
            <a:spLocks noChangeArrowheads="1"/>
          </p:cNvSpPr>
          <p:nvPr/>
        </p:nvSpPr>
        <p:spPr bwMode="auto">
          <a:xfrm>
            <a:off x="7842250" y="31242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8699" name="Rectangle 28"/>
          <p:cNvSpPr>
            <a:spLocks noChangeArrowheads="1"/>
          </p:cNvSpPr>
          <p:nvPr/>
        </p:nvSpPr>
        <p:spPr bwMode="auto">
          <a:xfrm>
            <a:off x="7842250" y="31242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28700" name="Rectangle 29"/>
          <p:cNvSpPr>
            <a:spLocks noChangeArrowheads="1"/>
          </p:cNvSpPr>
          <p:nvPr/>
        </p:nvSpPr>
        <p:spPr bwMode="auto">
          <a:xfrm>
            <a:off x="6470650" y="31242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8701" name="Rectangle 30"/>
          <p:cNvSpPr>
            <a:spLocks noChangeArrowheads="1"/>
          </p:cNvSpPr>
          <p:nvPr/>
        </p:nvSpPr>
        <p:spPr bwMode="auto">
          <a:xfrm>
            <a:off x="6470650" y="31242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28702" name="Rectangle 31"/>
          <p:cNvSpPr>
            <a:spLocks noChangeArrowheads="1"/>
          </p:cNvSpPr>
          <p:nvPr/>
        </p:nvSpPr>
        <p:spPr bwMode="auto">
          <a:xfrm>
            <a:off x="6470650" y="42672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8703" name="Rectangle 32"/>
          <p:cNvSpPr>
            <a:spLocks noChangeArrowheads="1"/>
          </p:cNvSpPr>
          <p:nvPr/>
        </p:nvSpPr>
        <p:spPr bwMode="auto">
          <a:xfrm>
            <a:off x="6470650" y="42672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28704" name="Rectangle 33"/>
          <p:cNvSpPr>
            <a:spLocks noChangeArrowheads="1"/>
          </p:cNvSpPr>
          <p:nvPr/>
        </p:nvSpPr>
        <p:spPr bwMode="auto">
          <a:xfrm>
            <a:off x="7842250" y="42672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8705" name="Rectangle 34"/>
          <p:cNvSpPr>
            <a:spLocks noChangeArrowheads="1"/>
          </p:cNvSpPr>
          <p:nvPr/>
        </p:nvSpPr>
        <p:spPr bwMode="auto">
          <a:xfrm>
            <a:off x="7842250" y="42672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cxnSp>
        <p:nvCxnSpPr>
          <p:cNvPr id="28706" name="AutoShape 35"/>
          <p:cNvCxnSpPr>
            <a:cxnSpLocks noChangeShapeType="1"/>
            <a:stCxn id="28700" idx="3"/>
            <a:endCxn id="28697" idx="1"/>
          </p:cNvCxnSpPr>
          <p:nvPr/>
        </p:nvCxnSpPr>
        <p:spPr bwMode="auto">
          <a:xfrm>
            <a:off x="6851650" y="3429000"/>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8707" name="AutoShape 36"/>
          <p:cNvCxnSpPr>
            <a:cxnSpLocks noChangeShapeType="1"/>
            <a:stCxn id="28698" idx="1"/>
            <a:endCxn id="28697" idx="3"/>
          </p:cNvCxnSpPr>
          <p:nvPr/>
        </p:nvCxnSpPr>
        <p:spPr bwMode="auto">
          <a:xfrm flipH="1">
            <a:off x="7537450" y="3429000"/>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8708" name="AutoShape 37"/>
          <p:cNvCxnSpPr>
            <a:cxnSpLocks noChangeShapeType="1"/>
            <a:stCxn id="28702" idx="3"/>
            <a:endCxn id="28696" idx="1"/>
          </p:cNvCxnSpPr>
          <p:nvPr/>
        </p:nvCxnSpPr>
        <p:spPr bwMode="auto">
          <a:xfrm flipV="1">
            <a:off x="6851650" y="4076700"/>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8709" name="AutoShape 38"/>
          <p:cNvCxnSpPr>
            <a:cxnSpLocks noChangeShapeType="1"/>
            <a:stCxn id="28704" idx="1"/>
            <a:endCxn id="28696" idx="3"/>
          </p:cNvCxnSpPr>
          <p:nvPr/>
        </p:nvCxnSpPr>
        <p:spPr bwMode="auto">
          <a:xfrm flipH="1" flipV="1">
            <a:off x="7537450" y="4076700"/>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8710" name="Text Box 39"/>
          <p:cNvSpPr txBox="1">
            <a:spLocks noChangeArrowheads="1"/>
          </p:cNvSpPr>
          <p:nvPr/>
        </p:nvSpPr>
        <p:spPr bwMode="auto">
          <a:xfrm>
            <a:off x="6607175" y="5065713"/>
            <a:ext cx="197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t>Data warehouse</a:t>
            </a:r>
          </a:p>
          <a:p>
            <a:pPr eaLnBrk="1" hangingPunct="1"/>
            <a:r>
              <a:rPr lang="en-US" sz="1800"/>
              <a:t>Star configuration</a:t>
            </a:r>
          </a:p>
        </p:txBody>
      </p:sp>
      <p:sp>
        <p:nvSpPr>
          <p:cNvPr id="28711" name="Line 40"/>
          <p:cNvSpPr>
            <a:spLocks noChangeShapeType="1"/>
          </p:cNvSpPr>
          <p:nvPr/>
        </p:nvSpPr>
        <p:spPr bwMode="auto">
          <a:xfrm>
            <a:off x="5022850" y="3810000"/>
            <a:ext cx="1143000" cy="76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712" name="Text Box 41"/>
          <p:cNvSpPr txBox="1">
            <a:spLocks noChangeArrowheads="1"/>
          </p:cNvSpPr>
          <p:nvPr/>
        </p:nvSpPr>
        <p:spPr bwMode="auto">
          <a:xfrm>
            <a:off x="5022850" y="3886200"/>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t>Daily data</a:t>
            </a:r>
          </a:p>
          <a:p>
            <a:pPr eaLnBrk="1" hangingPunct="1"/>
            <a:r>
              <a:rPr lang="en-US" sz="1800"/>
              <a:t>transfer</a:t>
            </a:r>
          </a:p>
        </p:txBody>
      </p:sp>
      <p:sp>
        <p:nvSpPr>
          <p:cNvPr id="28713" name="Line 42"/>
          <p:cNvSpPr>
            <a:spLocks noChangeShapeType="1"/>
          </p:cNvSpPr>
          <p:nvPr/>
        </p:nvSpPr>
        <p:spPr bwMode="auto">
          <a:xfrm flipH="1" flipV="1">
            <a:off x="5937250" y="2590800"/>
            <a:ext cx="1066800" cy="53340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714" name="Text Box 43"/>
          <p:cNvSpPr txBox="1">
            <a:spLocks noChangeArrowheads="1"/>
          </p:cNvSpPr>
          <p:nvPr/>
        </p:nvSpPr>
        <p:spPr bwMode="auto">
          <a:xfrm>
            <a:off x="6851650" y="2209800"/>
            <a:ext cx="151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t>Interactive</a:t>
            </a:r>
          </a:p>
          <a:p>
            <a:pPr eaLnBrk="1" hangingPunct="1"/>
            <a:r>
              <a:rPr lang="en-US" sz="1800"/>
              <a:t>data analysis</a:t>
            </a:r>
          </a:p>
        </p:txBody>
      </p:sp>
      <p:sp>
        <p:nvSpPr>
          <p:cNvPr id="28715" name="Rectangle 44"/>
          <p:cNvSpPr>
            <a:spLocks noChangeArrowheads="1"/>
          </p:cNvSpPr>
          <p:nvPr/>
        </p:nvSpPr>
        <p:spPr bwMode="auto">
          <a:xfrm>
            <a:off x="4184650" y="5181600"/>
            <a:ext cx="533400" cy="762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8716" name="Line 45"/>
          <p:cNvSpPr>
            <a:spLocks noChangeShapeType="1"/>
          </p:cNvSpPr>
          <p:nvPr/>
        </p:nvSpPr>
        <p:spPr bwMode="auto">
          <a:xfrm>
            <a:off x="4260850" y="53340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17" name="Line 46"/>
          <p:cNvSpPr>
            <a:spLocks noChangeShapeType="1"/>
          </p:cNvSpPr>
          <p:nvPr/>
        </p:nvSpPr>
        <p:spPr bwMode="auto">
          <a:xfrm>
            <a:off x="4260850" y="54864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18" name="Line 47"/>
          <p:cNvSpPr>
            <a:spLocks noChangeShapeType="1"/>
          </p:cNvSpPr>
          <p:nvPr/>
        </p:nvSpPr>
        <p:spPr bwMode="auto">
          <a:xfrm>
            <a:off x="4260850" y="56388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19" name="Line 48"/>
          <p:cNvSpPr>
            <a:spLocks noChangeShapeType="1"/>
          </p:cNvSpPr>
          <p:nvPr/>
        </p:nvSpPr>
        <p:spPr bwMode="auto">
          <a:xfrm>
            <a:off x="4260850" y="57912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20" name="Rectangle 49"/>
          <p:cNvSpPr>
            <a:spLocks noChangeArrowheads="1"/>
          </p:cNvSpPr>
          <p:nvPr/>
        </p:nvSpPr>
        <p:spPr bwMode="auto">
          <a:xfrm>
            <a:off x="4946650" y="5181600"/>
            <a:ext cx="533400" cy="762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8721" name="Line 50"/>
          <p:cNvSpPr>
            <a:spLocks noChangeShapeType="1"/>
          </p:cNvSpPr>
          <p:nvPr/>
        </p:nvSpPr>
        <p:spPr bwMode="auto">
          <a:xfrm>
            <a:off x="5022850" y="53340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22" name="Line 51"/>
          <p:cNvSpPr>
            <a:spLocks noChangeShapeType="1"/>
          </p:cNvSpPr>
          <p:nvPr/>
        </p:nvSpPr>
        <p:spPr bwMode="auto">
          <a:xfrm>
            <a:off x="5022850" y="54864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23" name="Line 52"/>
          <p:cNvSpPr>
            <a:spLocks noChangeShapeType="1"/>
          </p:cNvSpPr>
          <p:nvPr/>
        </p:nvSpPr>
        <p:spPr bwMode="auto">
          <a:xfrm>
            <a:off x="5022850" y="56388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24" name="Line 53"/>
          <p:cNvSpPr>
            <a:spLocks noChangeShapeType="1"/>
          </p:cNvSpPr>
          <p:nvPr/>
        </p:nvSpPr>
        <p:spPr bwMode="auto">
          <a:xfrm>
            <a:off x="5022850" y="57912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8725" name="Text Box 54"/>
          <p:cNvSpPr txBox="1">
            <a:spLocks noChangeArrowheads="1"/>
          </p:cNvSpPr>
          <p:nvPr/>
        </p:nvSpPr>
        <p:spPr bwMode="auto">
          <a:xfrm>
            <a:off x="4321175" y="6056313"/>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t>Flat files</a:t>
            </a:r>
          </a:p>
        </p:txBody>
      </p:sp>
      <p:sp>
        <p:nvSpPr>
          <p:cNvPr id="28726" name="Line 55"/>
          <p:cNvSpPr>
            <a:spLocks noChangeShapeType="1"/>
          </p:cNvSpPr>
          <p:nvPr/>
        </p:nvSpPr>
        <p:spPr bwMode="auto">
          <a:xfrm flipV="1">
            <a:off x="5251450" y="4343400"/>
            <a:ext cx="914400" cy="685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727" name="Rectangle 56"/>
          <p:cNvSpPr>
            <a:spLocks noChangeArrowheads="1"/>
          </p:cNvSpPr>
          <p:nvPr/>
        </p:nvSpPr>
        <p:spPr bwMode="auto">
          <a:xfrm>
            <a:off x="2813050" y="2667000"/>
            <a:ext cx="2209800" cy="1905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8728" name="Rectangle 57"/>
          <p:cNvSpPr>
            <a:spLocks noChangeArrowheads="1"/>
          </p:cNvSpPr>
          <p:nvPr/>
        </p:nvSpPr>
        <p:spPr bwMode="auto">
          <a:xfrm>
            <a:off x="6242050" y="2971800"/>
            <a:ext cx="2209800" cy="2057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pic>
        <p:nvPicPr>
          <p:cNvPr id="28729" name="Picture 58" descr="MPj04096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45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4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Multidimensional OLAP Cube</a:t>
            </a:r>
          </a:p>
        </p:txBody>
      </p:sp>
      <p:grpSp>
        <p:nvGrpSpPr>
          <p:cNvPr id="29699" name="Group 115"/>
          <p:cNvGrpSpPr>
            <a:grpSpLocks/>
          </p:cNvGrpSpPr>
          <p:nvPr/>
        </p:nvGrpSpPr>
        <p:grpSpPr bwMode="auto">
          <a:xfrm>
            <a:off x="4391025" y="1981200"/>
            <a:ext cx="3051175" cy="2286000"/>
            <a:chOff x="1632" y="576"/>
            <a:chExt cx="3024" cy="2400"/>
          </a:xfrm>
        </p:grpSpPr>
        <p:sp>
          <p:nvSpPr>
            <p:cNvPr id="29804" name="Rectangle 116"/>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5" name="Rectangle 117"/>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6" name="Rectangle 118"/>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7" name="Rectangle 119"/>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8" name="Rectangle 120"/>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9" name="Rectangle 121"/>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0" name="Rectangle 122"/>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1" name="Rectangle 123"/>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2" name="Rectangle 124"/>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3" name="Rectangle 125"/>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4" name="Rectangle 126"/>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5" name="Rectangle 127"/>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6" name="Rectangle 128"/>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7" name="Rectangle 129"/>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8" name="Rectangle 130"/>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19" name="Rectangle 131"/>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20" name="Rectangle 132"/>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21" name="Rectangle 133"/>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22" name="Rectangle 134"/>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23" name="Rectangle 135"/>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9700" name="Group 136"/>
          <p:cNvGrpSpPr>
            <a:grpSpLocks/>
          </p:cNvGrpSpPr>
          <p:nvPr/>
        </p:nvGrpSpPr>
        <p:grpSpPr bwMode="auto">
          <a:xfrm>
            <a:off x="4137025" y="2193925"/>
            <a:ext cx="3051175" cy="2284412"/>
            <a:chOff x="1632" y="576"/>
            <a:chExt cx="3024" cy="2400"/>
          </a:xfrm>
        </p:grpSpPr>
        <p:sp>
          <p:nvSpPr>
            <p:cNvPr id="29784" name="Rectangle 137"/>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5" name="Rectangle 138"/>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6" name="Rectangle 139"/>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7" name="Rectangle 140"/>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8" name="Rectangle 141"/>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9" name="Rectangle 142"/>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0" name="Rectangle 143"/>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1" name="Rectangle 144"/>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2" name="Rectangle 145"/>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3" name="Rectangle 146"/>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4" name="Rectangle 147"/>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5" name="Rectangle 148"/>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6" name="Rectangle 149"/>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7" name="Rectangle 150"/>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8" name="Rectangle 151"/>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99" name="Rectangle 152"/>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0" name="Rectangle 153"/>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1" name="Rectangle 154"/>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2" name="Rectangle 155"/>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803" name="Rectangle 156"/>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9701" name="Group 157"/>
          <p:cNvGrpSpPr>
            <a:grpSpLocks/>
          </p:cNvGrpSpPr>
          <p:nvPr/>
        </p:nvGrpSpPr>
        <p:grpSpPr bwMode="auto">
          <a:xfrm>
            <a:off x="3867150" y="2386012"/>
            <a:ext cx="3051175" cy="2286000"/>
            <a:chOff x="1632" y="576"/>
            <a:chExt cx="3024" cy="2400"/>
          </a:xfrm>
        </p:grpSpPr>
        <p:sp>
          <p:nvSpPr>
            <p:cNvPr id="29764" name="Rectangle 158"/>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5" name="Rectangle 159"/>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6" name="Rectangle 160"/>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7" name="Rectangle 161"/>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8" name="Rectangle 162"/>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9" name="Rectangle 163"/>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0" name="Rectangle 164"/>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1" name="Rectangle 165"/>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2" name="Rectangle 166"/>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3" name="Rectangle 167"/>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4" name="Rectangle 168"/>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5" name="Rectangle 169"/>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6" name="Rectangle 170"/>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7" name="Rectangle 171"/>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8" name="Rectangle 172"/>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79" name="Rectangle 173"/>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0" name="Rectangle 174"/>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1" name="Rectangle 175"/>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2" name="Rectangle 176"/>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83" name="Rectangle 177"/>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9702" name="Group 178"/>
          <p:cNvGrpSpPr>
            <a:grpSpLocks/>
          </p:cNvGrpSpPr>
          <p:nvPr/>
        </p:nvGrpSpPr>
        <p:grpSpPr bwMode="auto">
          <a:xfrm>
            <a:off x="3597275" y="2598737"/>
            <a:ext cx="3051175" cy="2284413"/>
            <a:chOff x="1632" y="576"/>
            <a:chExt cx="3024" cy="2400"/>
          </a:xfrm>
        </p:grpSpPr>
        <p:sp>
          <p:nvSpPr>
            <p:cNvPr id="29744" name="Rectangle 179"/>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45" name="Rectangle 180"/>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46" name="Rectangle 181"/>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47" name="Rectangle 182"/>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48" name="Rectangle 183"/>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49" name="Rectangle 184"/>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0" name="Rectangle 185"/>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1" name="Rectangle 186"/>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2" name="Rectangle 187"/>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3" name="Rectangle 188"/>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4" name="Rectangle 189"/>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5" name="Rectangle 190"/>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6" name="Rectangle 191"/>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7" name="Rectangle 192"/>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8" name="Rectangle 193"/>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59" name="Rectangle 194"/>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0" name="Rectangle 195"/>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1" name="Rectangle 196"/>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2" name="Rectangle 197"/>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9763" name="Rectangle 198"/>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29703" name="Line 199"/>
          <p:cNvSpPr>
            <a:spLocks noChangeShapeType="1"/>
          </p:cNvSpPr>
          <p:nvPr/>
        </p:nvSpPr>
        <p:spPr bwMode="auto">
          <a:xfrm>
            <a:off x="3327400" y="5683250"/>
            <a:ext cx="3048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Text Box 200"/>
          <p:cNvSpPr txBox="1">
            <a:spLocks noChangeArrowheads="1"/>
          </p:cNvSpPr>
          <p:nvPr/>
        </p:nvSpPr>
        <p:spPr bwMode="auto">
          <a:xfrm>
            <a:off x="4241800" y="5759450"/>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800">
                <a:cs typeface="Arial" charset="0"/>
              </a:rPr>
              <a:t>Time</a:t>
            </a:r>
          </a:p>
          <a:p>
            <a:pPr algn="ctr" eaLnBrk="1" hangingPunct="1"/>
            <a:r>
              <a:rPr lang="en-US" sz="1800">
                <a:cs typeface="Arial" charset="0"/>
              </a:rPr>
              <a:t>Sale Month</a:t>
            </a:r>
          </a:p>
        </p:txBody>
      </p:sp>
      <p:sp>
        <p:nvSpPr>
          <p:cNvPr id="29705" name="Line 201"/>
          <p:cNvSpPr>
            <a:spLocks noChangeShapeType="1"/>
          </p:cNvSpPr>
          <p:nvPr/>
        </p:nvSpPr>
        <p:spPr bwMode="auto">
          <a:xfrm>
            <a:off x="2581275" y="2971800"/>
            <a:ext cx="0" cy="20574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Text Box 202"/>
          <p:cNvSpPr txBox="1">
            <a:spLocks noChangeArrowheads="1"/>
          </p:cNvSpPr>
          <p:nvPr/>
        </p:nvSpPr>
        <p:spPr bwMode="auto">
          <a:xfrm>
            <a:off x="1422400" y="3625850"/>
            <a:ext cx="123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Customer Location</a:t>
            </a:r>
          </a:p>
        </p:txBody>
      </p:sp>
      <p:sp>
        <p:nvSpPr>
          <p:cNvPr id="29707" name="Line 203"/>
          <p:cNvSpPr>
            <a:spLocks noChangeShapeType="1"/>
          </p:cNvSpPr>
          <p:nvPr/>
        </p:nvSpPr>
        <p:spPr bwMode="auto">
          <a:xfrm flipV="1">
            <a:off x="2413000" y="1676400"/>
            <a:ext cx="1219200" cy="990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8" name="Text Box 204"/>
          <p:cNvSpPr txBox="1">
            <a:spLocks noChangeArrowheads="1"/>
          </p:cNvSpPr>
          <p:nvPr/>
        </p:nvSpPr>
        <p:spPr bwMode="auto">
          <a:xfrm rot="-2407244">
            <a:off x="2260490" y="1744737"/>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dirty="0">
                <a:cs typeface="Arial" charset="0"/>
              </a:rPr>
              <a:t>Category</a:t>
            </a:r>
          </a:p>
        </p:txBody>
      </p:sp>
      <p:sp>
        <p:nvSpPr>
          <p:cNvPr id="29709" name="Text Box 205"/>
          <p:cNvSpPr txBox="1">
            <a:spLocks noChangeArrowheads="1"/>
          </p:cNvSpPr>
          <p:nvPr/>
        </p:nvSpPr>
        <p:spPr bwMode="auto">
          <a:xfrm>
            <a:off x="2854325" y="2855912"/>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CA</a:t>
            </a:r>
          </a:p>
        </p:txBody>
      </p:sp>
      <p:sp>
        <p:nvSpPr>
          <p:cNvPr id="29710" name="Text Box 206"/>
          <p:cNvSpPr txBox="1">
            <a:spLocks noChangeArrowheads="1"/>
          </p:cNvSpPr>
          <p:nvPr/>
        </p:nvSpPr>
        <p:spPr bwMode="auto">
          <a:xfrm>
            <a:off x="2854325" y="3457575"/>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MI</a:t>
            </a:r>
          </a:p>
        </p:txBody>
      </p:sp>
      <p:sp>
        <p:nvSpPr>
          <p:cNvPr id="29711" name="Text Box 207"/>
          <p:cNvSpPr txBox="1">
            <a:spLocks noChangeArrowheads="1"/>
          </p:cNvSpPr>
          <p:nvPr/>
        </p:nvSpPr>
        <p:spPr bwMode="auto">
          <a:xfrm>
            <a:off x="2854325" y="4059237"/>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NY</a:t>
            </a:r>
          </a:p>
        </p:txBody>
      </p:sp>
      <p:sp>
        <p:nvSpPr>
          <p:cNvPr id="29712" name="Text Box 208"/>
          <p:cNvSpPr txBox="1">
            <a:spLocks noChangeArrowheads="1"/>
          </p:cNvSpPr>
          <p:nvPr/>
        </p:nvSpPr>
        <p:spPr bwMode="auto">
          <a:xfrm>
            <a:off x="2854325" y="4662487"/>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TX</a:t>
            </a:r>
          </a:p>
        </p:txBody>
      </p:sp>
      <p:sp>
        <p:nvSpPr>
          <p:cNvPr id="29713" name="Text Box 209"/>
          <p:cNvSpPr txBox="1">
            <a:spLocks noChangeArrowheads="1"/>
          </p:cNvSpPr>
          <p:nvPr/>
        </p:nvSpPr>
        <p:spPr bwMode="auto">
          <a:xfrm>
            <a:off x="3235325" y="5141912"/>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Jan</a:t>
            </a:r>
          </a:p>
        </p:txBody>
      </p:sp>
      <p:sp>
        <p:nvSpPr>
          <p:cNvPr id="29714" name="Text Box 210"/>
          <p:cNvSpPr txBox="1">
            <a:spLocks noChangeArrowheads="1"/>
          </p:cNvSpPr>
          <p:nvPr/>
        </p:nvSpPr>
        <p:spPr bwMode="auto">
          <a:xfrm>
            <a:off x="3937000" y="5141912"/>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Feb</a:t>
            </a:r>
          </a:p>
        </p:txBody>
      </p:sp>
      <p:sp>
        <p:nvSpPr>
          <p:cNvPr id="29715" name="Text Box 211"/>
          <p:cNvSpPr txBox="1">
            <a:spLocks noChangeArrowheads="1"/>
          </p:cNvSpPr>
          <p:nvPr/>
        </p:nvSpPr>
        <p:spPr bwMode="auto">
          <a:xfrm>
            <a:off x="4622800" y="5141912"/>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Mar</a:t>
            </a:r>
          </a:p>
        </p:txBody>
      </p:sp>
      <p:sp>
        <p:nvSpPr>
          <p:cNvPr id="29716" name="Text Box 212"/>
          <p:cNvSpPr txBox="1">
            <a:spLocks noChangeArrowheads="1"/>
          </p:cNvSpPr>
          <p:nvPr/>
        </p:nvSpPr>
        <p:spPr bwMode="auto">
          <a:xfrm>
            <a:off x="5232400" y="5141912"/>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Apr</a:t>
            </a:r>
          </a:p>
        </p:txBody>
      </p:sp>
      <p:sp>
        <p:nvSpPr>
          <p:cNvPr id="29717" name="Text Box 213"/>
          <p:cNvSpPr txBox="1">
            <a:spLocks noChangeArrowheads="1"/>
          </p:cNvSpPr>
          <p:nvPr/>
        </p:nvSpPr>
        <p:spPr bwMode="auto">
          <a:xfrm>
            <a:off x="5842000" y="5141912"/>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May</a:t>
            </a:r>
          </a:p>
        </p:txBody>
      </p:sp>
      <p:sp>
        <p:nvSpPr>
          <p:cNvPr id="29718" name="Text Box 214"/>
          <p:cNvSpPr txBox="1">
            <a:spLocks noChangeArrowheads="1"/>
          </p:cNvSpPr>
          <p:nvPr/>
        </p:nvSpPr>
        <p:spPr bwMode="auto">
          <a:xfrm>
            <a:off x="2641600" y="2417762"/>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Race</a:t>
            </a:r>
          </a:p>
        </p:txBody>
      </p:sp>
      <p:sp>
        <p:nvSpPr>
          <p:cNvPr id="29719" name="Text Box 215"/>
          <p:cNvSpPr txBox="1">
            <a:spLocks noChangeArrowheads="1"/>
          </p:cNvSpPr>
          <p:nvPr/>
        </p:nvSpPr>
        <p:spPr bwMode="auto">
          <a:xfrm>
            <a:off x="2946400" y="2189162"/>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Road</a:t>
            </a:r>
          </a:p>
        </p:txBody>
      </p:sp>
      <p:sp>
        <p:nvSpPr>
          <p:cNvPr id="29720" name="Text Box 216"/>
          <p:cNvSpPr txBox="1">
            <a:spLocks noChangeArrowheads="1"/>
          </p:cNvSpPr>
          <p:nvPr/>
        </p:nvSpPr>
        <p:spPr bwMode="auto">
          <a:xfrm>
            <a:off x="3251200" y="1960562"/>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MTB</a:t>
            </a:r>
          </a:p>
        </p:txBody>
      </p:sp>
      <p:sp>
        <p:nvSpPr>
          <p:cNvPr id="29721" name="Text Box 217"/>
          <p:cNvSpPr txBox="1">
            <a:spLocks noChangeArrowheads="1"/>
          </p:cNvSpPr>
          <p:nvPr/>
        </p:nvSpPr>
        <p:spPr bwMode="auto">
          <a:xfrm>
            <a:off x="3549650" y="1731962"/>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Full S</a:t>
            </a:r>
          </a:p>
        </p:txBody>
      </p:sp>
      <p:sp>
        <p:nvSpPr>
          <p:cNvPr id="29722" name="Text Box 218"/>
          <p:cNvSpPr txBox="1">
            <a:spLocks noChangeArrowheads="1"/>
          </p:cNvSpPr>
          <p:nvPr/>
        </p:nvSpPr>
        <p:spPr bwMode="auto">
          <a:xfrm>
            <a:off x="3784600" y="1503362"/>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Hybrid</a:t>
            </a:r>
          </a:p>
        </p:txBody>
      </p:sp>
      <p:grpSp>
        <p:nvGrpSpPr>
          <p:cNvPr id="29723" name="Group 219"/>
          <p:cNvGrpSpPr>
            <a:grpSpLocks/>
          </p:cNvGrpSpPr>
          <p:nvPr/>
        </p:nvGrpSpPr>
        <p:grpSpPr bwMode="auto">
          <a:xfrm>
            <a:off x="3327400" y="2798762"/>
            <a:ext cx="3051175" cy="2286000"/>
            <a:chOff x="1920" y="1619"/>
            <a:chExt cx="1922" cy="1440"/>
          </a:xfrm>
        </p:grpSpPr>
        <p:sp>
          <p:nvSpPr>
            <p:cNvPr id="29724" name="Rectangle 220"/>
            <p:cNvSpPr>
              <a:spLocks noChangeArrowheads="1"/>
            </p:cNvSpPr>
            <p:nvPr/>
          </p:nvSpPr>
          <p:spPr bwMode="auto">
            <a:xfrm>
              <a:off x="1920" y="2742"/>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880</a:t>
              </a:r>
            </a:p>
          </p:txBody>
        </p:sp>
        <p:sp>
          <p:nvSpPr>
            <p:cNvPr id="29725" name="Rectangle 221"/>
            <p:cNvSpPr>
              <a:spLocks noChangeArrowheads="1"/>
            </p:cNvSpPr>
            <p:nvPr/>
          </p:nvSpPr>
          <p:spPr bwMode="auto">
            <a:xfrm>
              <a:off x="2317" y="2742"/>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750</a:t>
              </a:r>
            </a:p>
          </p:txBody>
        </p:sp>
        <p:sp>
          <p:nvSpPr>
            <p:cNvPr id="29726" name="Rectangle 222"/>
            <p:cNvSpPr>
              <a:spLocks noChangeArrowheads="1"/>
            </p:cNvSpPr>
            <p:nvPr/>
          </p:nvSpPr>
          <p:spPr bwMode="auto">
            <a:xfrm>
              <a:off x="2713" y="2742"/>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935</a:t>
              </a:r>
            </a:p>
          </p:txBody>
        </p:sp>
        <p:sp>
          <p:nvSpPr>
            <p:cNvPr id="29727" name="Rectangle 223"/>
            <p:cNvSpPr>
              <a:spLocks noChangeArrowheads="1"/>
            </p:cNvSpPr>
            <p:nvPr/>
          </p:nvSpPr>
          <p:spPr bwMode="auto">
            <a:xfrm>
              <a:off x="3110" y="2742"/>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684</a:t>
              </a:r>
            </a:p>
          </p:txBody>
        </p:sp>
        <p:sp>
          <p:nvSpPr>
            <p:cNvPr id="29728" name="Rectangle 224"/>
            <p:cNvSpPr>
              <a:spLocks noChangeArrowheads="1"/>
            </p:cNvSpPr>
            <p:nvPr/>
          </p:nvSpPr>
          <p:spPr bwMode="auto">
            <a:xfrm>
              <a:off x="3506" y="2742"/>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993</a:t>
              </a:r>
            </a:p>
          </p:txBody>
        </p:sp>
        <p:sp>
          <p:nvSpPr>
            <p:cNvPr id="29729" name="Rectangle 225"/>
            <p:cNvSpPr>
              <a:spLocks noChangeArrowheads="1"/>
            </p:cNvSpPr>
            <p:nvPr/>
          </p:nvSpPr>
          <p:spPr bwMode="auto">
            <a:xfrm>
              <a:off x="1920" y="2368"/>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1011</a:t>
              </a:r>
            </a:p>
          </p:txBody>
        </p:sp>
        <p:sp>
          <p:nvSpPr>
            <p:cNvPr id="29730" name="Rectangle 226"/>
            <p:cNvSpPr>
              <a:spLocks noChangeArrowheads="1"/>
            </p:cNvSpPr>
            <p:nvPr/>
          </p:nvSpPr>
          <p:spPr bwMode="auto">
            <a:xfrm>
              <a:off x="2317" y="2368"/>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1257</a:t>
              </a:r>
            </a:p>
          </p:txBody>
        </p:sp>
        <p:sp>
          <p:nvSpPr>
            <p:cNvPr id="29731" name="Rectangle 227"/>
            <p:cNvSpPr>
              <a:spLocks noChangeArrowheads="1"/>
            </p:cNvSpPr>
            <p:nvPr/>
          </p:nvSpPr>
          <p:spPr bwMode="auto">
            <a:xfrm>
              <a:off x="2713" y="2368"/>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985</a:t>
              </a:r>
            </a:p>
          </p:txBody>
        </p:sp>
        <p:sp>
          <p:nvSpPr>
            <p:cNvPr id="29732" name="Rectangle 228"/>
            <p:cNvSpPr>
              <a:spLocks noChangeArrowheads="1"/>
            </p:cNvSpPr>
            <p:nvPr/>
          </p:nvSpPr>
          <p:spPr bwMode="auto">
            <a:xfrm>
              <a:off x="3110" y="2368"/>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874</a:t>
              </a:r>
            </a:p>
          </p:txBody>
        </p:sp>
        <p:sp>
          <p:nvSpPr>
            <p:cNvPr id="29733" name="Rectangle 229"/>
            <p:cNvSpPr>
              <a:spLocks noChangeArrowheads="1"/>
            </p:cNvSpPr>
            <p:nvPr/>
          </p:nvSpPr>
          <p:spPr bwMode="auto">
            <a:xfrm>
              <a:off x="3506" y="2368"/>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1256</a:t>
              </a:r>
            </a:p>
          </p:txBody>
        </p:sp>
        <p:sp>
          <p:nvSpPr>
            <p:cNvPr id="29734" name="Rectangle 230"/>
            <p:cNvSpPr>
              <a:spLocks noChangeArrowheads="1"/>
            </p:cNvSpPr>
            <p:nvPr/>
          </p:nvSpPr>
          <p:spPr bwMode="auto">
            <a:xfrm>
              <a:off x="1920" y="1993"/>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437</a:t>
              </a:r>
            </a:p>
          </p:txBody>
        </p:sp>
        <p:sp>
          <p:nvSpPr>
            <p:cNvPr id="29735" name="Rectangle 231"/>
            <p:cNvSpPr>
              <a:spLocks noChangeArrowheads="1"/>
            </p:cNvSpPr>
            <p:nvPr/>
          </p:nvSpPr>
          <p:spPr bwMode="auto">
            <a:xfrm>
              <a:off x="2317" y="1993"/>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579</a:t>
              </a:r>
            </a:p>
          </p:txBody>
        </p:sp>
        <p:sp>
          <p:nvSpPr>
            <p:cNvPr id="29736" name="Rectangle 232"/>
            <p:cNvSpPr>
              <a:spLocks noChangeArrowheads="1"/>
            </p:cNvSpPr>
            <p:nvPr/>
          </p:nvSpPr>
          <p:spPr bwMode="auto">
            <a:xfrm>
              <a:off x="2713" y="1993"/>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683</a:t>
              </a:r>
            </a:p>
          </p:txBody>
        </p:sp>
        <p:sp>
          <p:nvSpPr>
            <p:cNvPr id="29737" name="Rectangle 233"/>
            <p:cNvSpPr>
              <a:spLocks noChangeArrowheads="1"/>
            </p:cNvSpPr>
            <p:nvPr/>
          </p:nvSpPr>
          <p:spPr bwMode="auto">
            <a:xfrm>
              <a:off x="3110" y="1993"/>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873</a:t>
              </a:r>
            </a:p>
          </p:txBody>
        </p:sp>
        <p:sp>
          <p:nvSpPr>
            <p:cNvPr id="29738" name="Rectangle 234"/>
            <p:cNvSpPr>
              <a:spLocks noChangeArrowheads="1"/>
            </p:cNvSpPr>
            <p:nvPr/>
          </p:nvSpPr>
          <p:spPr bwMode="auto">
            <a:xfrm>
              <a:off x="3506" y="1993"/>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745</a:t>
              </a:r>
            </a:p>
          </p:txBody>
        </p:sp>
        <p:sp>
          <p:nvSpPr>
            <p:cNvPr id="29739" name="Rectangle 235"/>
            <p:cNvSpPr>
              <a:spLocks noChangeArrowheads="1"/>
            </p:cNvSpPr>
            <p:nvPr/>
          </p:nvSpPr>
          <p:spPr bwMode="auto">
            <a:xfrm>
              <a:off x="1920" y="1619"/>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1420</a:t>
              </a:r>
            </a:p>
          </p:txBody>
        </p:sp>
        <p:sp>
          <p:nvSpPr>
            <p:cNvPr id="29740" name="Rectangle 236"/>
            <p:cNvSpPr>
              <a:spLocks noChangeArrowheads="1"/>
            </p:cNvSpPr>
            <p:nvPr/>
          </p:nvSpPr>
          <p:spPr bwMode="auto">
            <a:xfrm>
              <a:off x="2317" y="1619"/>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1258</a:t>
              </a:r>
            </a:p>
          </p:txBody>
        </p:sp>
        <p:sp>
          <p:nvSpPr>
            <p:cNvPr id="29741" name="Rectangle 237"/>
            <p:cNvSpPr>
              <a:spLocks noChangeArrowheads="1"/>
            </p:cNvSpPr>
            <p:nvPr/>
          </p:nvSpPr>
          <p:spPr bwMode="auto">
            <a:xfrm>
              <a:off x="2713" y="1619"/>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1184</a:t>
              </a:r>
            </a:p>
          </p:txBody>
        </p:sp>
        <p:sp>
          <p:nvSpPr>
            <p:cNvPr id="29742" name="Rectangle 238"/>
            <p:cNvSpPr>
              <a:spLocks noChangeArrowheads="1"/>
            </p:cNvSpPr>
            <p:nvPr/>
          </p:nvSpPr>
          <p:spPr bwMode="auto">
            <a:xfrm>
              <a:off x="3110" y="1619"/>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1098</a:t>
              </a:r>
            </a:p>
          </p:txBody>
        </p:sp>
        <p:sp>
          <p:nvSpPr>
            <p:cNvPr id="29743" name="Rectangle 239"/>
            <p:cNvSpPr>
              <a:spLocks noChangeArrowheads="1"/>
            </p:cNvSpPr>
            <p:nvPr/>
          </p:nvSpPr>
          <p:spPr bwMode="auto">
            <a:xfrm>
              <a:off x="3506" y="1619"/>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1578</a:t>
              </a:r>
            </a:p>
          </p:txBody>
        </p:sp>
      </p:grpSp>
    </p:spTree>
    <p:extLst>
      <p:ext uri="{BB962C8B-B14F-4D97-AF65-F5344CB8AC3E}">
        <p14:creationId xmlns:p14="http://schemas.microsoft.com/office/powerpoint/2010/main" val="1848538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Microsoft Pivot Table</a:t>
            </a:r>
          </a:p>
        </p:txBody>
      </p:sp>
      <p:pic>
        <p:nvPicPr>
          <p:cNvPr id="307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447800"/>
            <a:ext cx="6319838"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687444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smtClean="0"/>
              <a:t>Microsoft Pivot Chart</a:t>
            </a:r>
          </a:p>
        </p:txBody>
      </p:sp>
      <p:pic>
        <p:nvPicPr>
          <p:cNvPr id="317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002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523740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smtClean="0"/>
              <a:t>Outline</a:t>
            </a:r>
          </a:p>
        </p:txBody>
      </p:sp>
      <p:sp>
        <p:nvSpPr>
          <p:cNvPr id="16387" name="Rectangle 5"/>
          <p:cNvSpPr>
            <a:spLocks noGrp="1" noChangeArrowheads="1"/>
          </p:cNvSpPr>
          <p:nvPr>
            <p:ph idx="1"/>
          </p:nvPr>
        </p:nvSpPr>
        <p:spPr>
          <a:xfrm>
            <a:off x="1435608" y="1447800"/>
            <a:ext cx="7498080" cy="5257800"/>
          </a:xfrm>
        </p:spPr>
        <p:txBody>
          <a:bodyPr>
            <a:normAutofit lnSpcReduction="10000"/>
          </a:bodyPr>
          <a:lstStyle/>
          <a:p>
            <a:pPr>
              <a:lnSpc>
                <a:spcPct val="80000"/>
              </a:lnSpc>
            </a:pPr>
            <a:r>
              <a:rPr lang="en-US" sz="2000" dirty="0" smtClean="0"/>
              <a:t>How do businesses make decisions?</a:t>
            </a:r>
          </a:p>
          <a:p>
            <a:pPr>
              <a:lnSpc>
                <a:spcPct val="80000"/>
              </a:lnSpc>
            </a:pPr>
            <a:r>
              <a:rPr lang="en-US" sz="2000" dirty="0" smtClean="0"/>
              <a:t>How do you make a good decision? Why do people make bad decisions?</a:t>
            </a:r>
          </a:p>
          <a:p>
            <a:pPr>
              <a:lnSpc>
                <a:spcPct val="80000"/>
              </a:lnSpc>
            </a:pPr>
            <a:r>
              <a:rPr lang="en-US" sz="2000" dirty="0" smtClean="0"/>
              <a:t>How do you find and retrieve data to analyze it?</a:t>
            </a:r>
          </a:p>
          <a:p>
            <a:pPr>
              <a:lnSpc>
                <a:spcPct val="80000"/>
              </a:lnSpc>
            </a:pPr>
            <a:r>
              <a:rPr lang="en-US" sz="2000" dirty="0" smtClean="0"/>
              <a:t>How can you quickly examine data and view subtotals without writing hundreds of queries?</a:t>
            </a:r>
          </a:p>
          <a:p>
            <a:pPr>
              <a:lnSpc>
                <a:spcPct val="80000"/>
              </a:lnSpc>
            </a:pPr>
            <a:r>
              <a:rPr lang="en-US" sz="2000" dirty="0" smtClean="0"/>
              <a:t>How does a decision support system help you analyze data?</a:t>
            </a:r>
          </a:p>
          <a:p>
            <a:pPr>
              <a:lnSpc>
                <a:spcPct val="80000"/>
              </a:lnSpc>
            </a:pPr>
            <a:r>
              <a:rPr lang="en-US" sz="2000" dirty="0" smtClean="0"/>
              <a:t>How do you visualize data that depends on location?</a:t>
            </a:r>
          </a:p>
          <a:p>
            <a:pPr>
              <a:lnSpc>
                <a:spcPct val="80000"/>
              </a:lnSpc>
            </a:pPr>
            <a:r>
              <a:rPr lang="en-US" sz="2000" dirty="0" smtClean="0"/>
              <a:t>Is it possible to automate the analysis of data?</a:t>
            </a:r>
          </a:p>
          <a:p>
            <a:pPr>
              <a:lnSpc>
                <a:spcPct val="80000"/>
              </a:lnSpc>
            </a:pPr>
            <a:r>
              <a:rPr lang="en-US" sz="2000" dirty="0" smtClean="0"/>
              <a:t>Can information technology be more intelligent? Can it analyze data and evaluate rules?</a:t>
            </a:r>
          </a:p>
          <a:p>
            <a:pPr>
              <a:lnSpc>
                <a:spcPct val="80000"/>
              </a:lnSpc>
            </a:pPr>
            <a:r>
              <a:rPr lang="en-US" sz="2000" dirty="0" smtClean="0"/>
              <a:t>How do you create an expert system?</a:t>
            </a:r>
          </a:p>
          <a:p>
            <a:pPr>
              <a:lnSpc>
                <a:spcPct val="80000"/>
              </a:lnSpc>
            </a:pPr>
            <a:r>
              <a:rPr lang="en-US" sz="2000" dirty="0" smtClean="0"/>
              <a:t>Can machines be made even smarter? What technologies can be used to help managers?</a:t>
            </a:r>
          </a:p>
          <a:p>
            <a:pPr>
              <a:lnSpc>
                <a:spcPct val="80000"/>
              </a:lnSpc>
            </a:pPr>
            <a:r>
              <a:rPr lang="en-US" sz="2000" dirty="0" smtClean="0"/>
              <a:t>What would it take to convince you that a machine is intelligent?</a:t>
            </a:r>
          </a:p>
          <a:p>
            <a:pPr>
              <a:lnSpc>
                <a:spcPct val="80000"/>
              </a:lnSpc>
            </a:pPr>
            <a:r>
              <a:rPr lang="en-US" sz="2000" dirty="0" smtClean="0"/>
              <a:t>What are the differences between DSS, ES, and AI systems?</a:t>
            </a:r>
          </a:p>
          <a:p>
            <a:pPr>
              <a:lnSpc>
                <a:spcPct val="80000"/>
              </a:lnSpc>
            </a:pPr>
            <a:r>
              <a:rPr lang="en-US" sz="2000" dirty="0" smtClean="0"/>
              <a:t>How can more intelligent systems benefit e-business?</a:t>
            </a:r>
          </a:p>
          <a:p>
            <a:pPr>
              <a:lnSpc>
                <a:spcPct val="80000"/>
              </a:lnSpc>
            </a:pPr>
            <a:r>
              <a:rPr lang="en-US" sz="2000" dirty="0"/>
              <a:t>How can cloud computing be used to analyze data?</a:t>
            </a:r>
            <a:endParaRPr lang="en-US" sz="2000" dirty="0" smtClean="0"/>
          </a:p>
        </p:txBody>
      </p:sp>
    </p:spTree>
    <p:extLst>
      <p:ext uri="{BB962C8B-B14F-4D97-AF65-F5344CB8AC3E}">
        <p14:creationId xmlns:p14="http://schemas.microsoft.com/office/powerpoint/2010/main" val="11743205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noFill/>
        </p:spPr>
        <p:txBody>
          <a:bodyPr/>
          <a:lstStyle/>
          <a:p>
            <a:r>
              <a:rPr lang="en-US" smtClean="0"/>
              <a:t>DSS: Decision Support Systems</a:t>
            </a:r>
          </a:p>
        </p:txBody>
      </p:sp>
      <p:sp>
        <p:nvSpPr>
          <p:cNvPr id="32772" name="Freeform 4"/>
          <p:cNvSpPr>
            <a:spLocks/>
          </p:cNvSpPr>
          <p:nvPr/>
        </p:nvSpPr>
        <p:spPr bwMode="auto">
          <a:xfrm>
            <a:off x="1770857" y="4813301"/>
            <a:ext cx="757237" cy="119062"/>
          </a:xfrm>
          <a:custGeom>
            <a:avLst/>
            <a:gdLst>
              <a:gd name="T0" fmla="*/ 0 w 477"/>
              <a:gd name="T1" fmla="*/ 2147483647 h 75"/>
              <a:gd name="T2" fmla="*/ 2147483647 w 477"/>
              <a:gd name="T3" fmla="*/ 2147483647 h 75"/>
              <a:gd name="T4" fmla="*/ 2147483647 w 477"/>
              <a:gd name="T5" fmla="*/ 2147483647 h 75"/>
              <a:gd name="T6" fmla="*/ 2147483647 w 477"/>
              <a:gd name="T7" fmla="*/ 2147483647 h 75"/>
              <a:gd name="T8" fmla="*/ 2147483647 w 477"/>
              <a:gd name="T9" fmla="*/ 2147483647 h 75"/>
              <a:gd name="T10" fmla="*/ 2147483647 w 477"/>
              <a:gd name="T11" fmla="*/ 2147483647 h 75"/>
              <a:gd name="T12" fmla="*/ 2147483647 w 477"/>
              <a:gd name="T13" fmla="*/ 2147483647 h 75"/>
              <a:gd name="T14" fmla="*/ 2147483647 w 477"/>
              <a:gd name="T15" fmla="*/ 2147483647 h 75"/>
              <a:gd name="T16" fmla="*/ 2147483647 w 477"/>
              <a:gd name="T17" fmla="*/ 2147483647 h 75"/>
              <a:gd name="T18" fmla="*/ 2147483647 w 477"/>
              <a:gd name="T19" fmla="*/ 2147483647 h 75"/>
              <a:gd name="T20" fmla="*/ 2147483647 w 477"/>
              <a:gd name="T21" fmla="*/ 0 h 75"/>
              <a:gd name="T22" fmla="*/ 2147483647 w 477"/>
              <a:gd name="T23" fmla="*/ 0 h 75"/>
              <a:gd name="T24" fmla="*/ 2147483647 w 477"/>
              <a:gd name="T25" fmla="*/ 2147483647 h 75"/>
              <a:gd name="T26" fmla="*/ 2147483647 w 477"/>
              <a:gd name="T27" fmla="*/ 2147483647 h 75"/>
              <a:gd name="T28" fmla="*/ 0 w 477"/>
              <a:gd name="T29" fmla="*/ 2147483647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7"/>
              <a:gd name="T46" fmla="*/ 0 h 75"/>
              <a:gd name="T47" fmla="*/ 477 w 477"/>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7" h="75">
                <a:moveTo>
                  <a:pt x="0" y="37"/>
                </a:moveTo>
                <a:lnTo>
                  <a:pt x="20" y="46"/>
                </a:lnTo>
                <a:lnTo>
                  <a:pt x="70" y="65"/>
                </a:lnTo>
                <a:lnTo>
                  <a:pt x="149" y="74"/>
                </a:lnTo>
                <a:lnTo>
                  <a:pt x="327" y="74"/>
                </a:lnTo>
                <a:lnTo>
                  <a:pt x="406" y="65"/>
                </a:lnTo>
                <a:lnTo>
                  <a:pt x="456" y="46"/>
                </a:lnTo>
                <a:lnTo>
                  <a:pt x="476" y="37"/>
                </a:lnTo>
                <a:lnTo>
                  <a:pt x="456" y="28"/>
                </a:lnTo>
                <a:lnTo>
                  <a:pt x="406" y="9"/>
                </a:lnTo>
                <a:lnTo>
                  <a:pt x="327" y="0"/>
                </a:lnTo>
                <a:lnTo>
                  <a:pt x="149" y="0"/>
                </a:lnTo>
                <a:lnTo>
                  <a:pt x="70" y="9"/>
                </a:lnTo>
                <a:lnTo>
                  <a:pt x="20" y="28"/>
                </a:lnTo>
                <a:lnTo>
                  <a:pt x="0" y="37"/>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73" name="Freeform 5"/>
          <p:cNvSpPr>
            <a:spLocks/>
          </p:cNvSpPr>
          <p:nvPr/>
        </p:nvSpPr>
        <p:spPr bwMode="auto">
          <a:xfrm>
            <a:off x="1770857" y="4813301"/>
            <a:ext cx="766762" cy="128587"/>
          </a:xfrm>
          <a:custGeom>
            <a:avLst/>
            <a:gdLst>
              <a:gd name="T0" fmla="*/ 0 w 483"/>
              <a:gd name="T1" fmla="*/ 2147483647 h 81"/>
              <a:gd name="T2" fmla="*/ 2147483647 w 483"/>
              <a:gd name="T3" fmla="*/ 2147483647 h 81"/>
              <a:gd name="T4" fmla="*/ 2147483647 w 483"/>
              <a:gd name="T5" fmla="*/ 2147483647 h 81"/>
              <a:gd name="T6" fmla="*/ 2147483647 w 483"/>
              <a:gd name="T7" fmla="*/ 2147483647 h 81"/>
              <a:gd name="T8" fmla="*/ 2147483647 w 483"/>
              <a:gd name="T9" fmla="*/ 2147483647 h 81"/>
              <a:gd name="T10" fmla="*/ 2147483647 w 483"/>
              <a:gd name="T11" fmla="*/ 2147483647 h 81"/>
              <a:gd name="T12" fmla="*/ 2147483647 w 483"/>
              <a:gd name="T13" fmla="*/ 2147483647 h 81"/>
              <a:gd name="T14" fmla="*/ 2147483647 w 483"/>
              <a:gd name="T15" fmla="*/ 2147483647 h 81"/>
              <a:gd name="T16" fmla="*/ 2147483647 w 483"/>
              <a:gd name="T17" fmla="*/ 2147483647 h 81"/>
              <a:gd name="T18" fmla="*/ 2147483647 w 483"/>
              <a:gd name="T19" fmla="*/ 2147483647 h 81"/>
              <a:gd name="T20" fmla="*/ 2147483647 w 483"/>
              <a:gd name="T21" fmla="*/ 0 h 81"/>
              <a:gd name="T22" fmla="*/ 2147483647 w 483"/>
              <a:gd name="T23" fmla="*/ 0 h 81"/>
              <a:gd name="T24" fmla="*/ 2147483647 w 483"/>
              <a:gd name="T25" fmla="*/ 2147483647 h 81"/>
              <a:gd name="T26" fmla="*/ 2147483647 w 483"/>
              <a:gd name="T27" fmla="*/ 2147483647 h 81"/>
              <a:gd name="T28" fmla="*/ 0 w 483"/>
              <a:gd name="T29" fmla="*/ 2147483647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3"/>
              <a:gd name="T46" fmla="*/ 0 h 81"/>
              <a:gd name="T47" fmla="*/ 483 w 483"/>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3" h="81">
                <a:moveTo>
                  <a:pt x="0" y="40"/>
                </a:moveTo>
                <a:lnTo>
                  <a:pt x="20" y="50"/>
                </a:lnTo>
                <a:lnTo>
                  <a:pt x="71" y="70"/>
                </a:lnTo>
                <a:lnTo>
                  <a:pt x="151" y="80"/>
                </a:lnTo>
                <a:lnTo>
                  <a:pt x="331" y="80"/>
                </a:lnTo>
                <a:lnTo>
                  <a:pt x="411" y="70"/>
                </a:lnTo>
                <a:lnTo>
                  <a:pt x="462" y="50"/>
                </a:lnTo>
                <a:lnTo>
                  <a:pt x="482" y="40"/>
                </a:lnTo>
                <a:lnTo>
                  <a:pt x="462" y="30"/>
                </a:lnTo>
                <a:lnTo>
                  <a:pt x="411" y="10"/>
                </a:lnTo>
                <a:lnTo>
                  <a:pt x="331" y="0"/>
                </a:lnTo>
                <a:lnTo>
                  <a:pt x="151" y="0"/>
                </a:lnTo>
                <a:lnTo>
                  <a:pt x="71" y="10"/>
                </a:lnTo>
                <a:lnTo>
                  <a:pt x="20" y="30"/>
                </a:lnTo>
                <a:lnTo>
                  <a:pt x="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4" name="Freeform 6"/>
          <p:cNvSpPr>
            <a:spLocks/>
          </p:cNvSpPr>
          <p:nvPr/>
        </p:nvSpPr>
        <p:spPr bwMode="auto">
          <a:xfrm>
            <a:off x="1770857" y="4908551"/>
            <a:ext cx="757237" cy="104775"/>
          </a:xfrm>
          <a:custGeom>
            <a:avLst/>
            <a:gdLst>
              <a:gd name="T0" fmla="*/ 2147483647 w 477"/>
              <a:gd name="T1" fmla="*/ 2147483647 h 66"/>
              <a:gd name="T2" fmla="*/ 2147483647 w 477"/>
              <a:gd name="T3" fmla="*/ 2147483647 h 66"/>
              <a:gd name="T4" fmla="*/ 2147483647 w 477"/>
              <a:gd name="T5" fmla="*/ 2147483647 h 66"/>
              <a:gd name="T6" fmla="*/ 2147483647 w 477"/>
              <a:gd name="T7" fmla="*/ 2147483647 h 66"/>
              <a:gd name="T8" fmla="*/ 2147483647 w 477"/>
              <a:gd name="T9" fmla="*/ 2147483647 h 66"/>
              <a:gd name="T10" fmla="*/ 0 w 477"/>
              <a:gd name="T11" fmla="*/ 2147483647 h 66"/>
              <a:gd name="T12" fmla="*/ 2147483647 w 477"/>
              <a:gd name="T13" fmla="*/ 2147483647 h 66"/>
              <a:gd name="T14" fmla="*/ 2147483647 w 477"/>
              <a:gd name="T15" fmla="*/ 2147483647 h 66"/>
              <a:gd name="T16" fmla="*/ 2147483647 w 477"/>
              <a:gd name="T17" fmla="*/ 2147483647 h 66"/>
              <a:gd name="T18" fmla="*/ 2147483647 w 477"/>
              <a:gd name="T19" fmla="*/ 0 h 66"/>
              <a:gd name="T20" fmla="*/ 2147483647 w 477"/>
              <a:gd name="T21" fmla="*/ 0 h 66"/>
              <a:gd name="T22" fmla="*/ 2147483647 w 477"/>
              <a:gd name="T23" fmla="*/ 2147483647 h 66"/>
              <a:gd name="T24" fmla="*/ 2147483647 w 477"/>
              <a:gd name="T25" fmla="*/ 2147483647 h 66"/>
              <a:gd name="T26" fmla="*/ 2147483647 w 477"/>
              <a:gd name="T27" fmla="*/ 2147483647 h 66"/>
              <a:gd name="T28" fmla="*/ 2147483647 w 477"/>
              <a:gd name="T29" fmla="*/ 2147483647 h 66"/>
              <a:gd name="T30" fmla="*/ 2147483647 w 477"/>
              <a:gd name="T31" fmla="*/ 2147483647 h 66"/>
              <a:gd name="T32" fmla="*/ 2147483647 w 477"/>
              <a:gd name="T33" fmla="*/ 2147483647 h 66"/>
              <a:gd name="T34" fmla="*/ 2147483647 w 477"/>
              <a:gd name="T35" fmla="*/ 2147483647 h 66"/>
              <a:gd name="T36" fmla="*/ 2147483647 w 477"/>
              <a:gd name="T37" fmla="*/ 2147483647 h 66"/>
              <a:gd name="T38" fmla="*/ 2147483647 w 477"/>
              <a:gd name="T39" fmla="*/ 2147483647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7"/>
              <a:gd name="T61" fmla="*/ 0 h 66"/>
              <a:gd name="T62" fmla="*/ 477 w 47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7" h="66">
                <a:moveTo>
                  <a:pt x="238" y="65"/>
                </a:moveTo>
                <a:lnTo>
                  <a:pt x="149" y="65"/>
                </a:lnTo>
                <a:lnTo>
                  <a:pt x="80" y="56"/>
                </a:lnTo>
                <a:lnTo>
                  <a:pt x="20" y="37"/>
                </a:lnTo>
                <a:lnTo>
                  <a:pt x="10" y="37"/>
                </a:lnTo>
                <a:lnTo>
                  <a:pt x="0" y="27"/>
                </a:lnTo>
                <a:lnTo>
                  <a:pt x="10" y="18"/>
                </a:lnTo>
                <a:lnTo>
                  <a:pt x="20" y="18"/>
                </a:lnTo>
                <a:lnTo>
                  <a:pt x="80" y="9"/>
                </a:lnTo>
                <a:lnTo>
                  <a:pt x="149" y="0"/>
                </a:lnTo>
                <a:lnTo>
                  <a:pt x="327" y="0"/>
                </a:lnTo>
                <a:lnTo>
                  <a:pt x="406" y="9"/>
                </a:lnTo>
                <a:lnTo>
                  <a:pt x="456" y="18"/>
                </a:lnTo>
                <a:lnTo>
                  <a:pt x="466" y="18"/>
                </a:lnTo>
                <a:lnTo>
                  <a:pt x="476" y="27"/>
                </a:lnTo>
                <a:lnTo>
                  <a:pt x="466" y="37"/>
                </a:lnTo>
                <a:lnTo>
                  <a:pt x="456" y="37"/>
                </a:lnTo>
                <a:lnTo>
                  <a:pt x="406" y="56"/>
                </a:lnTo>
                <a:lnTo>
                  <a:pt x="327" y="65"/>
                </a:lnTo>
                <a:lnTo>
                  <a:pt x="238" y="65"/>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75" name="Freeform 7"/>
          <p:cNvSpPr>
            <a:spLocks/>
          </p:cNvSpPr>
          <p:nvPr/>
        </p:nvSpPr>
        <p:spPr bwMode="auto">
          <a:xfrm>
            <a:off x="1770857" y="4908551"/>
            <a:ext cx="766762" cy="114300"/>
          </a:xfrm>
          <a:custGeom>
            <a:avLst/>
            <a:gdLst>
              <a:gd name="T0" fmla="*/ 2147483647 w 483"/>
              <a:gd name="T1" fmla="*/ 2147483647 h 72"/>
              <a:gd name="T2" fmla="*/ 2147483647 w 483"/>
              <a:gd name="T3" fmla="*/ 2147483647 h 72"/>
              <a:gd name="T4" fmla="*/ 2147483647 w 483"/>
              <a:gd name="T5" fmla="*/ 2147483647 h 72"/>
              <a:gd name="T6" fmla="*/ 2147483647 w 483"/>
              <a:gd name="T7" fmla="*/ 2147483647 h 72"/>
              <a:gd name="T8" fmla="*/ 2147483647 w 483"/>
              <a:gd name="T9" fmla="*/ 2147483647 h 72"/>
              <a:gd name="T10" fmla="*/ 0 w 483"/>
              <a:gd name="T11" fmla="*/ 2147483647 h 72"/>
              <a:gd name="T12" fmla="*/ 2147483647 w 483"/>
              <a:gd name="T13" fmla="*/ 2147483647 h 72"/>
              <a:gd name="T14" fmla="*/ 2147483647 w 483"/>
              <a:gd name="T15" fmla="*/ 2147483647 h 72"/>
              <a:gd name="T16" fmla="*/ 2147483647 w 483"/>
              <a:gd name="T17" fmla="*/ 2147483647 h 72"/>
              <a:gd name="T18" fmla="*/ 2147483647 w 483"/>
              <a:gd name="T19" fmla="*/ 0 h 72"/>
              <a:gd name="T20" fmla="*/ 2147483647 w 483"/>
              <a:gd name="T21" fmla="*/ 0 h 72"/>
              <a:gd name="T22" fmla="*/ 2147483647 w 483"/>
              <a:gd name="T23" fmla="*/ 2147483647 h 72"/>
              <a:gd name="T24" fmla="*/ 2147483647 w 483"/>
              <a:gd name="T25" fmla="*/ 2147483647 h 72"/>
              <a:gd name="T26" fmla="*/ 2147483647 w 483"/>
              <a:gd name="T27" fmla="*/ 2147483647 h 72"/>
              <a:gd name="T28" fmla="*/ 2147483647 w 483"/>
              <a:gd name="T29" fmla="*/ 2147483647 h 72"/>
              <a:gd name="T30" fmla="*/ 2147483647 w 483"/>
              <a:gd name="T31" fmla="*/ 2147483647 h 72"/>
              <a:gd name="T32" fmla="*/ 2147483647 w 483"/>
              <a:gd name="T33" fmla="*/ 2147483647 h 72"/>
              <a:gd name="T34" fmla="*/ 2147483647 w 483"/>
              <a:gd name="T35" fmla="*/ 2147483647 h 72"/>
              <a:gd name="T36" fmla="*/ 2147483647 w 483"/>
              <a:gd name="T37" fmla="*/ 2147483647 h 72"/>
              <a:gd name="T38" fmla="*/ 2147483647 w 483"/>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72"/>
              <a:gd name="T62" fmla="*/ 483 w 483"/>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72">
                <a:moveTo>
                  <a:pt x="241" y="71"/>
                </a:moveTo>
                <a:lnTo>
                  <a:pt x="151" y="71"/>
                </a:lnTo>
                <a:lnTo>
                  <a:pt x="81" y="61"/>
                </a:lnTo>
                <a:lnTo>
                  <a:pt x="20" y="40"/>
                </a:lnTo>
                <a:lnTo>
                  <a:pt x="10" y="40"/>
                </a:lnTo>
                <a:lnTo>
                  <a:pt x="0" y="30"/>
                </a:lnTo>
                <a:lnTo>
                  <a:pt x="10" y="20"/>
                </a:lnTo>
                <a:lnTo>
                  <a:pt x="20" y="20"/>
                </a:lnTo>
                <a:lnTo>
                  <a:pt x="81" y="10"/>
                </a:lnTo>
                <a:lnTo>
                  <a:pt x="151" y="0"/>
                </a:lnTo>
                <a:lnTo>
                  <a:pt x="331" y="0"/>
                </a:lnTo>
                <a:lnTo>
                  <a:pt x="411" y="10"/>
                </a:lnTo>
                <a:lnTo>
                  <a:pt x="462" y="20"/>
                </a:lnTo>
                <a:lnTo>
                  <a:pt x="472" y="20"/>
                </a:lnTo>
                <a:lnTo>
                  <a:pt x="482" y="30"/>
                </a:lnTo>
                <a:lnTo>
                  <a:pt x="472" y="40"/>
                </a:lnTo>
                <a:lnTo>
                  <a:pt x="462" y="40"/>
                </a:lnTo>
                <a:lnTo>
                  <a:pt x="411" y="61"/>
                </a:lnTo>
                <a:lnTo>
                  <a:pt x="331" y="71"/>
                </a:lnTo>
                <a:lnTo>
                  <a:pt x="241" y="7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6" name="Freeform 8"/>
          <p:cNvSpPr>
            <a:spLocks/>
          </p:cNvSpPr>
          <p:nvPr/>
        </p:nvSpPr>
        <p:spPr bwMode="auto">
          <a:xfrm>
            <a:off x="1770857" y="4989513"/>
            <a:ext cx="757237" cy="119063"/>
          </a:xfrm>
          <a:custGeom>
            <a:avLst/>
            <a:gdLst>
              <a:gd name="T0" fmla="*/ 2147483647 w 477"/>
              <a:gd name="T1" fmla="*/ 2147483647 h 75"/>
              <a:gd name="T2" fmla="*/ 2147483647 w 477"/>
              <a:gd name="T3" fmla="*/ 2147483647 h 75"/>
              <a:gd name="T4" fmla="*/ 2147483647 w 477"/>
              <a:gd name="T5" fmla="*/ 2147483647 h 75"/>
              <a:gd name="T6" fmla="*/ 2147483647 w 477"/>
              <a:gd name="T7" fmla="*/ 2147483647 h 75"/>
              <a:gd name="T8" fmla="*/ 2147483647 w 477"/>
              <a:gd name="T9" fmla="*/ 2147483647 h 75"/>
              <a:gd name="T10" fmla="*/ 0 w 477"/>
              <a:gd name="T11" fmla="*/ 2147483647 h 75"/>
              <a:gd name="T12" fmla="*/ 2147483647 w 477"/>
              <a:gd name="T13" fmla="*/ 2147483647 h 75"/>
              <a:gd name="T14" fmla="*/ 2147483647 w 477"/>
              <a:gd name="T15" fmla="*/ 2147483647 h 75"/>
              <a:gd name="T16" fmla="*/ 2147483647 w 477"/>
              <a:gd name="T17" fmla="*/ 2147483647 h 75"/>
              <a:gd name="T18" fmla="*/ 2147483647 w 477"/>
              <a:gd name="T19" fmla="*/ 0 h 75"/>
              <a:gd name="T20" fmla="*/ 2147483647 w 477"/>
              <a:gd name="T21" fmla="*/ 0 h 75"/>
              <a:gd name="T22" fmla="*/ 2147483647 w 477"/>
              <a:gd name="T23" fmla="*/ 2147483647 h 75"/>
              <a:gd name="T24" fmla="*/ 2147483647 w 477"/>
              <a:gd name="T25" fmla="*/ 2147483647 h 75"/>
              <a:gd name="T26" fmla="*/ 2147483647 w 477"/>
              <a:gd name="T27" fmla="*/ 2147483647 h 75"/>
              <a:gd name="T28" fmla="*/ 2147483647 w 477"/>
              <a:gd name="T29" fmla="*/ 2147483647 h 75"/>
              <a:gd name="T30" fmla="*/ 2147483647 w 477"/>
              <a:gd name="T31" fmla="*/ 2147483647 h 75"/>
              <a:gd name="T32" fmla="*/ 2147483647 w 477"/>
              <a:gd name="T33" fmla="*/ 2147483647 h 75"/>
              <a:gd name="T34" fmla="*/ 2147483647 w 477"/>
              <a:gd name="T35" fmla="*/ 2147483647 h 75"/>
              <a:gd name="T36" fmla="*/ 2147483647 w 477"/>
              <a:gd name="T37" fmla="*/ 2147483647 h 75"/>
              <a:gd name="T38" fmla="*/ 2147483647 w 477"/>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7"/>
              <a:gd name="T61" fmla="*/ 0 h 75"/>
              <a:gd name="T62" fmla="*/ 477 w 477"/>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7" h="75">
                <a:moveTo>
                  <a:pt x="238" y="74"/>
                </a:moveTo>
                <a:lnTo>
                  <a:pt x="149" y="74"/>
                </a:lnTo>
                <a:lnTo>
                  <a:pt x="80" y="65"/>
                </a:lnTo>
                <a:lnTo>
                  <a:pt x="20" y="46"/>
                </a:lnTo>
                <a:lnTo>
                  <a:pt x="10" y="46"/>
                </a:lnTo>
                <a:lnTo>
                  <a:pt x="0" y="37"/>
                </a:lnTo>
                <a:lnTo>
                  <a:pt x="10" y="28"/>
                </a:lnTo>
                <a:lnTo>
                  <a:pt x="20" y="28"/>
                </a:lnTo>
                <a:lnTo>
                  <a:pt x="80" y="9"/>
                </a:lnTo>
                <a:lnTo>
                  <a:pt x="149" y="0"/>
                </a:lnTo>
                <a:lnTo>
                  <a:pt x="327" y="0"/>
                </a:lnTo>
                <a:lnTo>
                  <a:pt x="406" y="9"/>
                </a:lnTo>
                <a:lnTo>
                  <a:pt x="456" y="28"/>
                </a:lnTo>
                <a:lnTo>
                  <a:pt x="466" y="28"/>
                </a:lnTo>
                <a:lnTo>
                  <a:pt x="476" y="37"/>
                </a:lnTo>
                <a:lnTo>
                  <a:pt x="466" y="46"/>
                </a:lnTo>
                <a:lnTo>
                  <a:pt x="456" y="46"/>
                </a:lnTo>
                <a:lnTo>
                  <a:pt x="406" y="65"/>
                </a:lnTo>
                <a:lnTo>
                  <a:pt x="327" y="74"/>
                </a:lnTo>
                <a:lnTo>
                  <a:pt x="238" y="74"/>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77" name="Freeform 9"/>
          <p:cNvSpPr>
            <a:spLocks/>
          </p:cNvSpPr>
          <p:nvPr/>
        </p:nvSpPr>
        <p:spPr bwMode="auto">
          <a:xfrm>
            <a:off x="1770857" y="4989513"/>
            <a:ext cx="766762" cy="128588"/>
          </a:xfrm>
          <a:custGeom>
            <a:avLst/>
            <a:gdLst>
              <a:gd name="T0" fmla="*/ 2147483647 w 483"/>
              <a:gd name="T1" fmla="*/ 2147483647 h 81"/>
              <a:gd name="T2" fmla="*/ 2147483647 w 483"/>
              <a:gd name="T3" fmla="*/ 2147483647 h 81"/>
              <a:gd name="T4" fmla="*/ 2147483647 w 483"/>
              <a:gd name="T5" fmla="*/ 2147483647 h 81"/>
              <a:gd name="T6" fmla="*/ 2147483647 w 483"/>
              <a:gd name="T7" fmla="*/ 2147483647 h 81"/>
              <a:gd name="T8" fmla="*/ 2147483647 w 483"/>
              <a:gd name="T9" fmla="*/ 2147483647 h 81"/>
              <a:gd name="T10" fmla="*/ 0 w 483"/>
              <a:gd name="T11" fmla="*/ 2147483647 h 81"/>
              <a:gd name="T12" fmla="*/ 2147483647 w 483"/>
              <a:gd name="T13" fmla="*/ 2147483647 h 81"/>
              <a:gd name="T14" fmla="*/ 2147483647 w 483"/>
              <a:gd name="T15" fmla="*/ 2147483647 h 81"/>
              <a:gd name="T16" fmla="*/ 2147483647 w 483"/>
              <a:gd name="T17" fmla="*/ 2147483647 h 81"/>
              <a:gd name="T18" fmla="*/ 2147483647 w 483"/>
              <a:gd name="T19" fmla="*/ 0 h 81"/>
              <a:gd name="T20" fmla="*/ 2147483647 w 483"/>
              <a:gd name="T21" fmla="*/ 0 h 81"/>
              <a:gd name="T22" fmla="*/ 2147483647 w 483"/>
              <a:gd name="T23" fmla="*/ 2147483647 h 81"/>
              <a:gd name="T24" fmla="*/ 2147483647 w 483"/>
              <a:gd name="T25" fmla="*/ 2147483647 h 81"/>
              <a:gd name="T26" fmla="*/ 2147483647 w 483"/>
              <a:gd name="T27" fmla="*/ 2147483647 h 81"/>
              <a:gd name="T28" fmla="*/ 2147483647 w 483"/>
              <a:gd name="T29" fmla="*/ 2147483647 h 81"/>
              <a:gd name="T30" fmla="*/ 2147483647 w 483"/>
              <a:gd name="T31" fmla="*/ 2147483647 h 81"/>
              <a:gd name="T32" fmla="*/ 2147483647 w 483"/>
              <a:gd name="T33" fmla="*/ 2147483647 h 81"/>
              <a:gd name="T34" fmla="*/ 2147483647 w 483"/>
              <a:gd name="T35" fmla="*/ 2147483647 h 81"/>
              <a:gd name="T36" fmla="*/ 2147483647 w 483"/>
              <a:gd name="T37" fmla="*/ 2147483647 h 81"/>
              <a:gd name="T38" fmla="*/ 2147483647 w 483"/>
              <a:gd name="T39" fmla="*/ 2147483647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81"/>
              <a:gd name="T62" fmla="*/ 483 w 483"/>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81">
                <a:moveTo>
                  <a:pt x="241" y="80"/>
                </a:moveTo>
                <a:lnTo>
                  <a:pt x="151" y="80"/>
                </a:lnTo>
                <a:lnTo>
                  <a:pt x="81" y="70"/>
                </a:lnTo>
                <a:lnTo>
                  <a:pt x="20" y="50"/>
                </a:lnTo>
                <a:lnTo>
                  <a:pt x="10" y="50"/>
                </a:lnTo>
                <a:lnTo>
                  <a:pt x="0" y="40"/>
                </a:lnTo>
                <a:lnTo>
                  <a:pt x="10" y="30"/>
                </a:lnTo>
                <a:lnTo>
                  <a:pt x="20" y="30"/>
                </a:lnTo>
                <a:lnTo>
                  <a:pt x="81" y="10"/>
                </a:lnTo>
                <a:lnTo>
                  <a:pt x="151" y="0"/>
                </a:lnTo>
                <a:lnTo>
                  <a:pt x="331" y="0"/>
                </a:lnTo>
                <a:lnTo>
                  <a:pt x="411" y="10"/>
                </a:lnTo>
                <a:lnTo>
                  <a:pt x="462" y="30"/>
                </a:lnTo>
                <a:lnTo>
                  <a:pt x="472" y="30"/>
                </a:lnTo>
                <a:lnTo>
                  <a:pt x="482" y="40"/>
                </a:lnTo>
                <a:lnTo>
                  <a:pt x="472" y="50"/>
                </a:lnTo>
                <a:lnTo>
                  <a:pt x="462" y="50"/>
                </a:lnTo>
                <a:lnTo>
                  <a:pt x="411" y="70"/>
                </a:lnTo>
                <a:lnTo>
                  <a:pt x="331" y="80"/>
                </a:lnTo>
                <a:lnTo>
                  <a:pt x="241" y="8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8" name="Freeform 10"/>
          <p:cNvSpPr>
            <a:spLocks/>
          </p:cNvSpPr>
          <p:nvPr/>
        </p:nvSpPr>
        <p:spPr bwMode="auto">
          <a:xfrm>
            <a:off x="1770857" y="5084763"/>
            <a:ext cx="757237" cy="103188"/>
          </a:xfrm>
          <a:custGeom>
            <a:avLst/>
            <a:gdLst>
              <a:gd name="T0" fmla="*/ 2147483647 w 477"/>
              <a:gd name="T1" fmla="*/ 2147483647 h 65"/>
              <a:gd name="T2" fmla="*/ 2147483647 w 477"/>
              <a:gd name="T3" fmla="*/ 2147483647 h 65"/>
              <a:gd name="T4" fmla="*/ 2147483647 w 477"/>
              <a:gd name="T5" fmla="*/ 2147483647 h 65"/>
              <a:gd name="T6" fmla="*/ 2147483647 w 477"/>
              <a:gd name="T7" fmla="*/ 2147483647 h 65"/>
              <a:gd name="T8" fmla="*/ 2147483647 w 477"/>
              <a:gd name="T9" fmla="*/ 2147483647 h 65"/>
              <a:gd name="T10" fmla="*/ 0 w 477"/>
              <a:gd name="T11" fmla="*/ 2147483647 h 65"/>
              <a:gd name="T12" fmla="*/ 2147483647 w 477"/>
              <a:gd name="T13" fmla="*/ 2147483647 h 65"/>
              <a:gd name="T14" fmla="*/ 2147483647 w 477"/>
              <a:gd name="T15" fmla="*/ 2147483647 h 65"/>
              <a:gd name="T16" fmla="*/ 2147483647 w 477"/>
              <a:gd name="T17" fmla="*/ 2147483647 h 65"/>
              <a:gd name="T18" fmla="*/ 2147483647 w 477"/>
              <a:gd name="T19" fmla="*/ 0 h 65"/>
              <a:gd name="T20" fmla="*/ 2147483647 w 477"/>
              <a:gd name="T21" fmla="*/ 0 h 65"/>
              <a:gd name="T22" fmla="*/ 2147483647 w 477"/>
              <a:gd name="T23" fmla="*/ 2147483647 h 65"/>
              <a:gd name="T24" fmla="*/ 2147483647 w 477"/>
              <a:gd name="T25" fmla="*/ 2147483647 h 65"/>
              <a:gd name="T26" fmla="*/ 2147483647 w 477"/>
              <a:gd name="T27" fmla="*/ 2147483647 h 65"/>
              <a:gd name="T28" fmla="*/ 2147483647 w 477"/>
              <a:gd name="T29" fmla="*/ 2147483647 h 65"/>
              <a:gd name="T30" fmla="*/ 2147483647 w 477"/>
              <a:gd name="T31" fmla="*/ 2147483647 h 65"/>
              <a:gd name="T32" fmla="*/ 2147483647 w 477"/>
              <a:gd name="T33" fmla="*/ 2147483647 h 65"/>
              <a:gd name="T34" fmla="*/ 2147483647 w 477"/>
              <a:gd name="T35" fmla="*/ 2147483647 h 65"/>
              <a:gd name="T36" fmla="*/ 2147483647 w 477"/>
              <a:gd name="T37" fmla="*/ 2147483647 h 65"/>
              <a:gd name="T38" fmla="*/ 2147483647 w 477"/>
              <a:gd name="T39" fmla="*/ 2147483647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7"/>
              <a:gd name="T61" fmla="*/ 0 h 65"/>
              <a:gd name="T62" fmla="*/ 477 w 477"/>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7" h="65">
                <a:moveTo>
                  <a:pt x="238" y="64"/>
                </a:moveTo>
                <a:lnTo>
                  <a:pt x="149" y="64"/>
                </a:lnTo>
                <a:lnTo>
                  <a:pt x="80" y="55"/>
                </a:lnTo>
                <a:lnTo>
                  <a:pt x="20" y="46"/>
                </a:lnTo>
                <a:lnTo>
                  <a:pt x="10" y="46"/>
                </a:lnTo>
                <a:lnTo>
                  <a:pt x="0" y="37"/>
                </a:lnTo>
                <a:lnTo>
                  <a:pt x="10" y="27"/>
                </a:lnTo>
                <a:lnTo>
                  <a:pt x="20" y="27"/>
                </a:lnTo>
                <a:lnTo>
                  <a:pt x="80" y="9"/>
                </a:lnTo>
                <a:lnTo>
                  <a:pt x="149" y="0"/>
                </a:lnTo>
                <a:lnTo>
                  <a:pt x="327" y="0"/>
                </a:lnTo>
                <a:lnTo>
                  <a:pt x="406" y="9"/>
                </a:lnTo>
                <a:lnTo>
                  <a:pt x="456" y="27"/>
                </a:lnTo>
                <a:lnTo>
                  <a:pt x="466" y="27"/>
                </a:lnTo>
                <a:lnTo>
                  <a:pt x="476" y="37"/>
                </a:lnTo>
                <a:lnTo>
                  <a:pt x="466" y="46"/>
                </a:lnTo>
                <a:lnTo>
                  <a:pt x="456" y="46"/>
                </a:lnTo>
                <a:lnTo>
                  <a:pt x="406" y="55"/>
                </a:lnTo>
                <a:lnTo>
                  <a:pt x="327" y="64"/>
                </a:lnTo>
                <a:lnTo>
                  <a:pt x="238" y="64"/>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79" name="Freeform 11"/>
          <p:cNvSpPr>
            <a:spLocks/>
          </p:cNvSpPr>
          <p:nvPr/>
        </p:nvSpPr>
        <p:spPr bwMode="auto">
          <a:xfrm>
            <a:off x="1770857" y="5084763"/>
            <a:ext cx="766762" cy="112713"/>
          </a:xfrm>
          <a:custGeom>
            <a:avLst/>
            <a:gdLst>
              <a:gd name="T0" fmla="*/ 2147483647 w 483"/>
              <a:gd name="T1" fmla="*/ 2147483647 h 71"/>
              <a:gd name="T2" fmla="*/ 2147483647 w 483"/>
              <a:gd name="T3" fmla="*/ 2147483647 h 71"/>
              <a:gd name="T4" fmla="*/ 2147483647 w 483"/>
              <a:gd name="T5" fmla="*/ 2147483647 h 71"/>
              <a:gd name="T6" fmla="*/ 2147483647 w 483"/>
              <a:gd name="T7" fmla="*/ 2147483647 h 71"/>
              <a:gd name="T8" fmla="*/ 2147483647 w 483"/>
              <a:gd name="T9" fmla="*/ 2147483647 h 71"/>
              <a:gd name="T10" fmla="*/ 0 w 483"/>
              <a:gd name="T11" fmla="*/ 2147483647 h 71"/>
              <a:gd name="T12" fmla="*/ 2147483647 w 483"/>
              <a:gd name="T13" fmla="*/ 2147483647 h 71"/>
              <a:gd name="T14" fmla="*/ 2147483647 w 483"/>
              <a:gd name="T15" fmla="*/ 2147483647 h 71"/>
              <a:gd name="T16" fmla="*/ 2147483647 w 483"/>
              <a:gd name="T17" fmla="*/ 2147483647 h 71"/>
              <a:gd name="T18" fmla="*/ 2147483647 w 483"/>
              <a:gd name="T19" fmla="*/ 0 h 71"/>
              <a:gd name="T20" fmla="*/ 2147483647 w 483"/>
              <a:gd name="T21" fmla="*/ 0 h 71"/>
              <a:gd name="T22" fmla="*/ 2147483647 w 483"/>
              <a:gd name="T23" fmla="*/ 2147483647 h 71"/>
              <a:gd name="T24" fmla="*/ 2147483647 w 483"/>
              <a:gd name="T25" fmla="*/ 2147483647 h 71"/>
              <a:gd name="T26" fmla="*/ 2147483647 w 483"/>
              <a:gd name="T27" fmla="*/ 2147483647 h 71"/>
              <a:gd name="T28" fmla="*/ 2147483647 w 483"/>
              <a:gd name="T29" fmla="*/ 2147483647 h 71"/>
              <a:gd name="T30" fmla="*/ 2147483647 w 483"/>
              <a:gd name="T31" fmla="*/ 2147483647 h 71"/>
              <a:gd name="T32" fmla="*/ 2147483647 w 483"/>
              <a:gd name="T33" fmla="*/ 2147483647 h 71"/>
              <a:gd name="T34" fmla="*/ 2147483647 w 483"/>
              <a:gd name="T35" fmla="*/ 2147483647 h 71"/>
              <a:gd name="T36" fmla="*/ 2147483647 w 483"/>
              <a:gd name="T37" fmla="*/ 2147483647 h 71"/>
              <a:gd name="T38" fmla="*/ 2147483647 w 483"/>
              <a:gd name="T39" fmla="*/ 2147483647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71"/>
              <a:gd name="T62" fmla="*/ 483 w 483"/>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71">
                <a:moveTo>
                  <a:pt x="241" y="70"/>
                </a:moveTo>
                <a:lnTo>
                  <a:pt x="151" y="70"/>
                </a:lnTo>
                <a:lnTo>
                  <a:pt x="81" y="60"/>
                </a:lnTo>
                <a:lnTo>
                  <a:pt x="20" y="50"/>
                </a:lnTo>
                <a:lnTo>
                  <a:pt x="10" y="50"/>
                </a:lnTo>
                <a:lnTo>
                  <a:pt x="0" y="40"/>
                </a:lnTo>
                <a:lnTo>
                  <a:pt x="10" y="30"/>
                </a:lnTo>
                <a:lnTo>
                  <a:pt x="20" y="30"/>
                </a:lnTo>
                <a:lnTo>
                  <a:pt x="81" y="10"/>
                </a:lnTo>
                <a:lnTo>
                  <a:pt x="151" y="0"/>
                </a:lnTo>
                <a:lnTo>
                  <a:pt x="331" y="0"/>
                </a:lnTo>
                <a:lnTo>
                  <a:pt x="411" y="10"/>
                </a:lnTo>
                <a:lnTo>
                  <a:pt x="462" y="30"/>
                </a:lnTo>
                <a:lnTo>
                  <a:pt x="472" y="30"/>
                </a:lnTo>
                <a:lnTo>
                  <a:pt x="482" y="40"/>
                </a:lnTo>
                <a:lnTo>
                  <a:pt x="472" y="50"/>
                </a:lnTo>
                <a:lnTo>
                  <a:pt x="462" y="50"/>
                </a:lnTo>
                <a:lnTo>
                  <a:pt x="411" y="60"/>
                </a:lnTo>
                <a:lnTo>
                  <a:pt x="331" y="70"/>
                </a:lnTo>
                <a:lnTo>
                  <a:pt x="241" y="7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0" name="Freeform 12"/>
          <p:cNvSpPr>
            <a:spLocks/>
          </p:cNvSpPr>
          <p:nvPr/>
        </p:nvSpPr>
        <p:spPr bwMode="auto">
          <a:xfrm>
            <a:off x="1770857" y="5164138"/>
            <a:ext cx="757237" cy="119063"/>
          </a:xfrm>
          <a:custGeom>
            <a:avLst/>
            <a:gdLst>
              <a:gd name="T0" fmla="*/ 2147483647 w 477"/>
              <a:gd name="T1" fmla="*/ 2147483647 h 75"/>
              <a:gd name="T2" fmla="*/ 2147483647 w 477"/>
              <a:gd name="T3" fmla="*/ 2147483647 h 75"/>
              <a:gd name="T4" fmla="*/ 2147483647 w 477"/>
              <a:gd name="T5" fmla="*/ 2147483647 h 75"/>
              <a:gd name="T6" fmla="*/ 2147483647 w 477"/>
              <a:gd name="T7" fmla="*/ 2147483647 h 75"/>
              <a:gd name="T8" fmla="*/ 2147483647 w 477"/>
              <a:gd name="T9" fmla="*/ 2147483647 h 75"/>
              <a:gd name="T10" fmla="*/ 0 w 477"/>
              <a:gd name="T11" fmla="*/ 2147483647 h 75"/>
              <a:gd name="T12" fmla="*/ 2147483647 w 477"/>
              <a:gd name="T13" fmla="*/ 2147483647 h 75"/>
              <a:gd name="T14" fmla="*/ 2147483647 w 477"/>
              <a:gd name="T15" fmla="*/ 2147483647 h 75"/>
              <a:gd name="T16" fmla="*/ 2147483647 w 477"/>
              <a:gd name="T17" fmla="*/ 2147483647 h 75"/>
              <a:gd name="T18" fmla="*/ 2147483647 w 477"/>
              <a:gd name="T19" fmla="*/ 0 h 75"/>
              <a:gd name="T20" fmla="*/ 2147483647 w 477"/>
              <a:gd name="T21" fmla="*/ 0 h 75"/>
              <a:gd name="T22" fmla="*/ 2147483647 w 477"/>
              <a:gd name="T23" fmla="*/ 2147483647 h 75"/>
              <a:gd name="T24" fmla="*/ 2147483647 w 477"/>
              <a:gd name="T25" fmla="*/ 2147483647 h 75"/>
              <a:gd name="T26" fmla="*/ 2147483647 w 477"/>
              <a:gd name="T27" fmla="*/ 2147483647 h 75"/>
              <a:gd name="T28" fmla="*/ 2147483647 w 477"/>
              <a:gd name="T29" fmla="*/ 2147483647 h 75"/>
              <a:gd name="T30" fmla="*/ 2147483647 w 477"/>
              <a:gd name="T31" fmla="*/ 2147483647 h 75"/>
              <a:gd name="T32" fmla="*/ 2147483647 w 477"/>
              <a:gd name="T33" fmla="*/ 2147483647 h 75"/>
              <a:gd name="T34" fmla="*/ 2147483647 w 477"/>
              <a:gd name="T35" fmla="*/ 2147483647 h 75"/>
              <a:gd name="T36" fmla="*/ 2147483647 w 477"/>
              <a:gd name="T37" fmla="*/ 2147483647 h 75"/>
              <a:gd name="T38" fmla="*/ 2147483647 w 477"/>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7"/>
              <a:gd name="T61" fmla="*/ 0 h 75"/>
              <a:gd name="T62" fmla="*/ 477 w 477"/>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7" h="75">
                <a:moveTo>
                  <a:pt x="238" y="74"/>
                </a:moveTo>
                <a:lnTo>
                  <a:pt x="149" y="74"/>
                </a:lnTo>
                <a:lnTo>
                  <a:pt x="80" y="65"/>
                </a:lnTo>
                <a:lnTo>
                  <a:pt x="20" y="46"/>
                </a:lnTo>
                <a:lnTo>
                  <a:pt x="10" y="46"/>
                </a:lnTo>
                <a:lnTo>
                  <a:pt x="0" y="37"/>
                </a:lnTo>
                <a:lnTo>
                  <a:pt x="10" y="28"/>
                </a:lnTo>
                <a:lnTo>
                  <a:pt x="20" y="28"/>
                </a:lnTo>
                <a:lnTo>
                  <a:pt x="80" y="9"/>
                </a:lnTo>
                <a:lnTo>
                  <a:pt x="149" y="0"/>
                </a:lnTo>
                <a:lnTo>
                  <a:pt x="327" y="0"/>
                </a:lnTo>
                <a:lnTo>
                  <a:pt x="406" y="9"/>
                </a:lnTo>
                <a:lnTo>
                  <a:pt x="456" y="28"/>
                </a:lnTo>
                <a:lnTo>
                  <a:pt x="466" y="28"/>
                </a:lnTo>
                <a:lnTo>
                  <a:pt x="476" y="37"/>
                </a:lnTo>
                <a:lnTo>
                  <a:pt x="466" y="46"/>
                </a:lnTo>
                <a:lnTo>
                  <a:pt x="456" y="46"/>
                </a:lnTo>
                <a:lnTo>
                  <a:pt x="406" y="65"/>
                </a:lnTo>
                <a:lnTo>
                  <a:pt x="327" y="74"/>
                </a:lnTo>
                <a:lnTo>
                  <a:pt x="238" y="74"/>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1" name="Freeform 13"/>
          <p:cNvSpPr>
            <a:spLocks/>
          </p:cNvSpPr>
          <p:nvPr/>
        </p:nvSpPr>
        <p:spPr bwMode="auto">
          <a:xfrm>
            <a:off x="1770857" y="5164138"/>
            <a:ext cx="766762" cy="128588"/>
          </a:xfrm>
          <a:custGeom>
            <a:avLst/>
            <a:gdLst>
              <a:gd name="T0" fmla="*/ 2147483647 w 483"/>
              <a:gd name="T1" fmla="*/ 2147483647 h 81"/>
              <a:gd name="T2" fmla="*/ 2147483647 w 483"/>
              <a:gd name="T3" fmla="*/ 2147483647 h 81"/>
              <a:gd name="T4" fmla="*/ 2147483647 w 483"/>
              <a:gd name="T5" fmla="*/ 2147483647 h 81"/>
              <a:gd name="T6" fmla="*/ 2147483647 w 483"/>
              <a:gd name="T7" fmla="*/ 2147483647 h 81"/>
              <a:gd name="T8" fmla="*/ 2147483647 w 483"/>
              <a:gd name="T9" fmla="*/ 2147483647 h 81"/>
              <a:gd name="T10" fmla="*/ 0 w 483"/>
              <a:gd name="T11" fmla="*/ 2147483647 h 81"/>
              <a:gd name="T12" fmla="*/ 2147483647 w 483"/>
              <a:gd name="T13" fmla="*/ 2147483647 h 81"/>
              <a:gd name="T14" fmla="*/ 2147483647 w 483"/>
              <a:gd name="T15" fmla="*/ 2147483647 h 81"/>
              <a:gd name="T16" fmla="*/ 2147483647 w 483"/>
              <a:gd name="T17" fmla="*/ 2147483647 h 81"/>
              <a:gd name="T18" fmla="*/ 2147483647 w 483"/>
              <a:gd name="T19" fmla="*/ 0 h 81"/>
              <a:gd name="T20" fmla="*/ 2147483647 w 483"/>
              <a:gd name="T21" fmla="*/ 0 h 81"/>
              <a:gd name="T22" fmla="*/ 2147483647 w 483"/>
              <a:gd name="T23" fmla="*/ 2147483647 h 81"/>
              <a:gd name="T24" fmla="*/ 2147483647 w 483"/>
              <a:gd name="T25" fmla="*/ 2147483647 h 81"/>
              <a:gd name="T26" fmla="*/ 2147483647 w 483"/>
              <a:gd name="T27" fmla="*/ 2147483647 h 81"/>
              <a:gd name="T28" fmla="*/ 2147483647 w 483"/>
              <a:gd name="T29" fmla="*/ 2147483647 h 81"/>
              <a:gd name="T30" fmla="*/ 2147483647 w 483"/>
              <a:gd name="T31" fmla="*/ 2147483647 h 81"/>
              <a:gd name="T32" fmla="*/ 2147483647 w 483"/>
              <a:gd name="T33" fmla="*/ 2147483647 h 81"/>
              <a:gd name="T34" fmla="*/ 2147483647 w 483"/>
              <a:gd name="T35" fmla="*/ 2147483647 h 81"/>
              <a:gd name="T36" fmla="*/ 2147483647 w 483"/>
              <a:gd name="T37" fmla="*/ 2147483647 h 81"/>
              <a:gd name="T38" fmla="*/ 2147483647 w 483"/>
              <a:gd name="T39" fmla="*/ 2147483647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81"/>
              <a:gd name="T62" fmla="*/ 483 w 483"/>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81">
                <a:moveTo>
                  <a:pt x="241" y="80"/>
                </a:moveTo>
                <a:lnTo>
                  <a:pt x="151" y="80"/>
                </a:lnTo>
                <a:lnTo>
                  <a:pt x="81" y="70"/>
                </a:lnTo>
                <a:lnTo>
                  <a:pt x="20" y="50"/>
                </a:lnTo>
                <a:lnTo>
                  <a:pt x="10" y="50"/>
                </a:lnTo>
                <a:lnTo>
                  <a:pt x="0" y="40"/>
                </a:lnTo>
                <a:lnTo>
                  <a:pt x="10" y="30"/>
                </a:lnTo>
                <a:lnTo>
                  <a:pt x="20" y="30"/>
                </a:lnTo>
                <a:lnTo>
                  <a:pt x="81" y="10"/>
                </a:lnTo>
                <a:lnTo>
                  <a:pt x="151" y="0"/>
                </a:lnTo>
                <a:lnTo>
                  <a:pt x="331" y="0"/>
                </a:lnTo>
                <a:lnTo>
                  <a:pt x="411" y="10"/>
                </a:lnTo>
                <a:lnTo>
                  <a:pt x="462" y="30"/>
                </a:lnTo>
                <a:lnTo>
                  <a:pt x="472" y="30"/>
                </a:lnTo>
                <a:lnTo>
                  <a:pt x="482" y="40"/>
                </a:lnTo>
                <a:lnTo>
                  <a:pt x="472" y="50"/>
                </a:lnTo>
                <a:lnTo>
                  <a:pt x="462" y="50"/>
                </a:lnTo>
                <a:lnTo>
                  <a:pt x="411" y="70"/>
                </a:lnTo>
                <a:lnTo>
                  <a:pt x="331" y="80"/>
                </a:lnTo>
                <a:lnTo>
                  <a:pt x="241" y="8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2" name="Freeform 14"/>
          <p:cNvSpPr>
            <a:spLocks/>
          </p:cNvSpPr>
          <p:nvPr/>
        </p:nvSpPr>
        <p:spPr bwMode="auto">
          <a:xfrm>
            <a:off x="1770857" y="5259388"/>
            <a:ext cx="757237" cy="119063"/>
          </a:xfrm>
          <a:custGeom>
            <a:avLst/>
            <a:gdLst>
              <a:gd name="T0" fmla="*/ 2147483647 w 477"/>
              <a:gd name="T1" fmla="*/ 2147483647 h 75"/>
              <a:gd name="T2" fmla="*/ 2147483647 w 477"/>
              <a:gd name="T3" fmla="*/ 2147483647 h 75"/>
              <a:gd name="T4" fmla="*/ 2147483647 w 477"/>
              <a:gd name="T5" fmla="*/ 2147483647 h 75"/>
              <a:gd name="T6" fmla="*/ 2147483647 w 477"/>
              <a:gd name="T7" fmla="*/ 2147483647 h 75"/>
              <a:gd name="T8" fmla="*/ 2147483647 w 477"/>
              <a:gd name="T9" fmla="*/ 2147483647 h 75"/>
              <a:gd name="T10" fmla="*/ 0 w 477"/>
              <a:gd name="T11" fmla="*/ 2147483647 h 75"/>
              <a:gd name="T12" fmla="*/ 2147483647 w 477"/>
              <a:gd name="T13" fmla="*/ 2147483647 h 75"/>
              <a:gd name="T14" fmla="*/ 2147483647 w 477"/>
              <a:gd name="T15" fmla="*/ 2147483647 h 75"/>
              <a:gd name="T16" fmla="*/ 2147483647 w 477"/>
              <a:gd name="T17" fmla="*/ 2147483647 h 75"/>
              <a:gd name="T18" fmla="*/ 2147483647 w 477"/>
              <a:gd name="T19" fmla="*/ 0 h 75"/>
              <a:gd name="T20" fmla="*/ 2147483647 w 477"/>
              <a:gd name="T21" fmla="*/ 0 h 75"/>
              <a:gd name="T22" fmla="*/ 2147483647 w 477"/>
              <a:gd name="T23" fmla="*/ 2147483647 h 75"/>
              <a:gd name="T24" fmla="*/ 2147483647 w 477"/>
              <a:gd name="T25" fmla="*/ 2147483647 h 75"/>
              <a:gd name="T26" fmla="*/ 2147483647 w 477"/>
              <a:gd name="T27" fmla="*/ 2147483647 h 75"/>
              <a:gd name="T28" fmla="*/ 2147483647 w 477"/>
              <a:gd name="T29" fmla="*/ 2147483647 h 75"/>
              <a:gd name="T30" fmla="*/ 2147483647 w 477"/>
              <a:gd name="T31" fmla="*/ 2147483647 h 75"/>
              <a:gd name="T32" fmla="*/ 2147483647 w 477"/>
              <a:gd name="T33" fmla="*/ 2147483647 h 75"/>
              <a:gd name="T34" fmla="*/ 2147483647 w 477"/>
              <a:gd name="T35" fmla="*/ 2147483647 h 75"/>
              <a:gd name="T36" fmla="*/ 2147483647 w 477"/>
              <a:gd name="T37" fmla="*/ 2147483647 h 75"/>
              <a:gd name="T38" fmla="*/ 2147483647 w 477"/>
              <a:gd name="T39" fmla="*/ 214748364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7"/>
              <a:gd name="T61" fmla="*/ 0 h 75"/>
              <a:gd name="T62" fmla="*/ 477 w 477"/>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7" h="75">
                <a:moveTo>
                  <a:pt x="238" y="74"/>
                </a:moveTo>
                <a:lnTo>
                  <a:pt x="149" y="74"/>
                </a:lnTo>
                <a:lnTo>
                  <a:pt x="80" y="65"/>
                </a:lnTo>
                <a:lnTo>
                  <a:pt x="20" y="46"/>
                </a:lnTo>
                <a:lnTo>
                  <a:pt x="10" y="46"/>
                </a:lnTo>
                <a:lnTo>
                  <a:pt x="0" y="37"/>
                </a:lnTo>
                <a:lnTo>
                  <a:pt x="10" y="28"/>
                </a:lnTo>
                <a:lnTo>
                  <a:pt x="20" y="28"/>
                </a:lnTo>
                <a:lnTo>
                  <a:pt x="80" y="9"/>
                </a:lnTo>
                <a:lnTo>
                  <a:pt x="149" y="0"/>
                </a:lnTo>
                <a:lnTo>
                  <a:pt x="327" y="0"/>
                </a:lnTo>
                <a:lnTo>
                  <a:pt x="406" y="9"/>
                </a:lnTo>
                <a:lnTo>
                  <a:pt x="456" y="28"/>
                </a:lnTo>
                <a:lnTo>
                  <a:pt x="466" y="28"/>
                </a:lnTo>
                <a:lnTo>
                  <a:pt x="476" y="37"/>
                </a:lnTo>
                <a:lnTo>
                  <a:pt x="466" y="46"/>
                </a:lnTo>
                <a:lnTo>
                  <a:pt x="456" y="46"/>
                </a:lnTo>
                <a:lnTo>
                  <a:pt x="406" y="65"/>
                </a:lnTo>
                <a:lnTo>
                  <a:pt x="327" y="74"/>
                </a:lnTo>
                <a:lnTo>
                  <a:pt x="238" y="74"/>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3" name="Freeform 15"/>
          <p:cNvSpPr>
            <a:spLocks/>
          </p:cNvSpPr>
          <p:nvPr/>
        </p:nvSpPr>
        <p:spPr bwMode="auto">
          <a:xfrm>
            <a:off x="1770857" y="5259388"/>
            <a:ext cx="766762" cy="128588"/>
          </a:xfrm>
          <a:custGeom>
            <a:avLst/>
            <a:gdLst>
              <a:gd name="T0" fmla="*/ 2147483647 w 483"/>
              <a:gd name="T1" fmla="*/ 2147483647 h 81"/>
              <a:gd name="T2" fmla="*/ 2147483647 w 483"/>
              <a:gd name="T3" fmla="*/ 2147483647 h 81"/>
              <a:gd name="T4" fmla="*/ 2147483647 w 483"/>
              <a:gd name="T5" fmla="*/ 2147483647 h 81"/>
              <a:gd name="T6" fmla="*/ 2147483647 w 483"/>
              <a:gd name="T7" fmla="*/ 2147483647 h 81"/>
              <a:gd name="T8" fmla="*/ 2147483647 w 483"/>
              <a:gd name="T9" fmla="*/ 2147483647 h 81"/>
              <a:gd name="T10" fmla="*/ 0 w 483"/>
              <a:gd name="T11" fmla="*/ 2147483647 h 81"/>
              <a:gd name="T12" fmla="*/ 2147483647 w 483"/>
              <a:gd name="T13" fmla="*/ 2147483647 h 81"/>
              <a:gd name="T14" fmla="*/ 2147483647 w 483"/>
              <a:gd name="T15" fmla="*/ 2147483647 h 81"/>
              <a:gd name="T16" fmla="*/ 2147483647 w 483"/>
              <a:gd name="T17" fmla="*/ 2147483647 h 81"/>
              <a:gd name="T18" fmla="*/ 2147483647 w 483"/>
              <a:gd name="T19" fmla="*/ 0 h 81"/>
              <a:gd name="T20" fmla="*/ 2147483647 w 483"/>
              <a:gd name="T21" fmla="*/ 0 h 81"/>
              <a:gd name="T22" fmla="*/ 2147483647 w 483"/>
              <a:gd name="T23" fmla="*/ 2147483647 h 81"/>
              <a:gd name="T24" fmla="*/ 2147483647 w 483"/>
              <a:gd name="T25" fmla="*/ 2147483647 h 81"/>
              <a:gd name="T26" fmla="*/ 2147483647 w 483"/>
              <a:gd name="T27" fmla="*/ 2147483647 h 81"/>
              <a:gd name="T28" fmla="*/ 2147483647 w 483"/>
              <a:gd name="T29" fmla="*/ 2147483647 h 81"/>
              <a:gd name="T30" fmla="*/ 2147483647 w 483"/>
              <a:gd name="T31" fmla="*/ 2147483647 h 81"/>
              <a:gd name="T32" fmla="*/ 2147483647 w 483"/>
              <a:gd name="T33" fmla="*/ 2147483647 h 81"/>
              <a:gd name="T34" fmla="*/ 2147483647 w 483"/>
              <a:gd name="T35" fmla="*/ 2147483647 h 81"/>
              <a:gd name="T36" fmla="*/ 2147483647 w 483"/>
              <a:gd name="T37" fmla="*/ 2147483647 h 81"/>
              <a:gd name="T38" fmla="*/ 2147483647 w 483"/>
              <a:gd name="T39" fmla="*/ 2147483647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81"/>
              <a:gd name="T62" fmla="*/ 483 w 483"/>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81">
                <a:moveTo>
                  <a:pt x="241" y="80"/>
                </a:moveTo>
                <a:lnTo>
                  <a:pt x="151" y="80"/>
                </a:lnTo>
                <a:lnTo>
                  <a:pt x="81" y="70"/>
                </a:lnTo>
                <a:lnTo>
                  <a:pt x="20" y="50"/>
                </a:lnTo>
                <a:lnTo>
                  <a:pt x="10" y="50"/>
                </a:lnTo>
                <a:lnTo>
                  <a:pt x="0" y="40"/>
                </a:lnTo>
                <a:lnTo>
                  <a:pt x="10" y="30"/>
                </a:lnTo>
                <a:lnTo>
                  <a:pt x="20" y="30"/>
                </a:lnTo>
                <a:lnTo>
                  <a:pt x="81" y="10"/>
                </a:lnTo>
                <a:lnTo>
                  <a:pt x="151" y="0"/>
                </a:lnTo>
                <a:lnTo>
                  <a:pt x="331" y="0"/>
                </a:lnTo>
                <a:lnTo>
                  <a:pt x="411" y="10"/>
                </a:lnTo>
                <a:lnTo>
                  <a:pt x="462" y="30"/>
                </a:lnTo>
                <a:lnTo>
                  <a:pt x="472" y="30"/>
                </a:lnTo>
                <a:lnTo>
                  <a:pt x="482" y="40"/>
                </a:lnTo>
                <a:lnTo>
                  <a:pt x="472" y="50"/>
                </a:lnTo>
                <a:lnTo>
                  <a:pt x="462" y="50"/>
                </a:lnTo>
                <a:lnTo>
                  <a:pt x="411" y="70"/>
                </a:lnTo>
                <a:lnTo>
                  <a:pt x="331" y="80"/>
                </a:lnTo>
                <a:lnTo>
                  <a:pt x="241" y="8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4" name="Freeform 16"/>
          <p:cNvSpPr>
            <a:spLocks/>
          </p:cNvSpPr>
          <p:nvPr/>
        </p:nvSpPr>
        <p:spPr bwMode="auto">
          <a:xfrm>
            <a:off x="1770857" y="5354638"/>
            <a:ext cx="757237" cy="103188"/>
          </a:xfrm>
          <a:custGeom>
            <a:avLst/>
            <a:gdLst>
              <a:gd name="T0" fmla="*/ 2147483647 w 477"/>
              <a:gd name="T1" fmla="*/ 2147483647 h 65"/>
              <a:gd name="T2" fmla="*/ 2147483647 w 477"/>
              <a:gd name="T3" fmla="*/ 2147483647 h 65"/>
              <a:gd name="T4" fmla="*/ 2147483647 w 477"/>
              <a:gd name="T5" fmla="*/ 2147483647 h 65"/>
              <a:gd name="T6" fmla="*/ 2147483647 w 477"/>
              <a:gd name="T7" fmla="*/ 2147483647 h 65"/>
              <a:gd name="T8" fmla="*/ 2147483647 w 477"/>
              <a:gd name="T9" fmla="*/ 2147483647 h 65"/>
              <a:gd name="T10" fmla="*/ 0 w 477"/>
              <a:gd name="T11" fmla="*/ 2147483647 h 65"/>
              <a:gd name="T12" fmla="*/ 2147483647 w 477"/>
              <a:gd name="T13" fmla="*/ 2147483647 h 65"/>
              <a:gd name="T14" fmla="*/ 2147483647 w 477"/>
              <a:gd name="T15" fmla="*/ 2147483647 h 65"/>
              <a:gd name="T16" fmla="*/ 2147483647 w 477"/>
              <a:gd name="T17" fmla="*/ 2147483647 h 65"/>
              <a:gd name="T18" fmla="*/ 2147483647 w 477"/>
              <a:gd name="T19" fmla="*/ 0 h 65"/>
              <a:gd name="T20" fmla="*/ 2147483647 w 477"/>
              <a:gd name="T21" fmla="*/ 0 h 65"/>
              <a:gd name="T22" fmla="*/ 2147483647 w 477"/>
              <a:gd name="T23" fmla="*/ 2147483647 h 65"/>
              <a:gd name="T24" fmla="*/ 2147483647 w 477"/>
              <a:gd name="T25" fmla="*/ 2147483647 h 65"/>
              <a:gd name="T26" fmla="*/ 2147483647 w 477"/>
              <a:gd name="T27" fmla="*/ 2147483647 h 65"/>
              <a:gd name="T28" fmla="*/ 2147483647 w 477"/>
              <a:gd name="T29" fmla="*/ 2147483647 h 65"/>
              <a:gd name="T30" fmla="*/ 2147483647 w 477"/>
              <a:gd name="T31" fmla="*/ 2147483647 h 65"/>
              <a:gd name="T32" fmla="*/ 2147483647 w 477"/>
              <a:gd name="T33" fmla="*/ 2147483647 h 65"/>
              <a:gd name="T34" fmla="*/ 2147483647 w 477"/>
              <a:gd name="T35" fmla="*/ 2147483647 h 65"/>
              <a:gd name="T36" fmla="*/ 2147483647 w 477"/>
              <a:gd name="T37" fmla="*/ 2147483647 h 65"/>
              <a:gd name="T38" fmla="*/ 2147483647 w 477"/>
              <a:gd name="T39" fmla="*/ 2147483647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7"/>
              <a:gd name="T61" fmla="*/ 0 h 65"/>
              <a:gd name="T62" fmla="*/ 477 w 477"/>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7" h="65">
                <a:moveTo>
                  <a:pt x="238" y="64"/>
                </a:moveTo>
                <a:lnTo>
                  <a:pt x="149" y="64"/>
                </a:lnTo>
                <a:lnTo>
                  <a:pt x="80" y="55"/>
                </a:lnTo>
                <a:lnTo>
                  <a:pt x="20" y="37"/>
                </a:lnTo>
                <a:lnTo>
                  <a:pt x="10" y="37"/>
                </a:lnTo>
                <a:lnTo>
                  <a:pt x="0" y="27"/>
                </a:lnTo>
                <a:lnTo>
                  <a:pt x="10" y="27"/>
                </a:lnTo>
                <a:lnTo>
                  <a:pt x="20" y="18"/>
                </a:lnTo>
                <a:lnTo>
                  <a:pt x="80" y="9"/>
                </a:lnTo>
                <a:lnTo>
                  <a:pt x="149" y="0"/>
                </a:lnTo>
                <a:lnTo>
                  <a:pt x="327" y="0"/>
                </a:lnTo>
                <a:lnTo>
                  <a:pt x="406" y="9"/>
                </a:lnTo>
                <a:lnTo>
                  <a:pt x="456" y="18"/>
                </a:lnTo>
                <a:lnTo>
                  <a:pt x="466" y="27"/>
                </a:lnTo>
                <a:lnTo>
                  <a:pt x="476" y="27"/>
                </a:lnTo>
                <a:lnTo>
                  <a:pt x="466" y="37"/>
                </a:lnTo>
                <a:lnTo>
                  <a:pt x="456" y="37"/>
                </a:lnTo>
                <a:lnTo>
                  <a:pt x="406" y="55"/>
                </a:lnTo>
                <a:lnTo>
                  <a:pt x="327" y="64"/>
                </a:lnTo>
                <a:lnTo>
                  <a:pt x="238" y="64"/>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5" name="Freeform 17"/>
          <p:cNvSpPr>
            <a:spLocks/>
          </p:cNvSpPr>
          <p:nvPr/>
        </p:nvSpPr>
        <p:spPr bwMode="auto">
          <a:xfrm>
            <a:off x="1770857" y="5354638"/>
            <a:ext cx="766762" cy="112713"/>
          </a:xfrm>
          <a:custGeom>
            <a:avLst/>
            <a:gdLst>
              <a:gd name="T0" fmla="*/ 2147483647 w 483"/>
              <a:gd name="T1" fmla="*/ 2147483647 h 71"/>
              <a:gd name="T2" fmla="*/ 2147483647 w 483"/>
              <a:gd name="T3" fmla="*/ 2147483647 h 71"/>
              <a:gd name="T4" fmla="*/ 2147483647 w 483"/>
              <a:gd name="T5" fmla="*/ 2147483647 h 71"/>
              <a:gd name="T6" fmla="*/ 2147483647 w 483"/>
              <a:gd name="T7" fmla="*/ 2147483647 h 71"/>
              <a:gd name="T8" fmla="*/ 2147483647 w 483"/>
              <a:gd name="T9" fmla="*/ 2147483647 h 71"/>
              <a:gd name="T10" fmla="*/ 0 w 483"/>
              <a:gd name="T11" fmla="*/ 2147483647 h 71"/>
              <a:gd name="T12" fmla="*/ 2147483647 w 483"/>
              <a:gd name="T13" fmla="*/ 2147483647 h 71"/>
              <a:gd name="T14" fmla="*/ 2147483647 w 483"/>
              <a:gd name="T15" fmla="*/ 2147483647 h 71"/>
              <a:gd name="T16" fmla="*/ 2147483647 w 483"/>
              <a:gd name="T17" fmla="*/ 2147483647 h 71"/>
              <a:gd name="T18" fmla="*/ 2147483647 w 483"/>
              <a:gd name="T19" fmla="*/ 0 h 71"/>
              <a:gd name="T20" fmla="*/ 2147483647 w 483"/>
              <a:gd name="T21" fmla="*/ 0 h 71"/>
              <a:gd name="T22" fmla="*/ 2147483647 w 483"/>
              <a:gd name="T23" fmla="*/ 2147483647 h 71"/>
              <a:gd name="T24" fmla="*/ 2147483647 w 483"/>
              <a:gd name="T25" fmla="*/ 2147483647 h 71"/>
              <a:gd name="T26" fmla="*/ 2147483647 w 483"/>
              <a:gd name="T27" fmla="*/ 2147483647 h 71"/>
              <a:gd name="T28" fmla="*/ 2147483647 w 483"/>
              <a:gd name="T29" fmla="*/ 2147483647 h 71"/>
              <a:gd name="T30" fmla="*/ 2147483647 w 483"/>
              <a:gd name="T31" fmla="*/ 2147483647 h 71"/>
              <a:gd name="T32" fmla="*/ 2147483647 w 483"/>
              <a:gd name="T33" fmla="*/ 2147483647 h 71"/>
              <a:gd name="T34" fmla="*/ 2147483647 w 483"/>
              <a:gd name="T35" fmla="*/ 2147483647 h 71"/>
              <a:gd name="T36" fmla="*/ 2147483647 w 483"/>
              <a:gd name="T37" fmla="*/ 2147483647 h 71"/>
              <a:gd name="T38" fmla="*/ 2147483647 w 483"/>
              <a:gd name="T39" fmla="*/ 2147483647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71"/>
              <a:gd name="T62" fmla="*/ 483 w 483"/>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71">
                <a:moveTo>
                  <a:pt x="241" y="70"/>
                </a:moveTo>
                <a:lnTo>
                  <a:pt x="151" y="70"/>
                </a:lnTo>
                <a:lnTo>
                  <a:pt x="81" y="60"/>
                </a:lnTo>
                <a:lnTo>
                  <a:pt x="20" y="40"/>
                </a:lnTo>
                <a:lnTo>
                  <a:pt x="10" y="40"/>
                </a:lnTo>
                <a:lnTo>
                  <a:pt x="0" y="30"/>
                </a:lnTo>
                <a:lnTo>
                  <a:pt x="10" y="30"/>
                </a:lnTo>
                <a:lnTo>
                  <a:pt x="20" y="20"/>
                </a:lnTo>
                <a:lnTo>
                  <a:pt x="81" y="10"/>
                </a:lnTo>
                <a:lnTo>
                  <a:pt x="151" y="0"/>
                </a:lnTo>
                <a:lnTo>
                  <a:pt x="331" y="0"/>
                </a:lnTo>
                <a:lnTo>
                  <a:pt x="411" y="10"/>
                </a:lnTo>
                <a:lnTo>
                  <a:pt x="462" y="20"/>
                </a:lnTo>
                <a:lnTo>
                  <a:pt x="472" y="30"/>
                </a:lnTo>
                <a:lnTo>
                  <a:pt x="482" y="30"/>
                </a:lnTo>
                <a:lnTo>
                  <a:pt x="472" y="40"/>
                </a:lnTo>
                <a:lnTo>
                  <a:pt x="462" y="40"/>
                </a:lnTo>
                <a:lnTo>
                  <a:pt x="411" y="60"/>
                </a:lnTo>
                <a:lnTo>
                  <a:pt x="331" y="70"/>
                </a:lnTo>
                <a:lnTo>
                  <a:pt x="241" y="7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6" name="Freeform 18"/>
          <p:cNvSpPr>
            <a:spLocks/>
          </p:cNvSpPr>
          <p:nvPr/>
        </p:nvSpPr>
        <p:spPr bwMode="auto">
          <a:xfrm>
            <a:off x="1770857" y="5434013"/>
            <a:ext cx="757237" cy="119063"/>
          </a:xfrm>
          <a:custGeom>
            <a:avLst/>
            <a:gdLst>
              <a:gd name="T0" fmla="*/ 0 w 477"/>
              <a:gd name="T1" fmla="*/ 2147483647 h 75"/>
              <a:gd name="T2" fmla="*/ 2147483647 w 477"/>
              <a:gd name="T3" fmla="*/ 2147483647 h 75"/>
              <a:gd name="T4" fmla="*/ 2147483647 w 477"/>
              <a:gd name="T5" fmla="*/ 2147483647 h 75"/>
              <a:gd name="T6" fmla="*/ 2147483647 w 477"/>
              <a:gd name="T7" fmla="*/ 2147483647 h 75"/>
              <a:gd name="T8" fmla="*/ 2147483647 w 477"/>
              <a:gd name="T9" fmla="*/ 2147483647 h 75"/>
              <a:gd name="T10" fmla="*/ 2147483647 w 477"/>
              <a:gd name="T11" fmla="*/ 2147483647 h 75"/>
              <a:gd name="T12" fmla="*/ 2147483647 w 477"/>
              <a:gd name="T13" fmla="*/ 2147483647 h 75"/>
              <a:gd name="T14" fmla="*/ 2147483647 w 477"/>
              <a:gd name="T15" fmla="*/ 2147483647 h 75"/>
              <a:gd name="T16" fmla="*/ 2147483647 w 477"/>
              <a:gd name="T17" fmla="*/ 2147483647 h 75"/>
              <a:gd name="T18" fmla="*/ 2147483647 w 477"/>
              <a:gd name="T19" fmla="*/ 2147483647 h 75"/>
              <a:gd name="T20" fmla="*/ 2147483647 w 477"/>
              <a:gd name="T21" fmla="*/ 0 h 75"/>
              <a:gd name="T22" fmla="*/ 2147483647 w 477"/>
              <a:gd name="T23" fmla="*/ 0 h 75"/>
              <a:gd name="T24" fmla="*/ 2147483647 w 477"/>
              <a:gd name="T25" fmla="*/ 2147483647 h 75"/>
              <a:gd name="T26" fmla="*/ 2147483647 w 477"/>
              <a:gd name="T27" fmla="*/ 2147483647 h 75"/>
              <a:gd name="T28" fmla="*/ 0 w 477"/>
              <a:gd name="T29" fmla="*/ 2147483647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7"/>
              <a:gd name="T46" fmla="*/ 0 h 75"/>
              <a:gd name="T47" fmla="*/ 477 w 477"/>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7" h="75">
                <a:moveTo>
                  <a:pt x="0" y="37"/>
                </a:moveTo>
                <a:lnTo>
                  <a:pt x="20" y="46"/>
                </a:lnTo>
                <a:lnTo>
                  <a:pt x="70" y="65"/>
                </a:lnTo>
                <a:lnTo>
                  <a:pt x="149" y="74"/>
                </a:lnTo>
                <a:lnTo>
                  <a:pt x="327" y="74"/>
                </a:lnTo>
                <a:lnTo>
                  <a:pt x="406" y="65"/>
                </a:lnTo>
                <a:lnTo>
                  <a:pt x="456" y="46"/>
                </a:lnTo>
                <a:lnTo>
                  <a:pt x="476" y="37"/>
                </a:lnTo>
                <a:lnTo>
                  <a:pt x="456" y="28"/>
                </a:lnTo>
                <a:lnTo>
                  <a:pt x="406" y="9"/>
                </a:lnTo>
                <a:lnTo>
                  <a:pt x="327" y="0"/>
                </a:lnTo>
                <a:lnTo>
                  <a:pt x="149" y="0"/>
                </a:lnTo>
                <a:lnTo>
                  <a:pt x="70" y="9"/>
                </a:lnTo>
                <a:lnTo>
                  <a:pt x="20" y="28"/>
                </a:lnTo>
                <a:lnTo>
                  <a:pt x="0" y="37"/>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7" name="Freeform 19"/>
          <p:cNvSpPr>
            <a:spLocks/>
          </p:cNvSpPr>
          <p:nvPr/>
        </p:nvSpPr>
        <p:spPr bwMode="auto">
          <a:xfrm>
            <a:off x="1770857" y="5434013"/>
            <a:ext cx="766762" cy="128588"/>
          </a:xfrm>
          <a:custGeom>
            <a:avLst/>
            <a:gdLst>
              <a:gd name="T0" fmla="*/ 0 w 483"/>
              <a:gd name="T1" fmla="*/ 2147483647 h 81"/>
              <a:gd name="T2" fmla="*/ 2147483647 w 483"/>
              <a:gd name="T3" fmla="*/ 2147483647 h 81"/>
              <a:gd name="T4" fmla="*/ 2147483647 w 483"/>
              <a:gd name="T5" fmla="*/ 2147483647 h 81"/>
              <a:gd name="T6" fmla="*/ 2147483647 w 483"/>
              <a:gd name="T7" fmla="*/ 2147483647 h 81"/>
              <a:gd name="T8" fmla="*/ 2147483647 w 483"/>
              <a:gd name="T9" fmla="*/ 2147483647 h 81"/>
              <a:gd name="T10" fmla="*/ 2147483647 w 483"/>
              <a:gd name="T11" fmla="*/ 2147483647 h 81"/>
              <a:gd name="T12" fmla="*/ 2147483647 w 483"/>
              <a:gd name="T13" fmla="*/ 2147483647 h 81"/>
              <a:gd name="T14" fmla="*/ 2147483647 w 483"/>
              <a:gd name="T15" fmla="*/ 2147483647 h 81"/>
              <a:gd name="T16" fmla="*/ 2147483647 w 483"/>
              <a:gd name="T17" fmla="*/ 2147483647 h 81"/>
              <a:gd name="T18" fmla="*/ 2147483647 w 483"/>
              <a:gd name="T19" fmla="*/ 2147483647 h 81"/>
              <a:gd name="T20" fmla="*/ 2147483647 w 483"/>
              <a:gd name="T21" fmla="*/ 0 h 81"/>
              <a:gd name="T22" fmla="*/ 2147483647 w 483"/>
              <a:gd name="T23" fmla="*/ 0 h 81"/>
              <a:gd name="T24" fmla="*/ 2147483647 w 483"/>
              <a:gd name="T25" fmla="*/ 2147483647 h 81"/>
              <a:gd name="T26" fmla="*/ 2147483647 w 483"/>
              <a:gd name="T27" fmla="*/ 2147483647 h 81"/>
              <a:gd name="T28" fmla="*/ 0 w 483"/>
              <a:gd name="T29" fmla="*/ 2147483647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3"/>
              <a:gd name="T46" fmla="*/ 0 h 81"/>
              <a:gd name="T47" fmla="*/ 483 w 483"/>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3" h="81">
                <a:moveTo>
                  <a:pt x="0" y="40"/>
                </a:moveTo>
                <a:lnTo>
                  <a:pt x="20" y="50"/>
                </a:lnTo>
                <a:lnTo>
                  <a:pt x="71" y="70"/>
                </a:lnTo>
                <a:lnTo>
                  <a:pt x="151" y="80"/>
                </a:lnTo>
                <a:lnTo>
                  <a:pt x="331" y="80"/>
                </a:lnTo>
                <a:lnTo>
                  <a:pt x="411" y="70"/>
                </a:lnTo>
                <a:lnTo>
                  <a:pt x="462" y="50"/>
                </a:lnTo>
                <a:lnTo>
                  <a:pt x="482" y="40"/>
                </a:lnTo>
                <a:lnTo>
                  <a:pt x="462" y="30"/>
                </a:lnTo>
                <a:lnTo>
                  <a:pt x="411" y="10"/>
                </a:lnTo>
                <a:lnTo>
                  <a:pt x="331" y="0"/>
                </a:lnTo>
                <a:lnTo>
                  <a:pt x="151" y="0"/>
                </a:lnTo>
                <a:lnTo>
                  <a:pt x="71" y="10"/>
                </a:lnTo>
                <a:lnTo>
                  <a:pt x="20" y="30"/>
                </a:lnTo>
                <a:lnTo>
                  <a:pt x="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8" name="Freeform 20"/>
          <p:cNvSpPr>
            <a:spLocks/>
          </p:cNvSpPr>
          <p:nvPr/>
        </p:nvSpPr>
        <p:spPr bwMode="auto">
          <a:xfrm>
            <a:off x="3251994" y="2987676"/>
            <a:ext cx="2108200" cy="1293812"/>
          </a:xfrm>
          <a:custGeom>
            <a:avLst/>
            <a:gdLst>
              <a:gd name="T0" fmla="*/ 0 w 1328"/>
              <a:gd name="T1" fmla="*/ 2147483647 h 815"/>
              <a:gd name="T2" fmla="*/ 2147483647 w 1328"/>
              <a:gd name="T3" fmla="*/ 2147483647 h 815"/>
              <a:gd name="T4" fmla="*/ 2147483647 w 1328"/>
              <a:gd name="T5" fmla="*/ 2147483647 h 815"/>
              <a:gd name="T6" fmla="*/ 2147483647 w 1328"/>
              <a:gd name="T7" fmla="*/ 2147483647 h 815"/>
              <a:gd name="T8" fmla="*/ 2147483647 w 1328"/>
              <a:gd name="T9" fmla="*/ 0 h 815"/>
              <a:gd name="T10" fmla="*/ 2147483647 w 1328"/>
              <a:gd name="T11" fmla="*/ 0 h 815"/>
              <a:gd name="T12" fmla="*/ 2147483647 w 1328"/>
              <a:gd name="T13" fmla="*/ 2147483647 h 815"/>
              <a:gd name="T14" fmla="*/ 2147483647 w 1328"/>
              <a:gd name="T15" fmla="*/ 2147483647 h 815"/>
              <a:gd name="T16" fmla="*/ 2147483647 w 1328"/>
              <a:gd name="T17" fmla="*/ 2147483647 h 815"/>
              <a:gd name="T18" fmla="*/ 2147483647 w 1328"/>
              <a:gd name="T19" fmla="*/ 2147483647 h 815"/>
              <a:gd name="T20" fmla="*/ 2147483647 w 1328"/>
              <a:gd name="T21" fmla="*/ 2147483647 h 815"/>
              <a:gd name="T22" fmla="*/ 2147483647 w 1328"/>
              <a:gd name="T23" fmla="*/ 2147483647 h 815"/>
              <a:gd name="T24" fmla="*/ 2147483647 w 1328"/>
              <a:gd name="T25" fmla="*/ 2147483647 h 815"/>
              <a:gd name="T26" fmla="*/ 2147483647 w 1328"/>
              <a:gd name="T27" fmla="*/ 2147483647 h 815"/>
              <a:gd name="T28" fmla="*/ 2147483647 w 1328"/>
              <a:gd name="T29" fmla="*/ 2147483647 h 815"/>
              <a:gd name="T30" fmla="*/ 2147483647 w 1328"/>
              <a:gd name="T31" fmla="*/ 2147483647 h 815"/>
              <a:gd name="T32" fmla="*/ 2147483647 w 1328"/>
              <a:gd name="T33" fmla="*/ 2147483647 h 815"/>
              <a:gd name="T34" fmla="*/ 2147483647 w 1328"/>
              <a:gd name="T35" fmla="*/ 2147483647 h 815"/>
              <a:gd name="T36" fmla="*/ 2147483647 w 1328"/>
              <a:gd name="T37" fmla="*/ 2147483647 h 815"/>
              <a:gd name="T38" fmla="*/ 0 w 1328"/>
              <a:gd name="T39" fmla="*/ 2147483647 h 815"/>
              <a:gd name="T40" fmla="*/ 0 w 1328"/>
              <a:gd name="T41" fmla="*/ 2147483647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8"/>
              <a:gd name="T64" fmla="*/ 0 h 815"/>
              <a:gd name="T65" fmla="*/ 1328 w 1328"/>
              <a:gd name="T66" fmla="*/ 815 h 8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8" h="815">
                <a:moveTo>
                  <a:pt x="0" y="109"/>
                </a:moveTo>
                <a:lnTo>
                  <a:pt x="10" y="69"/>
                </a:lnTo>
                <a:lnTo>
                  <a:pt x="30" y="30"/>
                </a:lnTo>
                <a:lnTo>
                  <a:pt x="70" y="10"/>
                </a:lnTo>
                <a:lnTo>
                  <a:pt x="119" y="0"/>
                </a:lnTo>
                <a:lnTo>
                  <a:pt x="1208" y="0"/>
                </a:lnTo>
                <a:lnTo>
                  <a:pt x="1247" y="10"/>
                </a:lnTo>
                <a:lnTo>
                  <a:pt x="1287" y="30"/>
                </a:lnTo>
                <a:lnTo>
                  <a:pt x="1317" y="69"/>
                </a:lnTo>
                <a:lnTo>
                  <a:pt x="1327" y="109"/>
                </a:lnTo>
                <a:lnTo>
                  <a:pt x="1327" y="705"/>
                </a:lnTo>
                <a:lnTo>
                  <a:pt x="1317" y="745"/>
                </a:lnTo>
                <a:lnTo>
                  <a:pt x="1287" y="784"/>
                </a:lnTo>
                <a:lnTo>
                  <a:pt x="1247" y="804"/>
                </a:lnTo>
                <a:lnTo>
                  <a:pt x="1208" y="814"/>
                </a:lnTo>
                <a:lnTo>
                  <a:pt x="119" y="814"/>
                </a:lnTo>
                <a:lnTo>
                  <a:pt x="70" y="804"/>
                </a:lnTo>
                <a:lnTo>
                  <a:pt x="30" y="784"/>
                </a:lnTo>
                <a:lnTo>
                  <a:pt x="10" y="745"/>
                </a:lnTo>
                <a:lnTo>
                  <a:pt x="0" y="705"/>
                </a:lnTo>
                <a:lnTo>
                  <a:pt x="0" y="109"/>
                </a:lnTo>
              </a:path>
            </a:pathLst>
          </a:custGeom>
          <a:solidFill>
            <a:srgbClr val="FFFF8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789" name="Freeform 21"/>
          <p:cNvSpPr>
            <a:spLocks/>
          </p:cNvSpPr>
          <p:nvPr/>
        </p:nvSpPr>
        <p:spPr bwMode="auto">
          <a:xfrm>
            <a:off x="3251994" y="2987676"/>
            <a:ext cx="2117725" cy="1303337"/>
          </a:xfrm>
          <a:custGeom>
            <a:avLst/>
            <a:gdLst>
              <a:gd name="T0" fmla="*/ 0 w 1334"/>
              <a:gd name="T1" fmla="*/ 2147483647 h 821"/>
              <a:gd name="T2" fmla="*/ 2147483647 w 1334"/>
              <a:gd name="T3" fmla="*/ 2147483647 h 821"/>
              <a:gd name="T4" fmla="*/ 2147483647 w 1334"/>
              <a:gd name="T5" fmla="*/ 2147483647 h 821"/>
              <a:gd name="T6" fmla="*/ 2147483647 w 1334"/>
              <a:gd name="T7" fmla="*/ 2147483647 h 821"/>
              <a:gd name="T8" fmla="*/ 2147483647 w 1334"/>
              <a:gd name="T9" fmla="*/ 0 h 821"/>
              <a:gd name="T10" fmla="*/ 2147483647 w 1334"/>
              <a:gd name="T11" fmla="*/ 0 h 821"/>
              <a:gd name="T12" fmla="*/ 2147483647 w 1334"/>
              <a:gd name="T13" fmla="*/ 2147483647 h 821"/>
              <a:gd name="T14" fmla="*/ 2147483647 w 1334"/>
              <a:gd name="T15" fmla="*/ 2147483647 h 821"/>
              <a:gd name="T16" fmla="*/ 2147483647 w 1334"/>
              <a:gd name="T17" fmla="*/ 2147483647 h 821"/>
              <a:gd name="T18" fmla="*/ 2147483647 w 1334"/>
              <a:gd name="T19" fmla="*/ 2147483647 h 821"/>
              <a:gd name="T20" fmla="*/ 2147483647 w 1334"/>
              <a:gd name="T21" fmla="*/ 2147483647 h 821"/>
              <a:gd name="T22" fmla="*/ 2147483647 w 1334"/>
              <a:gd name="T23" fmla="*/ 2147483647 h 821"/>
              <a:gd name="T24" fmla="*/ 2147483647 w 1334"/>
              <a:gd name="T25" fmla="*/ 2147483647 h 821"/>
              <a:gd name="T26" fmla="*/ 2147483647 w 1334"/>
              <a:gd name="T27" fmla="*/ 2147483647 h 821"/>
              <a:gd name="T28" fmla="*/ 2147483647 w 1334"/>
              <a:gd name="T29" fmla="*/ 2147483647 h 821"/>
              <a:gd name="T30" fmla="*/ 2147483647 w 1334"/>
              <a:gd name="T31" fmla="*/ 2147483647 h 821"/>
              <a:gd name="T32" fmla="*/ 2147483647 w 1334"/>
              <a:gd name="T33" fmla="*/ 2147483647 h 821"/>
              <a:gd name="T34" fmla="*/ 2147483647 w 1334"/>
              <a:gd name="T35" fmla="*/ 2147483647 h 821"/>
              <a:gd name="T36" fmla="*/ 2147483647 w 1334"/>
              <a:gd name="T37" fmla="*/ 2147483647 h 821"/>
              <a:gd name="T38" fmla="*/ 0 w 1334"/>
              <a:gd name="T39" fmla="*/ 2147483647 h 821"/>
              <a:gd name="T40" fmla="*/ 0 w 1334"/>
              <a:gd name="T41" fmla="*/ 2147483647 h 8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4"/>
              <a:gd name="T64" fmla="*/ 0 h 821"/>
              <a:gd name="T65" fmla="*/ 1334 w 1334"/>
              <a:gd name="T66" fmla="*/ 821 h 8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4" h="821">
                <a:moveTo>
                  <a:pt x="0" y="110"/>
                </a:moveTo>
                <a:lnTo>
                  <a:pt x="10" y="70"/>
                </a:lnTo>
                <a:lnTo>
                  <a:pt x="30" y="30"/>
                </a:lnTo>
                <a:lnTo>
                  <a:pt x="70" y="10"/>
                </a:lnTo>
                <a:lnTo>
                  <a:pt x="120" y="0"/>
                </a:lnTo>
                <a:lnTo>
                  <a:pt x="1213" y="0"/>
                </a:lnTo>
                <a:lnTo>
                  <a:pt x="1253" y="10"/>
                </a:lnTo>
                <a:lnTo>
                  <a:pt x="1293" y="30"/>
                </a:lnTo>
                <a:lnTo>
                  <a:pt x="1323" y="70"/>
                </a:lnTo>
                <a:lnTo>
                  <a:pt x="1333" y="110"/>
                </a:lnTo>
                <a:lnTo>
                  <a:pt x="1333" y="710"/>
                </a:lnTo>
                <a:lnTo>
                  <a:pt x="1323" y="750"/>
                </a:lnTo>
                <a:lnTo>
                  <a:pt x="1293" y="790"/>
                </a:lnTo>
                <a:lnTo>
                  <a:pt x="1253" y="810"/>
                </a:lnTo>
                <a:lnTo>
                  <a:pt x="1213" y="820"/>
                </a:lnTo>
                <a:lnTo>
                  <a:pt x="120" y="820"/>
                </a:lnTo>
                <a:lnTo>
                  <a:pt x="70" y="810"/>
                </a:lnTo>
                <a:lnTo>
                  <a:pt x="30" y="790"/>
                </a:lnTo>
                <a:lnTo>
                  <a:pt x="10" y="750"/>
                </a:lnTo>
                <a:lnTo>
                  <a:pt x="0" y="710"/>
                </a:lnTo>
                <a:lnTo>
                  <a:pt x="0" y="1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90" name="Line 22"/>
          <p:cNvSpPr>
            <a:spLocks noChangeShapeType="1"/>
          </p:cNvSpPr>
          <p:nvPr/>
        </p:nvSpPr>
        <p:spPr bwMode="auto">
          <a:xfrm>
            <a:off x="3442494" y="2987676"/>
            <a:ext cx="0" cy="130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1" name="Line 23"/>
          <p:cNvSpPr>
            <a:spLocks noChangeShapeType="1"/>
          </p:cNvSpPr>
          <p:nvPr/>
        </p:nvSpPr>
        <p:spPr bwMode="auto">
          <a:xfrm>
            <a:off x="3872707" y="2987676"/>
            <a:ext cx="0" cy="130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24"/>
          <p:cNvSpPr>
            <a:spLocks noChangeShapeType="1"/>
          </p:cNvSpPr>
          <p:nvPr/>
        </p:nvSpPr>
        <p:spPr bwMode="auto">
          <a:xfrm>
            <a:off x="4301332" y="2987676"/>
            <a:ext cx="0" cy="130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3" name="Line 25"/>
          <p:cNvSpPr>
            <a:spLocks noChangeShapeType="1"/>
          </p:cNvSpPr>
          <p:nvPr/>
        </p:nvSpPr>
        <p:spPr bwMode="auto">
          <a:xfrm>
            <a:off x="4731544" y="2987676"/>
            <a:ext cx="0" cy="130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4" name="Line 26"/>
          <p:cNvSpPr>
            <a:spLocks noChangeShapeType="1"/>
          </p:cNvSpPr>
          <p:nvPr/>
        </p:nvSpPr>
        <p:spPr bwMode="auto">
          <a:xfrm>
            <a:off x="5161757" y="2987676"/>
            <a:ext cx="0" cy="1317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5" name="Line 27"/>
          <p:cNvSpPr>
            <a:spLocks noChangeShapeType="1"/>
          </p:cNvSpPr>
          <p:nvPr/>
        </p:nvSpPr>
        <p:spPr bwMode="auto">
          <a:xfrm>
            <a:off x="3251994" y="3146426"/>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6" name="Line 28"/>
          <p:cNvSpPr>
            <a:spLocks noChangeShapeType="1"/>
          </p:cNvSpPr>
          <p:nvPr/>
        </p:nvSpPr>
        <p:spPr bwMode="auto">
          <a:xfrm>
            <a:off x="3251994" y="3257551"/>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7" name="Line 29"/>
          <p:cNvSpPr>
            <a:spLocks noChangeShapeType="1"/>
          </p:cNvSpPr>
          <p:nvPr/>
        </p:nvSpPr>
        <p:spPr bwMode="auto">
          <a:xfrm>
            <a:off x="3251994" y="3432176"/>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8" name="Line 30"/>
          <p:cNvSpPr>
            <a:spLocks noChangeShapeType="1"/>
          </p:cNvSpPr>
          <p:nvPr/>
        </p:nvSpPr>
        <p:spPr bwMode="auto">
          <a:xfrm>
            <a:off x="3251994" y="3575051"/>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1"/>
          <p:cNvSpPr>
            <a:spLocks noChangeShapeType="1"/>
          </p:cNvSpPr>
          <p:nvPr/>
        </p:nvSpPr>
        <p:spPr bwMode="auto">
          <a:xfrm>
            <a:off x="3251994" y="3717926"/>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00" name="Line 32"/>
          <p:cNvSpPr>
            <a:spLocks noChangeShapeType="1"/>
          </p:cNvSpPr>
          <p:nvPr/>
        </p:nvSpPr>
        <p:spPr bwMode="auto">
          <a:xfrm>
            <a:off x="3251994" y="3860801"/>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01" name="Line 33"/>
          <p:cNvSpPr>
            <a:spLocks noChangeShapeType="1"/>
          </p:cNvSpPr>
          <p:nvPr/>
        </p:nvSpPr>
        <p:spPr bwMode="auto">
          <a:xfrm>
            <a:off x="3251994" y="4003676"/>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02" name="Line 34"/>
          <p:cNvSpPr>
            <a:spLocks noChangeShapeType="1"/>
          </p:cNvSpPr>
          <p:nvPr/>
        </p:nvSpPr>
        <p:spPr bwMode="auto">
          <a:xfrm>
            <a:off x="3251994" y="4146551"/>
            <a:ext cx="211613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03" name="Rectangle 35"/>
          <p:cNvSpPr>
            <a:spLocks noChangeArrowheads="1"/>
          </p:cNvSpPr>
          <p:nvPr/>
        </p:nvSpPr>
        <p:spPr bwMode="auto">
          <a:xfrm>
            <a:off x="3366294" y="3076576"/>
            <a:ext cx="4460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sales</a:t>
            </a:r>
          </a:p>
        </p:txBody>
      </p:sp>
      <p:sp>
        <p:nvSpPr>
          <p:cNvPr id="32804" name="Rectangle 36"/>
          <p:cNvSpPr>
            <a:spLocks noChangeArrowheads="1"/>
          </p:cNvSpPr>
          <p:nvPr/>
        </p:nvSpPr>
        <p:spPr bwMode="auto">
          <a:xfrm>
            <a:off x="3796507" y="3076576"/>
            <a:ext cx="608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revenue</a:t>
            </a:r>
          </a:p>
        </p:txBody>
      </p:sp>
      <p:sp>
        <p:nvSpPr>
          <p:cNvPr id="32805" name="Rectangle 37"/>
          <p:cNvSpPr>
            <a:spLocks noChangeArrowheads="1"/>
          </p:cNvSpPr>
          <p:nvPr/>
        </p:nvSpPr>
        <p:spPr bwMode="auto">
          <a:xfrm>
            <a:off x="4241007" y="3076576"/>
            <a:ext cx="47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profit</a:t>
            </a:r>
          </a:p>
        </p:txBody>
      </p:sp>
      <p:sp>
        <p:nvSpPr>
          <p:cNvPr id="32806" name="Rectangle 38"/>
          <p:cNvSpPr>
            <a:spLocks noChangeArrowheads="1"/>
          </p:cNvSpPr>
          <p:nvPr/>
        </p:nvSpPr>
        <p:spPr bwMode="auto">
          <a:xfrm>
            <a:off x="4687094" y="3076576"/>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prior</a:t>
            </a:r>
          </a:p>
        </p:txBody>
      </p:sp>
      <p:sp>
        <p:nvSpPr>
          <p:cNvPr id="32807" name="Rectangle 39"/>
          <p:cNvSpPr>
            <a:spLocks noChangeArrowheads="1"/>
          </p:cNvSpPr>
          <p:nvPr/>
        </p:nvSpPr>
        <p:spPr bwMode="auto">
          <a:xfrm>
            <a:off x="3398044" y="3235326"/>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154</a:t>
            </a:r>
          </a:p>
        </p:txBody>
      </p:sp>
      <p:sp>
        <p:nvSpPr>
          <p:cNvPr id="32808" name="Rectangle 40"/>
          <p:cNvSpPr>
            <a:spLocks noChangeArrowheads="1"/>
          </p:cNvSpPr>
          <p:nvPr/>
        </p:nvSpPr>
        <p:spPr bwMode="auto">
          <a:xfrm>
            <a:off x="3844132" y="323532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204.5</a:t>
            </a:r>
          </a:p>
        </p:txBody>
      </p:sp>
      <p:sp>
        <p:nvSpPr>
          <p:cNvPr id="32809" name="Rectangle 41"/>
          <p:cNvSpPr>
            <a:spLocks noChangeArrowheads="1"/>
          </p:cNvSpPr>
          <p:nvPr/>
        </p:nvSpPr>
        <p:spPr bwMode="auto">
          <a:xfrm>
            <a:off x="4274344" y="323532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45.32</a:t>
            </a:r>
          </a:p>
        </p:txBody>
      </p:sp>
      <p:sp>
        <p:nvSpPr>
          <p:cNvPr id="32810" name="Rectangle 42"/>
          <p:cNvSpPr>
            <a:spLocks noChangeArrowheads="1"/>
          </p:cNvSpPr>
          <p:nvPr/>
        </p:nvSpPr>
        <p:spPr bwMode="auto">
          <a:xfrm>
            <a:off x="4718844" y="323532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35.72</a:t>
            </a:r>
          </a:p>
        </p:txBody>
      </p:sp>
      <p:sp>
        <p:nvSpPr>
          <p:cNvPr id="32811" name="Rectangle 43"/>
          <p:cNvSpPr>
            <a:spLocks noChangeArrowheads="1"/>
          </p:cNvSpPr>
          <p:nvPr/>
        </p:nvSpPr>
        <p:spPr bwMode="auto">
          <a:xfrm>
            <a:off x="3398044" y="3378201"/>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163</a:t>
            </a:r>
          </a:p>
        </p:txBody>
      </p:sp>
      <p:sp>
        <p:nvSpPr>
          <p:cNvPr id="32812" name="Rectangle 44"/>
          <p:cNvSpPr>
            <a:spLocks noChangeArrowheads="1"/>
          </p:cNvSpPr>
          <p:nvPr/>
        </p:nvSpPr>
        <p:spPr bwMode="auto">
          <a:xfrm>
            <a:off x="3844132" y="3378201"/>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217.8</a:t>
            </a:r>
          </a:p>
        </p:txBody>
      </p:sp>
      <p:sp>
        <p:nvSpPr>
          <p:cNvPr id="32813" name="Rectangle 45"/>
          <p:cNvSpPr>
            <a:spLocks noChangeArrowheads="1"/>
          </p:cNvSpPr>
          <p:nvPr/>
        </p:nvSpPr>
        <p:spPr bwMode="auto">
          <a:xfrm>
            <a:off x="4274344" y="3378201"/>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53.24</a:t>
            </a:r>
          </a:p>
        </p:txBody>
      </p:sp>
      <p:sp>
        <p:nvSpPr>
          <p:cNvPr id="32814" name="Rectangle 46"/>
          <p:cNvSpPr>
            <a:spLocks noChangeArrowheads="1"/>
          </p:cNvSpPr>
          <p:nvPr/>
        </p:nvSpPr>
        <p:spPr bwMode="auto">
          <a:xfrm>
            <a:off x="4718844" y="3378201"/>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37.23</a:t>
            </a:r>
          </a:p>
        </p:txBody>
      </p:sp>
      <p:sp>
        <p:nvSpPr>
          <p:cNvPr id="32815" name="Rectangle 47"/>
          <p:cNvSpPr>
            <a:spLocks noChangeArrowheads="1"/>
          </p:cNvSpPr>
          <p:nvPr/>
        </p:nvSpPr>
        <p:spPr bwMode="auto">
          <a:xfrm>
            <a:off x="3398044" y="3521076"/>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161</a:t>
            </a:r>
          </a:p>
        </p:txBody>
      </p:sp>
      <p:sp>
        <p:nvSpPr>
          <p:cNvPr id="32816" name="Rectangle 48"/>
          <p:cNvSpPr>
            <a:spLocks noChangeArrowheads="1"/>
          </p:cNvSpPr>
          <p:nvPr/>
        </p:nvSpPr>
        <p:spPr bwMode="auto">
          <a:xfrm>
            <a:off x="3844132" y="352107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220.4</a:t>
            </a:r>
          </a:p>
        </p:txBody>
      </p:sp>
      <p:sp>
        <p:nvSpPr>
          <p:cNvPr id="32817" name="Rectangle 49"/>
          <p:cNvSpPr>
            <a:spLocks noChangeArrowheads="1"/>
          </p:cNvSpPr>
          <p:nvPr/>
        </p:nvSpPr>
        <p:spPr bwMode="auto">
          <a:xfrm>
            <a:off x="4274344" y="352107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57.17</a:t>
            </a:r>
          </a:p>
        </p:txBody>
      </p:sp>
      <p:sp>
        <p:nvSpPr>
          <p:cNvPr id="32818" name="Rectangle 50"/>
          <p:cNvSpPr>
            <a:spLocks noChangeArrowheads="1"/>
          </p:cNvSpPr>
          <p:nvPr/>
        </p:nvSpPr>
        <p:spPr bwMode="auto">
          <a:xfrm>
            <a:off x="4718844" y="352107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32.78</a:t>
            </a:r>
          </a:p>
        </p:txBody>
      </p:sp>
      <p:sp>
        <p:nvSpPr>
          <p:cNvPr id="32819" name="Rectangle 51"/>
          <p:cNvSpPr>
            <a:spLocks noChangeArrowheads="1"/>
          </p:cNvSpPr>
          <p:nvPr/>
        </p:nvSpPr>
        <p:spPr bwMode="auto">
          <a:xfrm>
            <a:off x="3398044" y="3648076"/>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173</a:t>
            </a:r>
          </a:p>
        </p:txBody>
      </p:sp>
      <p:sp>
        <p:nvSpPr>
          <p:cNvPr id="32820" name="Rectangle 52"/>
          <p:cNvSpPr>
            <a:spLocks noChangeArrowheads="1"/>
          </p:cNvSpPr>
          <p:nvPr/>
        </p:nvSpPr>
        <p:spPr bwMode="auto">
          <a:xfrm>
            <a:off x="3844132" y="364807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268.3</a:t>
            </a:r>
          </a:p>
        </p:txBody>
      </p:sp>
      <p:sp>
        <p:nvSpPr>
          <p:cNvPr id="32821" name="Rectangle 53"/>
          <p:cNvSpPr>
            <a:spLocks noChangeArrowheads="1"/>
          </p:cNvSpPr>
          <p:nvPr/>
        </p:nvSpPr>
        <p:spPr bwMode="auto">
          <a:xfrm>
            <a:off x="4274344" y="364807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61.93</a:t>
            </a:r>
          </a:p>
        </p:txBody>
      </p:sp>
      <p:sp>
        <p:nvSpPr>
          <p:cNvPr id="32822" name="Rectangle 54"/>
          <p:cNvSpPr>
            <a:spLocks noChangeArrowheads="1"/>
          </p:cNvSpPr>
          <p:nvPr/>
        </p:nvSpPr>
        <p:spPr bwMode="auto">
          <a:xfrm>
            <a:off x="4718844" y="364807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47.68</a:t>
            </a:r>
          </a:p>
        </p:txBody>
      </p:sp>
      <p:sp>
        <p:nvSpPr>
          <p:cNvPr id="32823" name="Rectangle 55"/>
          <p:cNvSpPr>
            <a:spLocks noChangeArrowheads="1"/>
          </p:cNvSpPr>
          <p:nvPr/>
        </p:nvSpPr>
        <p:spPr bwMode="auto">
          <a:xfrm>
            <a:off x="3398044" y="3790951"/>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143</a:t>
            </a:r>
          </a:p>
        </p:txBody>
      </p:sp>
      <p:sp>
        <p:nvSpPr>
          <p:cNvPr id="32824" name="Rectangle 56"/>
          <p:cNvSpPr>
            <a:spLocks noChangeArrowheads="1"/>
          </p:cNvSpPr>
          <p:nvPr/>
        </p:nvSpPr>
        <p:spPr bwMode="auto">
          <a:xfrm>
            <a:off x="3844132" y="3790951"/>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195.2</a:t>
            </a:r>
          </a:p>
        </p:txBody>
      </p:sp>
      <p:sp>
        <p:nvSpPr>
          <p:cNvPr id="32825" name="Rectangle 57"/>
          <p:cNvSpPr>
            <a:spLocks noChangeArrowheads="1"/>
          </p:cNvSpPr>
          <p:nvPr/>
        </p:nvSpPr>
        <p:spPr bwMode="auto">
          <a:xfrm>
            <a:off x="4274344" y="3790951"/>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32.38</a:t>
            </a:r>
          </a:p>
        </p:txBody>
      </p:sp>
      <p:sp>
        <p:nvSpPr>
          <p:cNvPr id="32826" name="Rectangle 58"/>
          <p:cNvSpPr>
            <a:spLocks noChangeArrowheads="1"/>
          </p:cNvSpPr>
          <p:nvPr/>
        </p:nvSpPr>
        <p:spPr bwMode="auto">
          <a:xfrm>
            <a:off x="4718844" y="3790951"/>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41.25</a:t>
            </a:r>
          </a:p>
        </p:txBody>
      </p:sp>
      <p:sp>
        <p:nvSpPr>
          <p:cNvPr id="32827" name="Rectangle 59"/>
          <p:cNvSpPr>
            <a:spLocks noChangeArrowheads="1"/>
          </p:cNvSpPr>
          <p:nvPr/>
        </p:nvSpPr>
        <p:spPr bwMode="auto">
          <a:xfrm>
            <a:off x="3398044" y="3933826"/>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181</a:t>
            </a:r>
          </a:p>
        </p:txBody>
      </p:sp>
      <p:sp>
        <p:nvSpPr>
          <p:cNvPr id="32828" name="Rectangle 60"/>
          <p:cNvSpPr>
            <a:spLocks noChangeArrowheads="1"/>
          </p:cNvSpPr>
          <p:nvPr/>
        </p:nvSpPr>
        <p:spPr bwMode="auto">
          <a:xfrm>
            <a:off x="3844132" y="393382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294.7</a:t>
            </a:r>
          </a:p>
        </p:txBody>
      </p:sp>
      <p:sp>
        <p:nvSpPr>
          <p:cNvPr id="32829" name="Rectangle 61"/>
          <p:cNvSpPr>
            <a:spLocks noChangeArrowheads="1"/>
          </p:cNvSpPr>
          <p:nvPr/>
        </p:nvSpPr>
        <p:spPr bwMode="auto">
          <a:xfrm>
            <a:off x="4274344" y="393382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83.19</a:t>
            </a:r>
          </a:p>
        </p:txBody>
      </p:sp>
      <p:sp>
        <p:nvSpPr>
          <p:cNvPr id="32830" name="Rectangle 62"/>
          <p:cNvSpPr>
            <a:spLocks noChangeArrowheads="1"/>
          </p:cNvSpPr>
          <p:nvPr/>
        </p:nvSpPr>
        <p:spPr bwMode="auto">
          <a:xfrm>
            <a:off x="4718844" y="3933826"/>
            <a:ext cx="469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solidFill>
                  <a:srgbClr val="000000"/>
                </a:solidFill>
                <a:latin typeface="Century Schoolbook" pitchFamily="18" charset="0"/>
              </a:rPr>
              <a:t>67.52</a:t>
            </a:r>
          </a:p>
        </p:txBody>
      </p:sp>
      <p:sp>
        <p:nvSpPr>
          <p:cNvPr id="32831" name="Rectangle 63"/>
          <p:cNvSpPr>
            <a:spLocks noChangeArrowheads="1"/>
          </p:cNvSpPr>
          <p:nvPr/>
        </p:nvSpPr>
        <p:spPr bwMode="auto">
          <a:xfrm>
            <a:off x="6612732" y="2105026"/>
            <a:ext cx="17541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100">
                <a:solidFill>
                  <a:srgbClr val="000000"/>
                </a:solidFill>
              </a:rPr>
              <a:t>Sales and Revenue 1994</a:t>
            </a:r>
          </a:p>
        </p:txBody>
      </p:sp>
      <p:sp>
        <p:nvSpPr>
          <p:cNvPr id="32832" name="Freeform 64"/>
          <p:cNvSpPr>
            <a:spLocks/>
          </p:cNvSpPr>
          <p:nvPr/>
        </p:nvSpPr>
        <p:spPr bwMode="auto">
          <a:xfrm>
            <a:off x="6544469" y="2309813"/>
            <a:ext cx="295275" cy="1231900"/>
          </a:xfrm>
          <a:custGeom>
            <a:avLst/>
            <a:gdLst>
              <a:gd name="T0" fmla="*/ 2147483647 w 186"/>
              <a:gd name="T1" fmla="*/ 2147483647 h 776"/>
              <a:gd name="T2" fmla="*/ 2147483647 w 186"/>
              <a:gd name="T3" fmla="*/ 0 h 776"/>
              <a:gd name="T4" fmla="*/ 0 w 186"/>
              <a:gd name="T5" fmla="*/ 2147483647 h 776"/>
              <a:gd name="T6" fmla="*/ 0 w 186"/>
              <a:gd name="T7" fmla="*/ 2147483647 h 776"/>
              <a:gd name="T8" fmla="*/ 2147483647 w 186"/>
              <a:gd name="T9" fmla="*/ 2147483647 h 776"/>
              <a:gd name="T10" fmla="*/ 0 60000 65536"/>
              <a:gd name="T11" fmla="*/ 0 60000 65536"/>
              <a:gd name="T12" fmla="*/ 0 60000 65536"/>
              <a:gd name="T13" fmla="*/ 0 60000 65536"/>
              <a:gd name="T14" fmla="*/ 0 60000 65536"/>
              <a:gd name="T15" fmla="*/ 0 w 186"/>
              <a:gd name="T16" fmla="*/ 0 h 776"/>
              <a:gd name="T17" fmla="*/ 186 w 186"/>
              <a:gd name="T18" fmla="*/ 776 h 776"/>
            </a:gdLst>
            <a:ahLst/>
            <a:cxnLst>
              <a:cxn ang="T10">
                <a:pos x="T0" y="T1"/>
              </a:cxn>
              <a:cxn ang="T11">
                <a:pos x="T2" y="T3"/>
              </a:cxn>
              <a:cxn ang="T12">
                <a:pos x="T4" y="T5"/>
              </a:cxn>
              <a:cxn ang="T13">
                <a:pos x="T6" y="T7"/>
              </a:cxn>
              <a:cxn ang="T14">
                <a:pos x="T8" y="T9"/>
              </a:cxn>
            </a:cxnLst>
            <a:rect l="T15" t="T16" r="T17" b="T18"/>
            <a:pathLst>
              <a:path w="186" h="776">
                <a:moveTo>
                  <a:pt x="185" y="626"/>
                </a:moveTo>
                <a:lnTo>
                  <a:pt x="185" y="0"/>
                </a:lnTo>
                <a:lnTo>
                  <a:pt x="0" y="150"/>
                </a:lnTo>
                <a:lnTo>
                  <a:pt x="0" y="775"/>
                </a:lnTo>
                <a:lnTo>
                  <a:pt x="185" y="62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33" name="Freeform 65"/>
          <p:cNvSpPr>
            <a:spLocks/>
          </p:cNvSpPr>
          <p:nvPr/>
        </p:nvSpPr>
        <p:spPr bwMode="auto">
          <a:xfrm>
            <a:off x="6544469" y="2309813"/>
            <a:ext cx="304800" cy="1241425"/>
          </a:xfrm>
          <a:custGeom>
            <a:avLst/>
            <a:gdLst>
              <a:gd name="T0" fmla="*/ 2147483647 w 192"/>
              <a:gd name="T1" fmla="*/ 2147483647 h 782"/>
              <a:gd name="T2" fmla="*/ 2147483647 w 192"/>
              <a:gd name="T3" fmla="*/ 0 h 782"/>
              <a:gd name="T4" fmla="*/ 0 w 192"/>
              <a:gd name="T5" fmla="*/ 2147483647 h 782"/>
              <a:gd name="T6" fmla="*/ 0 w 192"/>
              <a:gd name="T7" fmla="*/ 2147483647 h 782"/>
              <a:gd name="T8" fmla="*/ 2147483647 w 192"/>
              <a:gd name="T9" fmla="*/ 2147483647 h 782"/>
              <a:gd name="T10" fmla="*/ 0 60000 65536"/>
              <a:gd name="T11" fmla="*/ 0 60000 65536"/>
              <a:gd name="T12" fmla="*/ 0 60000 65536"/>
              <a:gd name="T13" fmla="*/ 0 60000 65536"/>
              <a:gd name="T14" fmla="*/ 0 60000 65536"/>
              <a:gd name="T15" fmla="*/ 0 w 192"/>
              <a:gd name="T16" fmla="*/ 0 h 782"/>
              <a:gd name="T17" fmla="*/ 192 w 192"/>
              <a:gd name="T18" fmla="*/ 782 h 782"/>
            </a:gdLst>
            <a:ahLst/>
            <a:cxnLst>
              <a:cxn ang="T10">
                <a:pos x="T0" y="T1"/>
              </a:cxn>
              <a:cxn ang="T11">
                <a:pos x="T2" y="T3"/>
              </a:cxn>
              <a:cxn ang="T12">
                <a:pos x="T4" y="T5"/>
              </a:cxn>
              <a:cxn ang="T13">
                <a:pos x="T6" y="T7"/>
              </a:cxn>
              <a:cxn ang="T14">
                <a:pos x="T8" y="T9"/>
              </a:cxn>
            </a:cxnLst>
            <a:rect l="T15" t="T16" r="T17" b="T18"/>
            <a:pathLst>
              <a:path w="192" h="782">
                <a:moveTo>
                  <a:pt x="191" y="631"/>
                </a:moveTo>
                <a:lnTo>
                  <a:pt x="191" y="0"/>
                </a:lnTo>
                <a:lnTo>
                  <a:pt x="0" y="151"/>
                </a:lnTo>
                <a:lnTo>
                  <a:pt x="0" y="781"/>
                </a:lnTo>
                <a:lnTo>
                  <a:pt x="191" y="6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4" name="Rectangle 66"/>
          <p:cNvSpPr>
            <a:spLocks noChangeArrowheads="1"/>
          </p:cNvSpPr>
          <p:nvPr/>
        </p:nvSpPr>
        <p:spPr bwMode="auto">
          <a:xfrm>
            <a:off x="6847682" y="2309813"/>
            <a:ext cx="1646237" cy="1006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835" name="Freeform 67"/>
          <p:cNvSpPr>
            <a:spLocks/>
          </p:cNvSpPr>
          <p:nvPr/>
        </p:nvSpPr>
        <p:spPr bwMode="auto">
          <a:xfrm>
            <a:off x="6847682" y="2309813"/>
            <a:ext cx="1641475" cy="1003300"/>
          </a:xfrm>
          <a:custGeom>
            <a:avLst/>
            <a:gdLst>
              <a:gd name="T0" fmla="*/ 0 w 1034"/>
              <a:gd name="T1" fmla="*/ 2147483647 h 632"/>
              <a:gd name="T2" fmla="*/ 0 w 1034"/>
              <a:gd name="T3" fmla="*/ 0 h 632"/>
              <a:gd name="T4" fmla="*/ 2147483647 w 1034"/>
              <a:gd name="T5" fmla="*/ 0 h 632"/>
              <a:gd name="T6" fmla="*/ 2147483647 w 1034"/>
              <a:gd name="T7" fmla="*/ 2147483647 h 632"/>
              <a:gd name="T8" fmla="*/ 0 w 1034"/>
              <a:gd name="T9" fmla="*/ 2147483647 h 632"/>
              <a:gd name="T10" fmla="*/ 0 60000 65536"/>
              <a:gd name="T11" fmla="*/ 0 60000 65536"/>
              <a:gd name="T12" fmla="*/ 0 60000 65536"/>
              <a:gd name="T13" fmla="*/ 0 60000 65536"/>
              <a:gd name="T14" fmla="*/ 0 60000 65536"/>
              <a:gd name="T15" fmla="*/ 0 w 1034"/>
              <a:gd name="T16" fmla="*/ 0 h 632"/>
              <a:gd name="T17" fmla="*/ 1034 w 1034"/>
              <a:gd name="T18" fmla="*/ 632 h 632"/>
            </a:gdLst>
            <a:ahLst/>
            <a:cxnLst>
              <a:cxn ang="T10">
                <a:pos x="T0" y="T1"/>
              </a:cxn>
              <a:cxn ang="T11">
                <a:pos x="T2" y="T3"/>
              </a:cxn>
              <a:cxn ang="T12">
                <a:pos x="T4" y="T5"/>
              </a:cxn>
              <a:cxn ang="T13">
                <a:pos x="T6" y="T7"/>
              </a:cxn>
              <a:cxn ang="T14">
                <a:pos x="T8" y="T9"/>
              </a:cxn>
            </a:cxnLst>
            <a:rect l="T15" t="T16" r="T17" b="T18"/>
            <a:pathLst>
              <a:path w="1034" h="632">
                <a:moveTo>
                  <a:pt x="0" y="631"/>
                </a:moveTo>
                <a:lnTo>
                  <a:pt x="0" y="0"/>
                </a:lnTo>
                <a:lnTo>
                  <a:pt x="1033" y="0"/>
                </a:lnTo>
                <a:lnTo>
                  <a:pt x="1033" y="631"/>
                </a:lnTo>
                <a:lnTo>
                  <a:pt x="0" y="6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6" name="Freeform 68"/>
          <p:cNvSpPr>
            <a:spLocks/>
          </p:cNvSpPr>
          <p:nvPr/>
        </p:nvSpPr>
        <p:spPr bwMode="auto">
          <a:xfrm>
            <a:off x="6544469" y="3311526"/>
            <a:ext cx="1935163" cy="230187"/>
          </a:xfrm>
          <a:custGeom>
            <a:avLst/>
            <a:gdLst>
              <a:gd name="T0" fmla="*/ 0 w 1219"/>
              <a:gd name="T1" fmla="*/ 2147483647 h 145"/>
              <a:gd name="T2" fmla="*/ 2147483647 w 1219"/>
              <a:gd name="T3" fmla="*/ 0 h 145"/>
              <a:gd name="T4" fmla="*/ 2147483647 w 1219"/>
              <a:gd name="T5" fmla="*/ 0 h 145"/>
              <a:gd name="T6" fmla="*/ 2147483647 w 1219"/>
              <a:gd name="T7" fmla="*/ 2147483647 h 145"/>
              <a:gd name="T8" fmla="*/ 0 w 1219"/>
              <a:gd name="T9" fmla="*/ 2147483647 h 145"/>
              <a:gd name="T10" fmla="*/ 0 60000 65536"/>
              <a:gd name="T11" fmla="*/ 0 60000 65536"/>
              <a:gd name="T12" fmla="*/ 0 60000 65536"/>
              <a:gd name="T13" fmla="*/ 0 60000 65536"/>
              <a:gd name="T14" fmla="*/ 0 60000 65536"/>
              <a:gd name="T15" fmla="*/ 0 w 1219"/>
              <a:gd name="T16" fmla="*/ 0 h 145"/>
              <a:gd name="T17" fmla="*/ 1219 w 1219"/>
              <a:gd name="T18" fmla="*/ 145 h 145"/>
            </a:gdLst>
            <a:ahLst/>
            <a:cxnLst>
              <a:cxn ang="T10">
                <a:pos x="T0" y="T1"/>
              </a:cxn>
              <a:cxn ang="T11">
                <a:pos x="T2" y="T3"/>
              </a:cxn>
              <a:cxn ang="T12">
                <a:pos x="T4" y="T5"/>
              </a:cxn>
              <a:cxn ang="T13">
                <a:pos x="T6" y="T7"/>
              </a:cxn>
              <a:cxn ang="T14">
                <a:pos x="T8" y="T9"/>
              </a:cxn>
            </a:cxnLst>
            <a:rect l="T15" t="T16" r="T17" b="T18"/>
            <a:pathLst>
              <a:path w="1219" h="145">
                <a:moveTo>
                  <a:pt x="0" y="144"/>
                </a:moveTo>
                <a:lnTo>
                  <a:pt x="190" y="0"/>
                </a:lnTo>
                <a:lnTo>
                  <a:pt x="1218" y="0"/>
                </a:lnTo>
                <a:lnTo>
                  <a:pt x="1018" y="144"/>
                </a:lnTo>
                <a:lnTo>
                  <a:pt x="0" y="144"/>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37" name="Freeform 69"/>
          <p:cNvSpPr>
            <a:spLocks/>
          </p:cNvSpPr>
          <p:nvPr/>
        </p:nvSpPr>
        <p:spPr bwMode="auto">
          <a:xfrm>
            <a:off x="6544469" y="3311526"/>
            <a:ext cx="1944688" cy="239712"/>
          </a:xfrm>
          <a:custGeom>
            <a:avLst/>
            <a:gdLst>
              <a:gd name="T0" fmla="*/ 0 w 1225"/>
              <a:gd name="T1" fmla="*/ 2147483647 h 151"/>
              <a:gd name="T2" fmla="*/ 2147483647 w 1225"/>
              <a:gd name="T3" fmla="*/ 0 h 151"/>
              <a:gd name="T4" fmla="*/ 2147483647 w 1225"/>
              <a:gd name="T5" fmla="*/ 0 h 151"/>
              <a:gd name="T6" fmla="*/ 2147483647 w 1225"/>
              <a:gd name="T7" fmla="*/ 2147483647 h 151"/>
              <a:gd name="T8" fmla="*/ 0 w 1225"/>
              <a:gd name="T9" fmla="*/ 2147483647 h 151"/>
              <a:gd name="T10" fmla="*/ 0 60000 65536"/>
              <a:gd name="T11" fmla="*/ 0 60000 65536"/>
              <a:gd name="T12" fmla="*/ 0 60000 65536"/>
              <a:gd name="T13" fmla="*/ 0 60000 65536"/>
              <a:gd name="T14" fmla="*/ 0 60000 65536"/>
              <a:gd name="T15" fmla="*/ 0 w 1225"/>
              <a:gd name="T16" fmla="*/ 0 h 151"/>
              <a:gd name="T17" fmla="*/ 1225 w 1225"/>
              <a:gd name="T18" fmla="*/ 151 h 151"/>
            </a:gdLst>
            <a:ahLst/>
            <a:cxnLst>
              <a:cxn ang="T10">
                <a:pos x="T0" y="T1"/>
              </a:cxn>
              <a:cxn ang="T11">
                <a:pos x="T2" y="T3"/>
              </a:cxn>
              <a:cxn ang="T12">
                <a:pos x="T4" y="T5"/>
              </a:cxn>
              <a:cxn ang="T13">
                <a:pos x="T6" y="T7"/>
              </a:cxn>
              <a:cxn ang="T14">
                <a:pos x="T8" y="T9"/>
              </a:cxn>
            </a:cxnLst>
            <a:rect l="T15" t="T16" r="T17" b="T18"/>
            <a:pathLst>
              <a:path w="1225" h="151">
                <a:moveTo>
                  <a:pt x="0" y="150"/>
                </a:moveTo>
                <a:lnTo>
                  <a:pt x="191" y="0"/>
                </a:lnTo>
                <a:lnTo>
                  <a:pt x="1224" y="0"/>
                </a:lnTo>
                <a:lnTo>
                  <a:pt x="1023" y="150"/>
                </a:lnTo>
                <a:lnTo>
                  <a:pt x="0" y="1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8" name="Freeform 70"/>
          <p:cNvSpPr>
            <a:spLocks/>
          </p:cNvSpPr>
          <p:nvPr/>
        </p:nvSpPr>
        <p:spPr bwMode="auto">
          <a:xfrm>
            <a:off x="6544469" y="3136901"/>
            <a:ext cx="1944688" cy="239712"/>
          </a:xfrm>
          <a:custGeom>
            <a:avLst/>
            <a:gdLst>
              <a:gd name="T0" fmla="*/ 0 w 1225"/>
              <a:gd name="T1" fmla="*/ 2147483647 h 151"/>
              <a:gd name="T2" fmla="*/ 2147483647 w 1225"/>
              <a:gd name="T3" fmla="*/ 0 h 151"/>
              <a:gd name="T4" fmla="*/ 2147483647 w 1225"/>
              <a:gd name="T5" fmla="*/ 0 h 151"/>
              <a:gd name="T6" fmla="*/ 0 60000 65536"/>
              <a:gd name="T7" fmla="*/ 0 60000 65536"/>
              <a:gd name="T8" fmla="*/ 0 60000 65536"/>
              <a:gd name="T9" fmla="*/ 0 w 1225"/>
              <a:gd name="T10" fmla="*/ 0 h 151"/>
              <a:gd name="T11" fmla="*/ 1225 w 1225"/>
              <a:gd name="T12" fmla="*/ 151 h 151"/>
            </a:gdLst>
            <a:ahLst/>
            <a:cxnLst>
              <a:cxn ang="T6">
                <a:pos x="T0" y="T1"/>
              </a:cxn>
              <a:cxn ang="T7">
                <a:pos x="T2" y="T3"/>
              </a:cxn>
              <a:cxn ang="T8">
                <a:pos x="T4" y="T5"/>
              </a:cxn>
            </a:cxnLst>
            <a:rect l="T9" t="T10" r="T11" b="T12"/>
            <a:pathLst>
              <a:path w="1225" h="151">
                <a:moveTo>
                  <a:pt x="0" y="150"/>
                </a:moveTo>
                <a:lnTo>
                  <a:pt x="191" y="0"/>
                </a:lnTo>
                <a:lnTo>
                  <a:pt x="122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9" name="Freeform 71"/>
          <p:cNvSpPr>
            <a:spLocks/>
          </p:cNvSpPr>
          <p:nvPr/>
        </p:nvSpPr>
        <p:spPr bwMode="auto">
          <a:xfrm>
            <a:off x="6544469" y="2978151"/>
            <a:ext cx="1944688" cy="239712"/>
          </a:xfrm>
          <a:custGeom>
            <a:avLst/>
            <a:gdLst>
              <a:gd name="T0" fmla="*/ 0 w 1225"/>
              <a:gd name="T1" fmla="*/ 2147483647 h 151"/>
              <a:gd name="T2" fmla="*/ 2147483647 w 1225"/>
              <a:gd name="T3" fmla="*/ 0 h 151"/>
              <a:gd name="T4" fmla="*/ 2147483647 w 1225"/>
              <a:gd name="T5" fmla="*/ 0 h 151"/>
              <a:gd name="T6" fmla="*/ 0 60000 65536"/>
              <a:gd name="T7" fmla="*/ 0 60000 65536"/>
              <a:gd name="T8" fmla="*/ 0 60000 65536"/>
              <a:gd name="T9" fmla="*/ 0 w 1225"/>
              <a:gd name="T10" fmla="*/ 0 h 151"/>
              <a:gd name="T11" fmla="*/ 1225 w 1225"/>
              <a:gd name="T12" fmla="*/ 151 h 151"/>
            </a:gdLst>
            <a:ahLst/>
            <a:cxnLst>
              <a:cxn ang="T6">
                <a:pos x="T0" y="T1"/>
              </a:cxn>
              <a:cxn ang="T7">
                <a:pos x="T2" y="T3"/>
              </a:cxn>
              <a:cxn ang="T8">
                <a:pos x="T4" y="T5"/>
              </a:cxn>
            </a:cxnLst>
            <a:rect l="T9" t="T10" r="T11" b="T12"/>
            <a:pathLst>
              <a:path w="1225" h="151">
                <a:moveTo>
                  <a:pt x="0" y="150"/>
                </a:moveTo>
                <a:lnTo>
                  <a:pt x="191" y="0"/>
                </a:lnTo>
                <a:lnTo>
                  <a:pt x="122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0" name="Freeform 72"/>
          <p:cNvSpPr>
            <a:spLocks/>
          </p:cNvSpPr>
          <p:nvPr/>
        </p:nvSpPr>
        <p:spPr bwMode="auto">
          <a:xfrm>
            <a:off x="6544469" y="2819401"/>
            <a:ext cx="1944688" cy="223837"/>
          </a:xfrm>
          <a:custGeom>
            <a:avLst/>
            <a:gdLst>
              <a:gd name="T0" fmla="*/ 0 w 1225"/>
              <a:gd name="T1" fmla="*/ 2147483647 h 141"/>
              <a:gd name="T2" fmla="*/ 2147483647 w 1225"/>
              <a:gd name="T3" fmla="*/ 0 h 141"/>
              <a:gd name="T4" fmla="*/ 2147483647 w 1225"/>
              <a:gd name="T5" fmla="*/ 0 h 141"/>
              <a:gd name="T6" fmla="*/ 0 60000 65536"/>
              <a:gd name="T7" fmla="*/ 0 60000 65536"/>
              <a:gd name="T8" fmla="*/ 0 60000 65536"/>
              <a:gd name="T9" fmla="*/ 0 w 1225"/>
              <a:gd name="T10" fmla="*/ 0 h 141"/>
              <a:gd name="T11" fmla="*/ 1225 w 1225"/>
              <a:gd name="T12" fmla="*/ 141 h 141"/>
            </a:gdLst>
            <a:ahLst/>
            <a:cxnLst>
              <a:cxn ang="T6">
                <a:pos x="T0" y="T1"/>
              </a:cxn>
              <a:cxn ang="T7">
                <a:pos x="T2" y="T3"/>
              </a:cxn>
              <a:cxn ang="T8">
                <a:pos x="T4" y="T5"/>
              </a:cxn>
            </a:cxnLst>
            <a:rect l="T9" t="T10" r="T11" b="T12"/>
            <a:pathLst>
              <a:path w="1225" h="141">
                <a:moveTo>
                  <a:pt x="0" y="140"/>
                </a:moveTo>
                <a:lnTo>
                  <a:pt x="191" y="0"/>
                </a:lnTo>
                <a:lnTo>
                  <a:pt x="122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1" name="Freeform 73"/>
          <p:cNvSpPr>
            <a:spLocks/>
          </p:cNvSpPr>
          <p:nvPr/>
        </p:nvSpPr>
        <p:spPr bwMode="auto">
          <a:xfrm>
            <a:off x="6544469" y="2644776"/>
            <a:ext cx="1944688" cy="239712"/>
          </a:xfrm>
          <a:custGeom>
            <a:avLst/>
            <a:gdLst>
              <a:gd name="T0" fmla="*/ 0 w 1225"/>
              <a:gd name="T1" fmla="*/ 2147483647 h 151"/>
              <a:gd name="T2" fmla="*/ 2147483647 w 1225"/>
              <a:gd name="T3" fmla="*/ 0 h 151"/>
              <a:gd name="T4" fmla="*/ 2147483647 w 1225"/>
              <a:gd name="T5" fmla="*/ 0 h 151"/>
              <a:gd name="T6" fmla="*/ 0 60000 65536"/>
              <a:gd name="T7" fmla="*/ 0 60000 65536"/>
              <a:gd name="T8" fmla="*/ 0 60000 65536"/>
              <a:gd name="T9" fmla="*/ 0 w 1225"/>
              <a:gd name="T10" fmla="*/ 0 h 151"/>
              <a:gd name="T11" fmla="*/ 1225 w 1225"/>
              <a:gd name="T12" fmla="*/ 151 h 151"/>
            </a:gdLst>
            <a:ahLst/>
            <a:cxnLst>
              <a:cxn ang="T6">
                <a:pos x="T0" y="T1"/>
              </a:cxn>
              <a:cxn ang="T7">
                <a:pos x="T2" y="T3"/>
              </a:cxn>
              <a:cxn ang="T8">
                <a:pos x="T4" y="T5"/>
              </a:cxn>
            </a:cxnLst>
            <a:rect l="T9" t="T10" r="T11" b="T12"/>
            <a:pathLst>
              <a:path w="1225" h="151">
                <a:moveTo>
                  <a:pt x="0" y="150"/>
                </a:moveTo>
                <a:lnTo>
                  <a:pt x="191" y="0"/>
                </a:lnTo>
                <a:lnTo>
                  <a:pt x="122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2" name="Freeform 74"/>
          <p:cNvSpPr>
            <a:spLocks/>
          </p:cNvSpPr>
          <p:nvPr/>
        </p:nvSpPr>
        <p:spPr bwMode="auto">
          <a:xfrm>
            <a:off x="6544469" y="2484438"/>
            <a:ext cx="1944688" cy="225425"/>
          </a:xfrm>
          <a:custGeom>
            <a:avLst/>
            <a:gdLst>
              <a:gd name="T0" fmla="*/ 0 w 1225"/>
              <a:gd name="T1" fmla="*/ 2147483647 h 142"/>
              <a:gd name="T2" fmla="*/ 2147483647 w 1225"/>
              <a:gd name="T3" fmla="*/ 0 h 142"/>
              <a:gd name="T4" fmla="*/ 2147483647 w 1225"/>
              <a:gd name="T5" fmla="*/ 0 h 142"/>
              <a:gd name="T6" fmla="*/ 0 60000 65536"/>
              <a:gd name="T7" fmla="*/ 0 60000 65536"/>
              <a:gd name="T8" fmla="*/ 0 60000 65536"/>
              <a:gd name="T9" fmla="*/ 0 w 1225"/>
              <a:gd name="T10" fmla="*/ 0 h 142"/>
              <a:gd name="T11" fmla="*/ 1225 w 1225"/>
              <a:gd name="T12" fmla="*/ 142 h 142"/>
            </a:gdLst>
            <a:ahLst/>
            <a:cxnLst>
              <a:cxn ang="T6">
                <a:pos x="T0" y="T1"/>
              </a:cxn>
              <a:cxn ang="T7">
                <a:pos x="T2" y="T3"/>
              </a:cxn>
              <a:cxn ang="T8">
                <a:pos x="T4" y="T5"/>
              </a:cxn>
            </a:cxnLst>
            <a:rect l="T9" t="T10" r="T11" b="T12"/>
            <a:pathLst>
              <a:path w="1225" h="142">
                <a:moveTo>
                  <a:pt x="0" y="141"/>
                </a:moveTo>
                <a:lnTo>
                  <a:pt x="191" y="0"/>
                </a:lnTo>
                <a:lnTo>
                  <a:pt x="122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43" name="Line 75"/>
          <p:cNvSpPr>
            <a:spLocks noChangeShapeType="1"/>
          </p:cNvSpPr>
          <p:nvPr/>
        </p:nvSpPr>
        <p:spPr bwMode="auto">
          <a:xfrm flipH="1">
            <a:off x="6768307" y="3375026"/>
            <a:ext cx="16383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44" name="Line 76"/>
          <p:cNvSpPr>
            <a:spLocks noChangeShapeType="1"/>
          </p:cNvSpPr>
          <p:nvPr/>
        </p:nvSpPr>
        <p:spPr bwMode="auto">
          <a:xfrm flipV="1">
            <a:off x="6768307" y="2373313"/>
            <a:ext cx="0" cy="10017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45" name="Line 77"/>
          <p:cNvSpPr>
            <a:spLocks noChangeShapeType="1"/>
          </p:cNvSpPr>
          <p:nvPr/>
        </p:nvSpPr>
        <p:spPr bwMode="auto">
          <a:xfrm flipH="1">
            <a:off x="6688932" y="3422651"/>
            <a:ext cx="16383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46" name="Line 78"/>
          <p:cNvSpPr>
            <a:spLocks noChangeShapeType="1"/>
          </p:cNvSpPr>
          <p:nvPr/>
        </p:nvSpPr>
        <p:spPr bwMode="auto">
          <a:xfrm flipV="1">
            <a:off x="6688932" y="2436813"/>
            <a:ext cx="0" cy="9858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47" name="Line 79"/>
          <p:cNvSpPr>
            <a:spLocks noChangeShapeType="1"/>
          </p:cNvSpPr>
          <p:nvPr/>
        </p:nvSpPr>
        <p:spPr bwMode="auto">
          <a:xfrm flipH="1">
            <a:off x="6625432" y="3486151"/>
            <a:ext cx="162242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48" name="Line 80"/>
          <p:cNvSpPr>
            <a:spLocks noChangeShapeType="1"/>
          </p:cNvSpPr>
          <p:nvPr/>
        </p:nvSpPr>
        <p:spPr bwMode="auto">
          <a:xfrm flipV="1">
            <a:off x="6625432" y="2484438"/>
            <a:ext cx="0" cy="10017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49" name="Freeform 81"/>
          <p:cNvSpPr>
            <a:spLocks/>
          </p:cNvSpPr>
          <p:nvPr/>
        </p:nvSpPr>
        <p:spPr bwMode="auto">
          <a:xfrm>
            <a:off x="6800057" y="2787651"/>
            <a:ext cx="309562" cy="87312"/>
          </a:xfrm>
          <a:custGeom>
            <a:avLst/>
            <a:gdLst>
              <a:gd name="T0" fmla="*/ 0 w 195"/>
              <a:gd name="T1" fmla="*/ 2147483647 h 55"/>
              <a:gd name="T2" fmla="*/ 2147483647 w 195"/>
              <a:gd name="T3" fmla="*/ 0 h 55"/>
              <a:gd name="T4" fmla="*/ 2147483647 w 195"/>
              <a:gd name="T5" fmla="*/ 2147483647 h 55"/>
              <a:gd name="T6" fmla="*/ 0 w 195"/>
              <a:gd name="T7" fmla="*/ 2147483647 h 55"/>
              <a:gd name="T8" fmla="*/ 0 w 195"/>
              <a:gd name="T9" fmla="*/ 2147483647 h 55"/>
              <a:gd name="T10" fmla="*/ 0 60000 65536"/>
              <a:gd name="T11" fmla="*/ 0 60000 65536"/>
              <a:gd name="T12" fmla="*/ 0 60000 65536"/>
              <a:gd name="T13" fmla="*/ 0 60000 65536"/>
              <a:gd name="T14" fmla="*/ 0 60000 65536"/>
              <a:gd name="T15" fmla="*/ 0 w 195"/>
              <a:gd name="T16" fmla="*/ 0 h 55"/>
              <a:gd name="T17" fmla="*/ 195 w 195"/>
              <a:gd name="T18" fmla="*/ 55 h 55"/>
            </a:gdLst>
            <a:ahLst/>
            <a:cxnLst>
              <a:cxn ang="T10">
                <a:pos x="T0" y="T1"/>
              </a:cxn>
              <a:cxn ang="T11">
                <a:pos x="T2" y="T3"/>
              </a:cxn>
              <a:cxn ang="T12">
                <a:pos x="T4" y="T5"/>
              </a:cxn>
              <a:cxn ang="T13">
                <a:pos x="T6" y="T7"/>
              </a:cxn>
              <a:cxn ang="T14">
                <a:pos x="T8" y="T9"/>
              </a:cxn>
            </a:cxnLst>
            <a:rect l="T15" t="T16" r="T17" b="T18"/>
            <a:pathLst>
              <a:path w="195" h="55">
                <a:moveTo>
                  <a:pt x="0" y="18"/>
                </a:moveTo>
                <a:lnTo>
                  <a:pt x="194" y="0"/>
                </a:lnTo>
                <a:lnTo>
                  <a:pt x="194" y="36"/>
                </a:lnTo>
                <a:lnTo>
                  <a:pt x="0" y="54"/>
                </a:lnTo>
                <a:lnTo>
                  <a:pt x="0" y="18"/>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0" name="Freeform 82"/>
          <p:cNvSpPr>
            <a:spLocks/>
          </p:cNvSpPr>
          <p:nvPr/>
        </p:nvSpPr>
        <p:spPr bwMode="auto">
          <a:xfrm>
            <a:off x="6800057" y="2787651"/>
            <a:ext cx="319087" cy="96837"/>
          </a:xfrm>
          <a:custGeom>
            <a:avLst/>
            <a:gdLst>
              <a:gd name="T0" fmla="*/ 0 w 201"/>
              <a:gd name="T1" fmla="*/ 2147483647 h 61"/>
              <a:gd name="T2" fmla="*/ 2147483647 w 201"/>
              <a:gd name="T3" fmla="*/ 0 h 61"/>
              <a:gd name="T4" fmla="*/ 2147483647 w 201"/>
              <a:gd name="T5" fmla="*/ 2147483647 h 61"/>
              <a:gd name="T6" fmla="*/ 0 w 201"/>
              <a:gd name="T7" fmla="*/ 2147483647 h 61"/>
              <a:gd name="T8" fmla="*/ 0 w 201"/>
              <a:gd name="T9" fmla="*/ 2147483647 h 61"/>
              <a:gd name="T10" fmla="*/ 0 60000 65536"/>
              <a:gd name="T11" fmla="*/ 0 60000 65536"/>
              <a:gd name="T12" fmla="*/ 0 60000 65536"/>
              <a:gd name="T13" fmla="*/ 0 60000 65536"/>
              <a:gd name="T14" fmla="*/ 0 60000 65536"/>
              <a:gd name="T15" fmla="*/ 0 w 201"/>
              <a:gd name="T16" fmla="*/ 0 h 61"/>
              <a:gd name="T17" fmla="*/ 201 w 201"/>
              <a:gd name="T18" fmla="*/ 61 h 61"/>
            </a:gdLst>
            <a:ahLst/>
            <a:cxnLst>
              <a:cxn ang="T10">
                <a:pos x="T0" y="T1"/>
              </a:cxn>
              <a:cxn ang="T11">
                <a:pos x="T2" y="T3"/>
              </a:cxn>
              <a:cxn ang="T12">
                <a:pos x="T4" y="T5"/>
              </a:cxn>
              <a:cxn ang="T13">
                <a:pos x="T6" y="T7"/>
              </a:cxn>
              <a:cxn ang="T14">
                <a:pos x="T8" y="T9"/>
              </a:cxn>
            </a:cxnLst>
            <a:rect l="T15" t="T16" r="T17" b="T18"/>
            <a:pathLst>
              <a:path w="201" h="61">
                <a:moveTo>
                  <a:pt x="0" y="20"/>
                </a:moveTo>
                <a:lnTo>
                  <a:pt x="200" y="0"/>
                </a:lnTo>
                <a:lnTo>
                  <a:pt x="200" y="40"/>
                </a:lnTo>
                <a:lnTo>
                  <a:pt x="0" y="6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1" name="Line 83"/>
          <p:cNvSpPr>
            <a:spLocks noChangeShapeType="1"/>
          </p:cNvSpPr>
          <p:nvPr/>
        </p:nvSpPr>
        <p:spPr bwMode="auto">
          <a:xfrm flipH="1">
            <a:off x="6800057" y="2851151"/>
            <a:ext cx="317500"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52" name="Freeform 84"/>
          <p:cNvSpPr>
            <a:spLocks/>
          </p:cNvSpPr>
          <p:nvPr/>
        </p:nvSpPr>
        <p:spPr bwMode="auto">
          <a:xfrm>
            <a:off x="6800057" y="2755901"/>
            <a:ext cx="341312" cy="55562"/>
          </a:xfrm>
          <a:custGeom>
            <a:avLst/>
            <a:gdLst>
              <a:gd name="T0" fmla="*/ 0 w 215"/>
              <a:gd name="T1" fmla="*/ 2147483647 h 35"/>
              <a:gd name="T2" fmla="*/ 2147483647 w 215"/>
              <a:gd name="T3" fmla="*/ 2147483647 h 35"/>
              <a:gd name="T4" fmla="*/ 2147483647 w 215"/>
              <a:gd name="T5" fmla="*/ 0 h 35"/>
              <a:gd name="T6" fmla="*/ 2147483647 w 215"/>
              <a:gd name="T7" fmla="*/ 2147483647 h 35"/>
              <a:gd name="T8" fmla="*/ 0 w 215"/>
              <a:gd name="T9" fmla="*/ 2147483647 h 35"/>
              <a:gd name="T10" fmla="*/ 0 60000 65536"/>
              <a:gd name="T11" fmla="*/ 0 60000 65536"/>
              <a:gd name="T12" fmla="*/ 0 60000 65536"/>
              <a:gd name="T13" fmla="*/ 0 60000 65536"/>
              <a:gd name="T14" fmla="*/ 0 60000 65536"/>
              <a:gd name="T15" fmla="*/ 0 w 215"/>
              <a:gd name="T16" fmla="*/ 0 h 35"/>
              <a:gd name="T17" fmla="*/ 215 w 215"/>
              <a:gd name="T18" fmla="*/ 35 h 35"/>
            </a:gdLst>
            <a:ahLst/>
            <a:cxnLst>
              <a:cxn ang="T10">
                <a:pos x="T0" y="T1"/>
              </a:cxn>
              <a:cxn ang="T11">
                <a:pos x="T2" y="T3"/>
              </a:cxn>
              <a:cxn ang="T12">
                <a:pos x="T4" y="T5"/>
              </a:cxn>
              <a:cxn ang="T13">
                <a:pos x="T6" y="T7"/>
              </a:cxn>
              <a:cxn ang="T14">
                <a:pos x="T8" y="T9"/>
              </a:cxn>
            </a:cxnLst>
            <a:rect l="T15" t="T16" r="T17" b="T18"/>
            <a:pathLst>
              <a:path w="215" h="35">
                <a:moveTo>
                  <a:pt x="0" y="34"/>
                </a:moveTo>
                <a:lnTo>
                  <a:pt x="195" y="17"/>
                </a:lnTo>
                <a:lnTo>
                  <a:pt x="214" y="0"/>
                </a:lnTo>
                <a:lnTo>
                  <a:pt x="19" y="17"/>
                </a:lnTo>
                <a:lnTo>
                  <a:pt x="0" y="34"/>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3" name="Freeform 85"/>
          <p:cNvSpPr>
            <a:spLocks/>
          </p:cNvSpPr>
          <p:nvPr/>
        </p:nvSpPr>
        <p:spPr bwMode="auto">
          <a:xfrm>
            <a:off x="6800057" y="2755901"/>
            <a:ext cx="350837" cy="65087"/>
          </a:xfrm>
          <a:custGeom>
            <a:avLst/>
            <a:gdLst>
              <a:gd name="T0" fmla="*/ 0 w 221"/>
              <a:gd name="T1" fmla="*/ 2147483647 h 41"/>
              <a:gd name="T2" fmla="*/ 2147483647 w 221"/>
              <a:gd name="T3" fmla="*/ 2147483647 h 41"/>
              <a:gd name="T4" fmla="*/ 2147483647 w 221"/>
              <a:gd name="T5" fmla="*/ 0 h 41"/>
              <a:gd name="T6" fmla="*/ 2147483647 w 221"/>
              <a:gd name="T7" fmla="*/ 2147483647 h 41"/>
              <a:gd name="T8" fmla="*/ 0 w 221"/>
              <a:gd name="T9" fmla="*/ 2147483647 h 41"/>
              <a:gd name="T10" fmla="*/ 0 60000 65536"/>
              <a:gd name="T11" fmla="*/ 0 60000 65536"/>
              <a:gd name="T12" fmla="*/ 0 60000 65536"/>
              <a:gd name="T13" fmla="*/ 0 60000 65536"/>
              <a:gd name="T14" fmla="*/ 0 60000 65536"/>
              <a:gd name="T15" fmla="*/ 0 w 221"/>
              <a:gd name="T16" fmla="*/ 0 h 41"/>
              <a:gd name="T17" fmla="*/ 221 w 221"/>
              <a:gd name="T18" fmla="*/ 41 h 41"/>
            </a:gdLst>
            <a:ahLst/>
            <a:cxnLst>
              <a:cxn ang="T10">
                <a:pos x="T0" y="T1"/>
              </a:cxn>
              <a:cxn ang="T11">
                <a:pos x="T2" y="T3"/>
              </a:cxn>
              <a:cxn ang="T12">
                <a:pos x="T4" y="T5"/>
              </a:cxn>
              <a:cxn ang="T13">
                <a:pos x="T6" y="T7"/>
              </a:cxn>
              <a:cxn ang="T14">
                <a:pos x="T8" y="T9"/>
              </a:cxn>
            </a:cxnLst>
            <a:rect l="T15" t="T16" r="T17" b="T18"/>
            <a:pathLst>
              <a:path w="221" h="41">
                <a:moveTo>
                  <a:pt x="0" y="40"/>
                </a:moveTo>
                <a:lnTo>
                  <a:pt x="200" y="20"/>
                </a:lnTo>
                <a:lnTo>
                  <a:pt x="220" y="0"/>
                </a:lnTo>
                <a:lnTo>
                  <a:pt x="20" y="20"/>
                </a:lnTo>
                <a:lnTo>
                  <a:pt x="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4" name="Line 86"/>
          <p:cNvSpPr>
            <a:spLocks noChangeShapeType="1"/>
          </p:cNvSpPr>
          <p:nvPr/>
        </p:nvSpPr>
        <p:spPr bwMode="auto">
          <a:xfrm>
            <a:off x="6800057" y="2819401"/>
            <a:ext cx="0" cy="635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55" name="Freeform 87"/>
          <p:cNvSpPr>
            <a:spLocks/>
          </p:cNvSpPr>
          <p:nvPr/>
        </p:nvSpPr>
        <p:spPr bwMode="auto">
          <a:xfrm>
            <a:off x="7117557" y="2755901"/>
            <a:ext cx="26987"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6" name="Freeform 88"/>
          <p:cNvSpPr>
            <a:spLocks/>
          </p:cNvSpPr>
          <p:nvPr/>
        </p:nvSpPr>
        <p:spPr bwMode="auto">
          <a:xfrm>
            <a:off x="7117557" y="2755901"/>
            <a:ext cx="33337"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7" name="Freeform 89"/>
          <p:cNvSpPr>
            <a:spLocks/>
          </p:cNvSpPr>
          <p:nvPr/>
        </p:nvSpPr>
        <p:spPr bwMode="auto">
          <a:xfrm>
            <a:off x="7117557" y="2787651"/>
            <a:ext cx="327025" cy="55562"/>
          </a:xfrm>
          <a:custGeom>
            <a:avLst/>
            <a:gdLst>
              <a:gd name="T0" fmla="*/ 0 w 206"/>
              <a:gd name="T1" fmla="*/ 0 h 35"/>
              <a:gd name="T2" fmla="*/ 2147483647 w 206"/>
              <a:gd name="T3" fmla="*/ 0 h 35"/>
              <a:gd name="T4" fmla="*/ 2147483647 w 206"/>
              <a:gd name="T5" fmla="*/ 2147483647 h 35"/>
              <a:gd name="T6" fmla="*/ 0 w 206"/>
              <a:gd name="T7" fmla="*/ 2147483647 h 35"/>
              <a:gd name="T8" fmla="*/ 0 w 206"/>
              <a:gd name="T9" fmla="*/ 0 h 35"/>
              <a:gd name="T10" fmla="*/ 0 60000 65536"/>
              <a:gd name="T11" fmla="*/ 0 60000 65536"/>
              <a:gd name="T12" fmla="*/ 0 60000 65536"/>
              <a:gd name="T13" fmla="*/ 0 60000 65536"/>
              <a:gd name="T14" fmla="*/ 0 60000 65536"/>
              <a:gd name="T15" fmla="*/ 0 w 206"/>
              <a:gd name="T16" fmla="*/ 0 h 35"/>
              <a:gd name="T17" fmla="*/ 206 w 206"/>
              <a:gd name="T18" fmla="*/ 35 h 35"/>
            </a:gdLst>
            <a:ahLst/>
            <a:cxnLst>
              <a:cxn ang="T10">
                <a:pos x="T0" y="T1"/>
              </a:cxn>
              <a:cxn ang="T11">
                <a:pos x="T2" y="T3"/>
              </a:cxn>
              <a:cxn ang="T12">
                <a:pos x="T4" y="T5"/>
              </a:cxn>
              <a:cxn ang="T13">
                <a:pos x="T6" y="T7"/>
              </a:cxn>
              <a:cxn ang="T14">
                <a:pos x="T8" y="T9"/>
              </a:cxn>
            </a:cxnLst>
            <a:rect l="T15" t="T16" r="T17" b="T18"/>
            <a:pathLst>
              <a:path w="206" h="35">
                <a:moveTo>
                  <a:pt x="0" y="0"/>
                </a:moveTo>
                <a:lnTo>
                  <a:pt x="205" y="0"/>
                </a:lnTo>
                <a:lnTo>
                  <a:pt x="205" y="34"/>
                </a:lnTo>
                <a:lnTo>
                  <a:pt x="0" y="34"/>
                </a:lnTo>
                <a:lnTo>
                  <a:pt x="0"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58" name="Freeform 90"/>
          <p:cNvSpPr>
            <a:spLocks/>
          </p:cNvSpPr>
          <p:nvPr/>
        </p:nvSpPr>
        <p:spPr bwMode="auto">
          <a:xfrm>
            <a:off x="7117557" y="2787651"/>
            <a:ext cx="336550" cy="65087"/>
          </a:xfrm>
          <a:custGeom>
            <a:avLst/>
            <a:gdLst>
              <a:gd name="T0" fmla="*/ 0 w 212"/>
              <a:gd name="T1" fmla="*/ 0 h 41"/>
              <a:gd name="T2" fmla="*/ 2147483647 w 212"/>
              <a:gd name="T3" fmla="*/ 0 h 41"/>
              <a:gd name="T4" fmla="*/ 2147483647 w 212"/>
              <a:gd name="T5" fmla="*/ 2147483647 h 41"/>
              <a:gd name="T6" fmla="*/ 0 w 212"/>
              <a:gd name="T7" fmla="*/ 2147483647 h 41"/>
              <a:gd name="T8" fmla="*/ 0 w 212"/>
              <a:gd name="T9" fmla="*/ 0 h 41"/>
              <a:gd name="T10" fmla="*/ 0 60000 65536"/>
              <a:gd name="T11" fmla="*/ 0 60000 65536"/>
              <a:gd name="T12" fmla="*/ 0 60000 65536"/>
              <a:gd name="T13" fmla="*/ 0 60000 65536"/>
              <a:gd name="T14" fmla="*/ 0 60000 65536"/>
              <a:gd name="T15" fmla="*/ 0 w 212"/>
              <a:gd name="T16" fmla="*/ 0 h 41"/>
              <a:gd name="T17" fmla="*/ 212 w 212"/>
              <a:gd name="T18" fmla="*/ 41 h 41"/>
            </a:gdLst>
            <a:ahLst/>
            <a:cxnLst>
              <a:cxn ang="T10">
                <a:pos x="T0" y="T1"/>
              </a:cxn>
              <a:cxn ang="T11">
                <a:pos x="T2" y="T3"/>
              </a:cxn>
              <a:cxn ang="T12">
                <a:pos x="T4" y="T5"/>
              </a:cxn>
              <a:cxn ang="T13">
                <a:pos x="T6" y="T7"/>
              </a:cxn>
              <a:cxn ang="T14">
                <a:pos x="T8" y="T9"/>
              </a:cxn>
            </a:cxnLst>
            <a:rect l="T15" t="T16" r="T17" b="T18"/>
            <a:pathLst>
              <a:path w="212" h="41">
                <a:moveTo>
                  <a:pt x="0" y="0"/>
                </a:moveTo>
                <a:lnTo>
                  <a:pt x="211" y="0"/>
                </a:lnTo>
                <a:lnTo>
                  <a:pt x="211" y="40"/>
                </a:lnTo>
                <a:lnTo>
                  <a:pt x="0" y="4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9" name="Line 91"/>
          <p:cNvSpPr>
            <a:spLocks noChangeShapeType="1"/>
          </p:cNvSpPr>
          <p:nvPr/>
        </p:nvSpPr>
        <p:spPr bwMode="auto">
          <a:xfrm flipH="1">
            <a:off x="7117557" y="2851151"/>
            <a:ext cx="33496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60" name="Freeform 92"/>
          <p:cNvSpPr>
            <a:spLocks/>
          </p:cNvSpPr>
          <p:nvPr/>
        </p:nvSpPr>
        <p:spPr bwMode="auto">
          <a:xfrm>
            <a:off x="7117557" y="2755901"/>
            <a:ext cx="358775" cy="26987"/>
          </a:xfrm>
          <a:custGeom>
            <a:avLst/>
            <a:gdLst>
              <a:gd name="T0" fmla="*/ 0 w 226"/>
              <a:gd name="T1" fmla="*/ 2147483647 h 17"/>
              <a:gd name="T2" fmla="*/ 2147483647 w 226"/>
              <a:gd name="T3" fmla="*/ 2147483647 h 17"/>
              <a:gd name="T4" fmla="*/ 2147483647 w 226"/>
              <a:gd name="T5" fmla="*/ 0 h 17"/>
              <a:gd name="T6" fmla="*/ 2147483647 w 226"/>
              <a:gd name="T7" fmla="*/ 0 h 17"/>
              <a:gd name="T8" fmla="*/ 0 w 226"/>
              <a:gd name="T9" fmla="*/ 2147483647 h 17"/>
              <a:gd name="T10" fmla="*/ 0 60000 65536"/>
              <a:gd name="T11" fmla="*/ 0 60000 65536"/>
              <a:gd name="T12" fmla="*/ 0 60000 65536"/>
              <a:gd name="T13" fmla="*/ 0 60000 65536"/>
              <a:gd name="T14" fmla="*/ 0 60000 65536"/>
              <a:gd name="T15" fmla="*/ 0 w 226"/>
              <a:gd name="T16" fmla="*/ 0 h 17"/>
              <a:gd name="T17" fmla="*/ 226 w 226"/>
              <a:gd name="T18" fmla="*/ 17 h 17"/>
            </a:gdLst>
            <a:ahLst/>
            <a:cxnLst>
              <a:cxn ang="T10">
                <a:pos x="T0" y="T1"/>
              </a:cxn>
              <a:cxn ang="T11">
                <a:pos x="T2" y="T3"/>
              </a:cxn>
              <a:cxn ang="T12">
                <a:pos x="T4" y="T5"/>
              </a:cxn>
              <a:cxn ang="T13">
                <a:pos x="T6" y="T7"/>
              </a:cxn>
              <a:cxn ang="T14">
                <a:pos x="T8" y="T9"/>
              </a:cxn>
            </a:cxnLst>
            <a:rect l="T15" t="T16" r="T17" b="T18"/>
            <a:pathLst>
              <a:path w="226" h="17">
                <a:moveTo>
                  <a:pt x="0" y="16"/>
                </a:moveTo>
                <a:lnTo>
                  <a:pt x="206" y="16"/>
                </a:lnTo>
                <a:lnTo>
                  <a:pt x="225" y="0"/>
                </a:lnTo>
                <a:lnTo>
                  <a:pt x="19" y="0"/>
                </a:lnTo>
                <a:lnTo>
                  <a:pt x="0" y="16"/>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1" name="Freeform 93"/>
          <p:cNvSpPr>
            <a:spLocks/>
          </p:cNvSpPr>
          <p:nvPr/>
        </p:nvSpPr>
        <p:spPr bwMode="auto">
          <a:xfrm>
            <a:off x="7117557" y="2755901"/>
            <a:ext cx="368300" cy="33337"/>
          </a:xfrm>
          <a:custGeom>
            <a:avLst/>
            <a:gdLst>
              <a:gd name="T0" fmla="*/ 0 w 232"/>
              <a:gd name="T1" fmla="*/ 2147483647 h 21"/>
              <a:gd name="T2" fmla="*/ 2147483647 w 232"/>
              <a:gd name="T3" fmla="*/ 2147483647 h 21"/>
              <a:gd name="T4" fmla="*/ 2147483647 w 232"/>
              <a:gd name="T5" fmla="*/ 0 h 21"/>
              <a:gd name="T6" fmla="*/ 2147483647 w 232"/>
              <a:gd name="T7" fmla="*/ 0 h 21"/>
              <a:gd name="T8" fmla="*/ 0 w 232"/>
              <a:gd name="T9" fmla="*/ 2147483647 h 21"/>
              <a:gd name="T10" fmla="*/ 0 60000 65536"/>
              <a:gd name="T11" fmla="*/ 0 60000 65536"/>
              <a:gd name="T12" fmla="*/ 0 60000 65536"/>
              <a:gd name="T13" fmla="*/ 0 60000 65536"/>
              <a:gd name="T14" fmla="*/ 0 60000 65536"/>
              <a:gd name="T15" fmla="*/ 0 w 232"/>
              <a:gd name="T16" fmla="*/ 0 h 21"/>
              <a:gd name="T17" fmla="*/ 232 w 232"/>
              <a:gd name="T18" fmla="*/ 21 h 21"/>
            </a:gdLst>
            <a:ahLst/>
            <a:cxnLst>
              <a:cxn ang="T10">
                <a:pos x="T0" y="T1"/>
              </a:cxn>
              <a:cxn ang="T11">
                <a:pos x="T2" y="T3"/>
              </a:cxn>
              <a:cxn ang="T12">
                <a:pos x="T4" y="T5"/>
              </a:cxn>
              <a:cxn ang="T13">
                <a:pos x="T6" y="T7"/>
              </a:cxn>
              <a:cxn ang="T14">
                <a:pos x="T8" y="T9"/>
              </a:cxn>
            </a:cxnLst>
            <a:rect l="T15" t="T16" r="T17" b="T18"/>
            <a:pathLst>
              <a:path w="232" h="21">
                <a:moveTo>
                  <a:pt x="0" y="20"/>
                </a:moveTo>
                <a:lnTo>
                  <a:pt x="211" y="20"/>
                </a:lnTo>
                <a:lnTo>
                  <a:pt x="231" y="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62" name="Freeform 94"/>
          <p:cNvSpPr>
            <a:spLocks/>
          </p:cNvSpPr>
          <p:nvPr/>
        </p:nvSpPr>
        <p:spPr bwMode="auto">
          <a:xfrm>
            <a:off x="7452519" y="2755901"/>
            <a:ext cx="26988"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3" name="Freeform 95"/>
          <p:cNvSpPr>
            <a:spLocks/>
          </p:cNvSpPr>
          <p:nvPr/>
        </p:nvSpPr>
        <p:spPr bwMode="auto">
          <a:xfrm>
            <a:off x="7452519" y="2755901"/>
            <a:ext cx="33338"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64" name="Freeform 96"/>
          <p:cNvSpPr>
            <a:spLocks/>
          </p:cNvSpPr>
          <p:nvPr/>
        </p:nvSpPr>
        <p:spPr bwMode="auto">
          <a:xfrm>
            <a:off x="7452519" y="2755901"/>
            <a:ext cx="309563" cy="87312"/>
          </a:xfrm>
          <a:custGeom>
            <a:avLst/>
            <a:gdLst>
              <a:gd name="T0" fmla="*/ 0 w 195"/>
              <a:gd name="T1" fmla="*/ 2147483647 h 55"/>
              <a:gd name="T2" fmla="*/ 2147483647 w 195"/>
              <a:gd name="T3" fmla="*/ 0 h 55"/>
              <a:gd name="T4" fmla="*/ 2147483647 w 195"/>
              <a:gd name="T5" fmla="*/ 2147483647 h 55"/>
              <a:gd name="T6" fmla="*/ 0 w 195"/>
              <a:gd name="T7" fmla="*/ 2147483647 h 55"/>
              <a:gd name="T8" fmla="*/ 0 w 195"/>
              <a:gd name="T9" fmla="*/ 2147483647 h 55"/>
              <a:gd name="T10" fmla="*/ 0 60000 65536"/>
              <a:gd name="T11" fmla="*/ 0 60000 65536"/>
              <a:gd name="T12" fmla="*/ 0 60000 65536"/>
              <a:gd name="T13" fmla="*/ 0 60000 65536"/>
              <a:gd name="T14" fmla="*/ 0 60000 65536"/>
              <a:gd name="T15" fmla="*/ 0 w 195"/>
              <a:gd name="T16" fmla="*/ 0 h 55"/>
              <a:gd name="T17" fmla="*/ 195 w 195"/>
              <a:gd name="T18" fmla="*/ 55 h 55"/>
            </a:gdLst>
            <a:ahLst/>
            <a:cxnLst>
              <a:cxn ang="T10">
                <a:pos x="T0" y="T1"/>
              </a:cxn>
              <a:cxn ang="T11">
                <a:pos x="T2" y="T3"/>
              </a:cxn>
              <a:cxn ang="T12">
                <a:pos x="T4" y="T5"/>
              </a:cxn>
              <a:cxn ang="T13">
                <a:pos x="T6" y="T7"/>
              </a:cxn>
              <a:cxn ang="T14">
                <a:pos x="T8" y="T9"/>
              </a:cxn>
            </a:cxnLst>
            <a:rect l="T15" t="T16" r="T17" b="T18"/>
            <a:pathLst>
              <a:path w="195" h="55">
                <a:moveTo>
                  <a:pt x="0" y="18"/>
                </a:moveTo>
                <a:lnTo>
                  <a:pt x="194" y="0"/>
                </a:lnTo>
                <a:lnTo>
                  <a:pt x="194" y="36"/>
                </a:lnTo>
                <a:lnTo>
                  <a:pt x="0" y="54"/>
                </a:lnTo>
                <a:lnTo>
                  <a:pt x="0" y="18"/>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5" name="Freeform 97"/>
          <p:cNvSpPr>
            <a:spLocks/>
          </p:cNvSpPr>
          <p:nvPr/>
        </p:nvSpPr>
        <p:spPr bwMode="auto">
          <a:xfrm>
            <a:off x="7452519" y="2755901"/>
            <a:ext cx="319088" cy="96837"/>
          </a:xfrm>
          <a:custGeom>
            <a:avLst/>
            <a:gdLst>
              <a:gd name="T0" fmla="*/ 0 w 201"/>
              <a:gd name="T1" fmla="*/ 2147483647 h 61"/>
              <a:gd name="T2" fmla="*/ 2147483647 w 201"/>
              <a:gd name="T3" fmla="*/ 0 h 61"/>
              <a:gd name="T4" fmla="*/ 2147483647 w 201"/>
              <a:gd name="T5" fmla="*/ 2147483647 h 61"/>
              <a:gd name="T6" fmla="*/ 0 w 201"/>
              <a:gd name="T7" fmla="*/ 2147483647 h 61"/>
              <a:gd name="T8" fmla="*/ 0 w 201"/>
              <a:gd name="T9" fmla="*/ 2147483647 h 61"/>
              <a:gd name="T10" fmla="*/ 0 60000 65536"/>
              <a:gd name="T11" fmla="*/ 0 60000 65536"/>
              <a:gd name="T12" fmla="*/ 0 60000 65536"/>
              <a:gd name="T13" fmla="*/ 0 60000 65536"/>
              <a:gd name="T14" fmla="*/ 0 60000 65536"/>
              <a:gd name="T15" fmla="*/ 0 w 201"/>
              <a:gd name="T16" fmla="*/ 0 h 61"/>
              <a:gd name="T17" fmla="*/ 201 w 201"/>
              <a:gd name="T18" fmla="*/ 61 h 61"/>
            </a:gdLst>
            <a:ahLst/>
            <a:cxnLst>
              <a:cxn ang="T10">
                <a:pos x="T0" y="T1"/>
              </a:cxn>
              <a:cxn ang="T11">
                <a:pos x="T2" y="T3"/>
              </a:cxn>
              <a:cxn ang="T12">
                <a:pos x="T4" y="T5"/>
              </a:cxn>
              <a:cxn ang="T13">
                <a:pos x="T6" y="T7"/>
              </a:cxn>
              <a:cxn ang="T14">
                <a:pos x="T8" y="T9"/>
              </a:cxn>
            </a:cxnLst>
            <a:rect l="T15" t="T16" r="T17" b="T18"/>
            <a:pathLst>
              <a:path w="201" h="61">
                <a:moveTo>
                  <a:pt x="0" y="20"/>
                </a:moveTo>
                <a:lnTo>
                  <a:pt x="200" y="0"/>
                </a:lnTo>
                <a:lnTo>
                  <a:pt x="200" y="40"/>
                </a:lnTo>
                <a:lnTo>
                  <a:pt x="0" y="6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66" name="Line 98"/>
          <p:cNvSpPr>
            <a:spLocks noChangeShapeType="1"/>
          </p:cNvSpPr>
          <p:nvPr/>
        </p:nvSpPr>
        <p:spPr bwMode="auto">
          <a:xfrm flipH="1">
            <a:off x="7452519" y="2819401"/>
            <a:ext cx="317500"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67" name="Freeform 99"/>
          <p:cNvSpPr>
            <a:spLocks/>
          </p:cNvSpPr>
          <p:nvPr/>
        </p:nvSpPr>
        <p:spPr bwMode="auto">
          <a:xfrm>
            <a:off x="7452519" y="2724151"/>
            <a:ext cx="342900" cy="55562"/>
          </a:xfrm>
          <a:custGeom>
            <a:avLst/>
            <a:gdLst>
              <a:gd name="T0" fmla="*/ 0 w 216"/>
              <a:gd name="T1" fmla="*/ 2147483647 h 35"/>
              <a:gd name="T2" fmla="*/ 2147483647 w 216"/>
              <a:gd name="T3" fmla="*/ 2147483647 h 35"/>
              <a:gd name="T4" fmla="*/ 2147483647 w 216"/>
              <a:gd name="T5" fmla="*/ 0 h 35"/>
              <a:gd name="T6" fmla="*/ 2147483647 w 216"/>
              <a:gd name="T7" fmla="*/ 2147483647 h 35"/>
              <a:gd name="T8" fmla="*/ 0 w 216"/>
              <a:gd name="T9" fmla="*/ 2147483647 h 35"/>
              <a:gd name="T10" fmla="*/ 0 60000 65536"/>
              <a:gd name="T11" fmla="*/ 0 60000 65536"/>
              <a:gd name="T12" fmla="*/ 0 60000 65536"/>
              <a:gd name="T13" fmla="*/ 0 60000 65536"/>
              <a:gd name="T14" fmla="*/ 0 60000 65536"/>
              <a:gd name="T15" fmla="*/ 0 w 216"/>
              <a:gd name="T16" fmla="*/ 0 h 35"/>
              <a:gd name="T17" fmla="*/ 216 w 216"/>
              <a:gd name="T18" fmla="*/ 35 h 35"/>
            </a:gdLst>
            <a:ahLst/>
            <a:cxnLst>
              <a:cxn ang="T10">
                <a:pos x="T0" y="T1"/>
              </a:cxn>
              <a:cxn ang="T11">
                <a:pos x="T2" y="T3"/>
              </a:cxn>
              <a:cxn ang="T12">
                <a:pos x="T4" y="T5"/>
              </a:cxn>
              <a:cxn ang="T13">
                <a:pos x="T6" y="T7"/>
              </a:cxn>
              <a:cxn ang="T14">
                <a:pos x="T8" y="T9"/>
              </a:cxn>
            </a:cxnLst>
            <a:rect l="T15" t="T16" r="T17" b="T18"/>
            <a:pathLst>
              <a:path w="216" h="35">
                <a:moveTo>
                  <a:pt x="0" y="34"/>
                </a:moveTo>
                <a:lnTo>
                  <a:pt x="195" y="17"/>
                </a:lnTo>
                <a:lnTo>
                  <a:pt x="215" y="0"/>
                </a:lnTo>
                <a:lnTo>
                  <a:pt x="19" y="17"/>
                </a:lnTo>
                <a:lnTo>
                  <a:pt x="0" y="34"/>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68" name="Freeform 100"/>
          <p:cNvSpPr>
            <a:spLocks/>
          </p:cNvSpPr>
          <p:nvPr/>
        </p:nvSpPr>
        <p:spPr bwMode="auto">
          <a:xfrm>
            <a:off x="7452519" y="2724151"/>
            <a:ext cx="352425" cy="65087"/>
          </a:xfrm>
          <a:custGeom>
            <a:avLst/>
            <a:gdLst>
              <a:gd name="T0" fmla="*/ 0 w 222"/>
              <a:gd name="T1" fmla="*/ 2147483647 h 41"/>
              <a:gd name="T2" fmla="*/ 2147483647 w 222"/>
              <a:gd name="T3" fmla="*/ 2147483647 h 41"/>
              <a:gd name="T4" fmla="*/ 2147483647 w 222"/>
              <a:gd name="T5" fmla="*/ 0 h 41"/>
              <a:gd name="T6" fmla="*/ 2147483647 w 222"/>
              <a:gd name="T7" fmla="*/ 2147483647 h 41"/>
              <a:gd name="T8" fmla="*/ 0 w 222"/>
              <a:gd name="T9" fmla="*/ 2147483647 h 41"/>
              <a:gd name="T10" fmla="*/ 0 60000 65536"/>
              <a:gd name="T11" fmla="*/ 0 60000 65536"/>
              <a:gd name="T12" fmla="*/ 0 60000 65536"/>
              <a:gd name="T13" fmla="*/ 0 60000 65536"/>
              <a:gd name="T14" fmla="*/ 0 60000 65536"/>
              <a:gd name="T15" fmla="*/ 0 w 222"/>
              <a:gd name="T16" fmla="*/ 0 h 41"/>
              <a:gd name="T17" fmla="*/ 222 w 222"/>
              <a:gd name="T18" fmla="*/ 41 h 41"/>
            </a:gdLst>
            <a:ahLst/>
            <a:cxnLst>
              <a:cxn ang="T10">
                <a:pos x="T0" y="T1"/>
              </a:cxn>
              <a:cxn ang="T11">
                <a:pos x="T2" y="T3"/>
              </a:cxn>
              <a:cxn ang="T12">
                <a:pos x="T4" y="T5"/>
              </a:cxn>
              <a:cxn ang="T13">
                <a:pos x="T6" y="T7"/>
              </a:cxn>
              <a:cxn ang="T14">
                <a:pos x="T8" y="T9"/>
              </a:cxn>
            </a:cxnLst>
            <a:rect l="T15" t="T16" r="T17" b="T18"/>
            <a:pathLst>
              <a:path w="222" h="41">
                <a:moveTo>
                  <a:pt x="0" y="40"/>
                </a:moveTo>
                <a:lnTo>
                  <a:pt x="200" y="20"/>
                </a:lnTo>
                <a:lnTo>
                  <a:pt x="221" y="0"/>
                </a:lnTo>
                <a:lnTo>
                  <a:pt x="20" y="20"/>
                </a:lnTo>
                <a:lnTo>
                  <a:pt x="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69" name="Freeform 101"/>
          <p:cNvSpPr>
            <a:spLocks/>
          </p:cNvSpPr>
          <p:nvPr/>
        </p:nvSpPr>
        <p:spPr bwMode="auto">
          <a:xfrm>
            <a:off x="7770019" y="2724151"/>
            <a:ext cx="26988"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0" name="Freeform 102"/>
          <p:cNvSpPr>
            <a:spLocks/>
          </p:cNvSpPr>
          <p:nvPr/>
        </p:nvSpPr>
        <p:spPr bwMode="auto">
          <a:xfrm>
            <a:off x="7770019" y="2724151"/>
            <a:ext cx="34925" cy="96837"/>
          </a:xfrm>
          <a:custGeom>
            <a:avLst/>
            <a:gdLst>
              <a:gd name="T0" fmla="*/ 0 w 22"/>
              <a:gd name="T1" fmla="*/ 2147483647 h 61"/>
              <a:gd name="T2" fmla="*/ 0 w 22"/>
              <a:gd name="T3" fmla="*/ 2147483647 h 61"/>
              <a:gd name="T4" fmla="*/ 2147483647 w 22"/>
              <a:gd name="T5" fmla="*/ 2147483647 h 61"/>
              <a:gd name="T6" fmla="*/ 2147483647 w 22"/>
              <a:gd name="T7" fmla="*/ 0 h 61"/>
              <a:gd name="T8" fmla="*/ 0 w 22"/>
              <a:gd name="T9" fmla="*/ 2147483647 h 61"/>
              <a:gd name="T10" fmla="*/ 0 60000 65536"/>
              <a:gd name="T11" fmla="*/ 0 60000 65536"/>
              <a:gd name="T12" fmla="*/ 0 60000 65536"/>
              <a:gd name="T13" fmla="*/ 0 60000 65536"/>
              <a:gd name="T14" fmla="*/ 0 60000 65536"/>
              <a:gd name="T15" fmla="*/ 0 w 22"/>
              <a:gd name="T16" fmla="*/ 0 h 61"/>
              <a:gd name="T17" fmla="*/ 22 w 22"/>
              <a:gd name="T18" fmla="*/ 61 h 61"/>
            </a:gdLst>
            <a:ahLst/>
            <a:cxnLst>
              <a:cxn ang="T10">
                <a:pos x="T0" y="T1"/>
              </a:cxn>
              <a:cxn ang="T11">
                <a:pos x="T2" y="T3"/>
              </a:cxn>
              <a:cxn ang="T12">
                <a:pos x="T4" y="T5"/>
              </a:cxn>
              <a:cxn ang="T13">
                <a:pos x="T6" y="T7"/>
              </a:cxn>
              <a:cxn ang="T14">
                <a:pos x="T8" y="T9"/>
              </a:cxn>
            </a:cxnLst>
            <a:rect l="T15" t="T16" r="T17" b="T18"/>
            <a:pathLst>
              <a:path w="22" h="61">
                <a:moveTo>
                  <a:pt x="0" y="20"/>
                </a:moveTo>
                <a:lnTo>
                  <a:pt x="0" y="60"/>
                </a:lnTo>
                <a:lnTo>
                  <a:pt x="21" y="40"/>
                </a:lnTo>
                <a:lnTo>
                  <a:pt x="21"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71" name="Freeform 103"/>
          <p:cNvSpPr>
            <a:spLocks/>
          </p:cNvSpPr>
          <p:nvPr/>
        </p:nvSpPr>
        <p:spPr bwMode="auto">
          <a:xfrm>
            <a:off x="7770019" y="2755901"/>
            <a:ext cx="327025" cy="150812"/>
          </a:xfrm>
          <a:custGeom>
            <a:avLst/>
            <a:gdLst>
              <a:gd name="T0" fmla="*/ 0 w 206"/>
              <a:gd name="T1" fmla="*/ 0 h 95"/>
              <a:gd name="T2" fmla="*/ 2147483647 w 206"/>
              <a:gd name="T3" fmla="*/ 2147483647 h 95"/>
              <a:gd name="T4" fmla="*/ 2147483647 w 206"/>
              <a:gd name="T5" fmla="*/ 2147483647 h 95"/>
              <a:gd name="T6" fmla="*/ 0 w 206"/>
              <a:gd name="T7" fmla="*/ 2147483647 h 95"/>
              <a:gd name="T8" fmla="*/ 0 w 206"/>
              <a:gd name="T9" fmla="*/ 0 h 95"/>
              <a:gd name="T10" fmla="*/ 0 60000 65536"/>
              <a:gd name="T11" fmla="*/ 0 60000 65536"/>
              <a:gd name="T12" fmla="*/ 0 60000 65536"/>
              <a:gd name="T13" fmla="*/ 0 60000 65536"/>
              <a:gd name="T14" fmla="*/ 0 60000 65536"/>
              <a:gd name="T15" fmla="*/ 0 w 206"/>
              <a:gd name="T16" fmla="*/ 0 h 95"/>
              <a:gd name="T17" fmla="*/ 206 w 206"/>
              <a:gd name="T18" fmla="*/ 95 h 95"/>
            </a:gdLst>
            <a:ahLst/>
            <a:cxnLst>
              <a:cxn ang="T10">
                <a:pos x="T0" y="T1"/>
              </a:cxn>
              <a:cxn ang="T11">
                <a:pos x="T2" y="T3"/>
              </a:cxn>
              <a:cxn ang="T12">
                <a:pos x="T4" y="T5"/>
              </a:cxn>
              <a:cxn ang="T13">
                <a:pos x="T6" y="T7"/>
              </a:cxn>
              <a:cxn ang="T14">
                <a:pos x="T8" y="T9"/>
              </a:cxn>
            </a:cxnLst>
            <a:rect l="T15" t="T16" r="T17" b="T18"/>
            <a:pathLst>
              <a:path w="206" h="95">
                <a:moveTo>
                  <a:pt x="0" y="0"/>
                </a:moveTo>
                <a:lnTo>
                  <a:pt x="205" y="56"/>
                </a:lnTo>
                <a:lnTo>
                  <a:pt x="205" y="94"/>
                </a:lnTo>
                <a:lnTo>
                  <a:pt x="0" y="38"/>
                </a:lnTo>
                <a:lnTo>
                  <a:pt x="0" y="0"/>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2" name="Freeform 104"/>
          <p:cNvSpPr>
            <a:spLocks/>
          </p:cNvSpPr>
          <p:nvPr/>
        </p:nvSpPr>
        <p:spPr bwMode="auto">
          <a:xfrm>
            <a:off x="7770019" y="2755901"/>
            <a:ext cx="336550" cy="160337"/>
          </a:xfrm>
          <a:custGeom>
            <a:avLst/>
            <a:gdLst>
              <a:gd name="T0" fmla="*/ 0 w 212"/>
              <a:gd name="T1" fmla="*/ 0 h 101"/>
              <a:gd name="T2" fmla="*/ 2147483647 w 212"/>
              <a:gd name="T3" fmla="*/ 2147483647 h 101"/>
              <a:gd name="T4" fmla="*/ 2147483647 w 212"/>
              <a:gd name="T5" fmla="*/ 2147483647 h 101"/>
              <a:gd name="T6" fmla="*/ 0 w 212"/>
              <a:gd name="T7" fmla="*/ 2147483647 h 101"/>
              <a:gd name="T8" fmla="*/ 0 w 212"/>
              <a:gd name="T9" fmla="*/ 0 h 101"/>
              <a:gd name="T10" fmla="*/ 0 60000 65536"/>
              <a:gd name="T11" fmla="*/ 0 60000 65536"/>
              <a:gd name="T12" fmla="*/ 0 60000 65536"/>
              <a:gd name="T13" fmla="*/ 0 60000 65536"/>
              <a:gd name="T14" fmla="*/ 0 60000 65536"/>
              <a:gd name="T15" fmla="*/ 0 w 212"/>
              <a:gd name="T16" fmla="*/ 0 h 101"/>
              <a:gd name="T17" fmla="*/ 212 w 212"/>
              <a:gd name="T18" fmla="*/ 101 h 101"/>
            </a:gdLst>
            <a:ahLst/>
            <a:cxnLst>
              <a:cxn ang="T10">
                <a:pos x="T0" y="T1"/>
              </a:cxn>
              <a:cxn ang="T11">
                <a:pos x="T2" y="T3"/>
              </a:cxn>
              <a:cxn ang="T12">
                <a:pos x="T4" y="T5"/>
              </a:cxn>
              <a:cxn ang="T13">
                <a:pos x="T6" y="T7"/>
              </a:cxn>
              <a:cxn ang="T14">
                <a:pos x="T8" y="T9"/>
              </a:cxn>
            </a:cxnLst>
            <a:rect l="T15" t="T16" r="T17" b="T18"/>
            <a:pathLst>
              <a:path w="212" h="101">
                <a:moveTo>
                  <a:pt x="0" y="0"/>
                </a:moveTo>
                <a:lnTo>
                  <a:pt x="211" y="60"/>
                </a:lnTo>
                <a:lnTo>
                  <a:pt x="211" y="100"/>
                </a:lnTo>
                <a:lnTo>
                  <a:pt x="0" y="4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73" name="Line 105"/>
          <p:cNvSpPr>
            <a:spLocks noChangeShapeType="1"/>
          </p:cNvSpPr>
          <p:nvPr/>
        </p:nvSpPr>
        <p:spPr bwMode="auto">
          <a:xfrm flipH="1" flipV="1">
            <a:off x="7770019" y="2819401"/>
            <a:ext cx="334963" cy="95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74" name="Freeform 106"/>
          <p:cNvSpPr>
            <a:spLocks/>
          </p:cNvSpPr>
          <p:nvPr/>
        </p:nvSpPr>
        <p:spPr bwMode="auto">
          <a:xfrm>
            <a:off x="7770019" y="2724151"/>
            <a:ext cx="358775" cy="119062"/>
          </a:xfrm>
          <a:custGeom>
            <a:avLst/>
            <a:gdLst>
              <a:gd name="T0" fmla="*/ 0 w 226"/>
              <a:gd name="T1" fmla="*/ 2147483647 h 75"/>
              <a:gd name="T2" fmla="*/ 2147483647 w 226"/>
              <a:gd name="T3" fmla="*/ 2147483647 h 75"/>
              <a:gd name="T4" fmla="*/ 2147483647 w 226"/>
              <a:gd name="T5" fmla="*/ 2147483647 h 75"/>
              <a:gd name="T6" fmla="*/ 2147483647 w 226"/>
              <a:gd name="T7" fmla="*/ 0 h 75"/>
              <a:gd name="T8" fmla="*/ 0 w 226"/>
              <a:gd name="T9" fmla="*/ 2147483647 h 75"/>
              <a:gd name="T10" fmla="*/ 0 60000 65536"/>
              <a:gd name="T11" fmla="*/ 0 60000 65536"/>
              <a:gd name="T12" fmla="*/ 0 60000 65536"/>
              <a:gd name="T13" fmla="*/ 0 60000 65536"/>
              <a:gd name="T14" fmla="*/ 0 60000 65536"/>
              <a:gd name="T15" fmla="*/ 0 w 226"/>
              <a:gd name="T16" fmla="*/ 0 h 75"/>
              <a:gd name="T17" fmla="*/ 226 w 226"/>
              <a:gd name="T18" fmla="*/ 75 h 75"/>
            </a:gdLst>
            <a:ahLst/>
            <a:cxnLst>
              <a:cxn ang="T10">
                <a:pos x="T0" y="T1"/>
              </a:cxn>
              <a:cxn ang="T11">
                <a:pos x="T2" y="T3"/>
              </a:cxn>
              <a:cxn ang="T12">
                <a:pos x="T4" y="T5"/>
              </a:cxn>
              <a:cxn ang="T13">
                <a:pos x="T6" y="T7"/>
              </a:cxn>
              <a:cxn ang="T14">
                <a:pos x="T8" y="T9"/>
              </a:cxn>
            </a:cxnLst>
            <a:rect l="T15" t="T16" r="T17" b="T18"/>
            <a:pathLst>
              <a:path w="226" h="75">
                <a:moveTo>
                  <a:pt x="0" y="19"/>
                </a:moveTo>
                <a:lnTo>
                  <a:pt x="206" y="74"/>
                </a:lnTo>
                <a:lnTo>
                  <a:pt x="225" y="56"/>
                </a:lnTo>
                <a:lnTo>
                  <a:pt x="20" y="0"/>
                </a:lnTo>
                <a:lnTo>
                  <a:pt x="0" y="19"/>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5" name="Freeform 107"/>
          <p:cNvSpPr>
            <a:spLocks/>
          </p:cNvSpPr>
          <p:nvPr/>
        </p:nvSpPr>
        <p:spPr bwMode="auto">
          <a:xfrm>
            <a:off x="7770019" y="2724151"/>
            <a:ext cx="368300" cy="128587"/>
          </a:xfrm>
          <a:custGeom>
            <a:avLst/>
            <a:gdLst>
              <a:gd name="T0" fmla="*/ 0 w 232"/>
              <a:gd name="T1" fmla="*/ 2147483647 h 81"/>
              <a:gd name="T2" fmla="*/ 2147483647 w 232"/>
              <a:gd name="T3" fmla="*/ 2147483647 h 81"/>
              <a:gd name="T4" fmla="*/ 2147483647 w 232"/>
              <a:gd name="T5" fmla="*/ 2147483647 h 81"/>
              <a:gd name="T6" fmla="*/ 2147483647 w 232"/>
              <a:gd name="T7" fmla="*/ 0 h 81"/>
              <a:gd name="T8" fmla="*/ 0 w 232"/>
              <a:gd name="T9" fmla="*/ 2147483647 h 81"/>
              <a:gd name="T10" fmla="*/ 0 60000 65536"/>
              <a:gd name="T11" fmla="*/ 0 60000 65536"/>
              <a:gd name="T12" fmla="*/ 0 60000 65536"/>
              <a:gd name="T13" fmla="*/ 0 60000 65536"/>
              <a:gd name="T14" fmla="*/ 0 60000 65536"/>
              <a:gd name="T15" fmla="*/ 0 w 232"/>
              <a:gd name="T16" fmla="*/ 0 h 81"/>
              <a:gd name="T17" fmla="*/ 232 w 232"/>
              <a:gd name="T18" fmla="*/ 81 h 81"/>
            </a:gdLst>
            <a:ahLst/>
            <a:cxnLst>
              <a:cxn ang="T10">
                <a:pos x="T0" y="T1"/>
              </a:cxn>
              <a:cxn ang="T11">
                <a:pos x="T2" y="T3"/>
              </a:cxn>
              <a:cxn ang="T12">
                <a:pos x="T4" y="T5"/>
              </a:cxn>
              <a:cxn ang="T13">
                <a:pos x="T6" y="T7"/>
              </a:cxn>
              <a:cxn ang="T14">
                <a:pos x="T8" y="T9"/>
              </a:cxn>
            </a:cxnLst>
            <a:rect l="T15" t="T16" r="T17" b="T18"/>
            <a:pathLst>
              <a:path w="232" h="81">
                <a:moveTo>
                  <a:pt x="0" y="20"/>
                </a:moveTo>
                <a:lnTo>
                  <a:pt x="211" y="80"/>
                </a:lnTo>
                <a:lnTo>
                  <a:pt x="231" y="60"/>
                </a:lnTo>
                <a:lnTo>
                  <a:pt x="21"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76" name="Freeform 108"/>
          <p:cNvSpPr>
            <a:spLocks/>
          </p:cNvSpPr>
          <p:nvPr/>
        </p:nvSpPr>
        <p:spPr bwMode="auto">
          <a:xfrm>
            <a:off x="8104982" y="2819401"/>
            <a:ext cx="26987"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7" name="Freeform 109"/>
          <p:cNvSpPr>
            <a:spLocks/>
          </p:cNvSpPr>
          <p:nvPr/>
        </p:nvSpPr>
        <p:spPr bwMode="auto">
          <a:xfrm>
            <a:off x="8104982" y="2819401"/>
            <a:ext cx="33337"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78" name="Freeform 110"/>
          <p:cNvSpPr>
            <a:spLocks/>
          </p:cNvSpPr>
          <p:nvPr/>
        </p:nvSpPr>
        <p:spPr bwMode="auto">
          <a:xfrm>
            <a:off x="8104982" y="2724151"/>
            <a:ext cx="311150" cy="182562"/>
          </a:xfrm>
          <a:custGeom>
            <a:avLst/>
            <a:gdLst>
              <a:gd name="T0" fmla="*/ 0 w 196"/>
              <a:gd name="T1" fmla="*/ 2147483647 h 115"/>
              <a:gd name="T2" fmla="*/ 2147483647 w 196"/>
              <a:gd name="T3" fmla="*/ 0 h 115"/>
              <a:gd name="T4" fmla="*/ 2147483647 w 196"/>
              <a:gd name="T5" fmla="*/ 2147483647 h 115"/>
              <a:gd name="T6" fmla="*/ 0 w 196"/>
              <a:gd name="T7" fmla="*/ 2147483647 h 115"/>
              <a:gd name="T8" fmla="*/ 0 w 196"/>
              <a:gd name="T9" fmla="*/ 2147483647 h 115"/>
              <a:gd name="T10" fmla="*/ 0 60000 65536"/>
              <a:gd name="T11" fmla="*/ 0 60000 65536"/>
              <a:gd name="T12" fmla="*/ 0 60000 65536"/>
              <a:gd name="T13" fmla="*/ 0 60000 65536"/>
              <a:gd name="T14" fmla="*/ 0 60000 65536"/>
              <a:gd name="T15" fmla="*/ 0 w 196"/>
              <a:gd name="T16" fmla="*/ 0 h 115"/>
              <a:gd name="T17" fmla="*/ 196 w 196"/>
              <a:gd name="T18" fmla="*/ 115 h 115"/>
            </a:gdLst>
            <a:ahLst/>
            <a:cxnLst>
              <a:cxn ang="T10">
                <a:pos x="T0" y="T1"/>
              </a:cxn>
              <a:cxn ang="T11">
                <a:pos x="T2" y="T3"/>
              </a:cxn>
              <a:cxn ang="T12">
                <a:pos x="T4" y="T5"/>
              </a:cxn>
              <a:cxn ang="T13">
                <a:pos x="T6" y="T7"/>
              </a:cxn>
              <a:cxn ang="T14">
                <a:pos x="T8" y="T9"/>
              </a:cxn>
            </a:cxnLst>
            <a:rect l="T15" t="T16" r="T17" b="T18"/>
            <a:pathLst>
              <a:path w="196" h="115">
                <a:moveTo>
                  <a:pt x="0" y="76"/>
                </a:moveTo>
                <a:lnTo>
                  <a:pt x="195" y="0"/>
                </a:lnTo>
                <a:lnTo>
                  <a:pt x="195" y="38"/>
                </a:lnTo>
                <a:lnTo>
                  <a:pt x="0" y="114"/>
                </a:lnTo>
                <a:lnTo>
                  <a:pt x="0" y="76"/>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79" name="Freeform 111"/>
          <p:cNvSpPr>
            <a:spLocks/>
          </p:cNvSpPr>
          <p:nvPr/>
        </p:nvSpPr>
        <p:spPr bwMode="auto">
          <a:xfrm>
            <a:off x="8104982" y="2724151"/>
            <a:ext cx="320675" cy="192087"/>
          </a:xfrm>
          <a:custGeom>
            <a:avLst/>
            <a:gdLst>
              <a:gd name="T0" fmla="*/ 0 w 202"/>
              <a:gd name="T1" fmla="*/ 2147483647 h 121"/>
              <a:gd name="T2" fmla="*/ 2147483647 w 202"/>
              <a:gd name="T3" fmla="*/ 0 h 121"/>
              <a:gd name="T4" fmla="*/ 2147483647 w 202"/>
              <a:gd name="T5" fmla="*/ 2147483647 h 121"/>
              <a:gd name="T6" fmla="*/ 0 w 202"/>
              <a:gd name="T7" fmla="*/ 2147483647 h 121"/>
              <a:gd name="T8" fmla="*/ 0 w 202"/>
              <a:gd name="T9" fmla="*/ 2147483647 h 121"/>
              <a:gd name="T10" fmla="*/ 0 60000 65536"/>
              <a:gd name="T11" fmla="*/ 0 60000 65536"/>
              <a:gd name="T12" fmla="*/ 0 60000 65536"/>
              <a:gd name="T13" fmla="*/ 0 60000 65536"/>
              <a:gd name="T14" fmla="*/ 0 60000 65536"/>
              <a:gd name="T15" fmla="*/ 0 w 202"/>
              <a:gd name="T16" fmla="*/ 0 h 121"/>
              <a:gd name="T17" fmla="*/ 202 w 202"/>
              <a:gd name="T18" fmla="*/ 121 h 121"/>
            </a:gdLst>
            <a:ahLst/>
            <a:cxnLst>
              <a:cxn ang="T10">
                <a:pos x="T0" y="T1"/>
              </a:cxn>
              <a:cxn ang="T11">
                <a:pos x="T2" y="T3"/>
              </a:cxn>
              <a:cxn ang="T12">
                <a:pos x="T4" y="T5"/>
              </a:cxn>
              <a:cxn ang="T13">
                <a:pos x="T6" y="T7"/>
              </a:cxn>
              <a:cxn ang="T14">
                <a:pos x="T8" y="T9"/>
              </a:cxn>
            </a:cxnLst>
            <a:rect l="T15" t="T16" r="T17" b="T18"/>
            <a:pathLst>
              <a:path w="202" h="121">
                <a:moveTo>
                  <a:pt x="0" y="80"/>
                </a:moveTo>
                <a:lnTo>
                  <a:pt x="201" y="0"/>
                </a:lnTo>
                <a:lnTo>
                  <a:pt x="201" y="40"/>
                </a:lnTo>
                <a:lnTo>
                  <a:pt x="0" y="120"/>
                </a:lnTo>
                <a:lnTo>
                  <a:pt x="0" y="8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80" name="Line 112"/>
          <p:cNvSpPr>
            <a:spLocks noChangeShapeType="1"/>
          </p:cNvSpPr>
          <p:nvPr/>
        </p:nvSpPr>
        <p:spPr bwMode="auto">
          <a:xfrm flipH="1">
            <a:off x="8104982" y="2787651"/>
            <a:ext cx="319087" cy="1270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81" name="Freeform 113"/>
          <p:cNvSpPr>
            <a:spLocks/>
          </p:cNvSpPr>
          <p:nvPr/>
        </p:nvSpPr>
        <p:spPr bwMode="auto">
          <a:xfrm>
            <a:off x="8104982" y="2692401"/>
            <a:ext cx="342900" cy="150812"/>
          </a:xfrm>
          <a:custGeom>
            <a:avLst/>
            <a:gdLst>
              <a:gd name="T0" fmla="*/ 0 w 216"/>
              <a:gd name="T1" fmla="*/ 2147483647 h 95"/>
              <a:gd name="T2" fmla="*/ 2147483647 w 216"/>
              <a:gd name="T3" fmla="*/ 2147483647 h 95"/>
              <a:gd name="T4" fmla="*/ 2147483647 w 216"/>
              <a:gd name="T5" fmla="*/ 0 h 95"/>
              <a:gd name="T6" fmla="*/ 2147483647 w 216"/>
              <a:gd name="T7" fmla="*/ 2147483647 h 95"/>
              <a:gd name="T8" fmla="*/ 0 w 216"/>
              <a:gd name="T9" fmla="*/ 2147483647 h 95"/>
              <a:gd name="T10" fmla="*/ 0 60000 65536"/>
              <a:gd name="T11" fmla="*/ 0 60000 65536"/>
              <a:gd name="T12" fmla="*/ 0 60000 65536"/>
              <a:gd name="T13" fmla="*/ 0 60000 65536"/>
              <a:gd name="T14" fmla="*/ 0 60000 65536"/>
              <a:gd name="T15" fmla="*/ 0 w 216"/>
              <a:gd name="T16" fmla="*/ 0 h 95"/>
              <a:gd name="T17" fmla="*/ 216 w 216"/>
              <a:gd name="T18" fmla="*/ 95 h 95"/>
            </a:gdLst>
            <a:ahLst/>
            <a:cxnLst>
              <a:cxn ang="T10">
                <a:pos x="T0" y="T1"/>
              </a:cxn>
              <a:cxn ang="T11">
                <a:pos x="T2" y="T3"/>
              </a:cxn>
              <a:cxn ang="T12">
                <a:pos x="T4" y="T5"/>
              </a:cxn>
              <a:cxn ang="T13">
                <a:pos x="T6" y="T7"/>
              </a:cxn>
              <a:cxn ang="T14">
                <a:pos x="T8" y="T9"/>
              </a:cxn>
            </a:cxnLst>
            <a:rect l="T15" t="T16" r="T17" b="T18"/>
            <a:pathLst>
              <a:path w="216" h="95">
                <a:moveTo>
                  <a:pt x="0" y="94"/>
                </a:moveTo>
                <a:lnTo>
                  <a:pt x="196" y="19"/>
                </a:lnTo>
                <a:lnTo>
                  <a:pt x="215" y="0"/>
                </a:lnTo>
                <a:lnTo>
                  <a:pt x="19" y="75"/>
                </a:lnTo>
                <a:lnTo>
                  <a:pt x="0" y="94"/>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2" name="Freeform 114"/>
          <p:cNvSpPr>
            <a:spLocks/>
          </p:cNvSpPr>
          <p:nvPr/>
        </p:nvSpPr>
        <p:spPr bwMode="auto">
          <a:xfrm>
            <a:off x="8104982" y="2692401"/>
            <a:ext cx="352425" cy="160337"/>
          </a:xfrm>
          <a:custGeom>
            <a:avLst/>
            <a:gdLst>
              <a:gd name="T0" fmla="*/ 0 w 222"/>
              <a:gd name="T1" fmla="*/ 2147483647 h 101"/>
              <a:gd name="T2" fmla="*/ 2147483647 w 222"/>
              <a:gd name="T3" fmla="*/ 2147483647 h 101"/>
              <a:gd name="T4" fmla="*/ 2147483647 w 222"/>
              <a:gd name="T5" fmla="*/ 0 h 101"/>
              <a:gd name="T6" fmla="*/ 2147483647 w 222"/>
              <a:gd name="T7" fmla="*/ 2147483647 h 101"/>
              <a:gd name="T8" fmla="*/ 0 w 222"/>
              <a:gd name="T9" fmla="*/ 2147483647 h 101"/>
              <a:gd name="T10" fmla="*/ 0 60000 65536"/>
              <a:gd name="T11" fmla="*/ 0 60000 65536"/>
              <a:gd name="T12" fmla="*/ 0 60000 65536"/>
              <a:gd name="T13" fmla="*/ 0 60000 65536"/>
              <a:gd name="T14" fmla="*/ 0 60000 65536"/>
              <a:gd name="T15" fmla="*/ 0 w 222"/>
              <a:gd name="T16" fmla="*/ 0 h 101"/>
              <a:gd name="T17" fmla="*/ 222 w 222"/>
              <a:gd name="T18" fmla="*/ 101 h 101"/>
            </a:gdLst>
            <a:ahLst/>
            <a:cxnLst>
              <a:cxn ang="T10">
                <a:pos x="T0" y="T1"/>
              </a:cxn>
              <a:cxn ang="T11">
                <a:pos x="T2" y="T3"/>
              </a:cxn>
              <a:cxn ang="T12">
                <a:pos x="T4" y="T5"/>
              </a:cxn>
              <a:cxn ang="T13">
                <a:pos x="T6" y="T7"/>
              </a:cxn>
              <a:cxn ang="T14">
                <a:pos x="T8" y="T9"/>
              </a:cxn>
            </a:cxnLst>
            <a:rect l="T15" t="T16" r="T17" b="T18"/>
            <a:pathLst>
              <a:path w="222" h="101">
                <a:moveTo>
                  <a:pt x="0" y="100"/>
                </a:moveTo>
                <a:lnTo>
                  <a:pt x="201" y="20"/>
                </a:lnTo>
                <a:lnTo>
                  <a:pt x="221" y="0"/>
                </a:lnTo>
                <a:lnTo>
                  <a:pt x="20" y="80"/>
                </a:lnTo>
                <a:lnTo>
                  <a:pt x="0" y="10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83" name="Freeform 115"/>
          <p:cNvSpPr>
            <a:spLocks/>
          </p:cNvSpPr>
          <p:nvPr/>
        </p:nvSpPr>
        <p:spPr bwMode="auto">
          <a:xfrm>
            <a:off x="8424069" y="2692401"/>
            <a:ext cx="26988"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7F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4" name="Freeform 116"/>
          <p:cNvSpPr>
            <a:spLocks/>
          </p:cNvSpPr>
          <p:nvPr/>
        </p:nvSpPr>
        <p:spPr bwMode="auto">
          <a:xfrm>
            <a:off x="8424069" y="2692401"/>
            <a:ext cx="33338"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85" name="Freeform 117"/>
          <p:cNvSpPr>
            <a:spLocks/>
          </p:cNvSpPr>
          <p:nvPr/>
        </p:nvSpPr>
        <p:spPr bwMode="auto">
          <a:xfrm>
            <a:off x="6720682" y="2660651"/>
            <a:ext cx="309562" cy="103187"/>
          </a:xfrm>
          <a:custGeom>
            <a:avLst/>
            <a:gdLst>
              <a:gd name="T0" fmla="*/ 0 w 195"/>
              <a:gd name="T1" fmla="*/ 2147483647 h 65"/>
              <a:gd name="T2" fmla="*/ 2147483647 w 195"/>
              <a:gd name="T3" fmla="*/ 0 h 65"/>
              <a:gd name="T4" fmla="*/ 2147483647 w 195"/>
              <a:gd name="T5" fmla="*/ 2147483647 h 65"/>
              <a:gd name="T6" fmla="*/ 0 w 195"/>
              <a:gd name="T7" fmla="*/ 2147483647 h 65"/>
              <a:gd name="T8" fmla="*/ 0 w 195"/>
              <a:gd name="T9" fmla="*/ 2147483647 h 65"/>
              <a:gd name="T10" fmla="*/ 0 60000 65536"/>
              <a:gd name="T11" fmla="*/ 0 60000 65536"/>
              <a:gd name="T12" fmla="*/ 0 60000 65536"/>
              <a:gd name="T13" fmla="*/ 0 60000 65536"/>
              <a:gd name="T14" fmla="*/ 0 60000 65536"/>
              <a:gd name="T15" fmla="*/ 0 w 195"/>
              <a:gd name="T16" fmla="*/ 0 h 65"/>
              <a:gd name="T17" fmla="*/ 195 w 195"/>
              <a:gd name="T18" fmla="*/ 65 h 65"/>
            </a:gdLst>
            <a:ahLst/>
            <a:cxnLst>
              <a:cxn ang="T10">
                <a:pos x="T0" y="T1"/>
              </a:cxn>
              <a:cxn ang="T11">
                <a:pos x="T2" y="T3"/>
              </a:cxn>
              <a:cxn ang="T12">
                <a:pos x="T4" y="T5"/>
              </a:cxn>
              <a:cxn ang="T13">
                <a:pos x="T6" y="T7"/>
              </a:cxn>
              <a:cxn ang="T14">
                <a:pos x="T8" y="T9"/>
              </a:cxn>
            </a:cxnLst>
            <a:rect l="T15" t="T16" r="T17" b="T18"/>
            <a:pathLst>
              <a:path w="195" h="65">
                <a:moveTo>
                  <a:pt x="0" y="27"/>
                </a:moveTo>
                <a:lnTo>
                  <a:pt x="194" y="0"/>
                </a:lnTo>
                <a:lnTo>
                  <a:pt x="194" y="37"/>
                </a:lnTo>
                <a:lnTo>
                  <a:pt x="0" y="64"/>
                </a:lnTo>
                <a:lnTo>
                  <a:pt x="0" y="27"/>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6" name="Freeform 118"/>
          <p:cNvSpPr>
            <a:spLocks/>
          </p:cNvSpPr>
          <p:nvPr/>
        </p:nvSpPr>
        <p:spPr bwMode="auto">
          <a:xfrm>
            <a:off x="6720682" y="2660651"/>
            <a:ext cx="319087" cy="112712"/>
          </a:xfrm>
          <a:custGeom>
            <a:avLst/>
            <a:gdLst>
              <a:gd name="T0" fmla="*/ 0 w 201"/>
              <a:gd name="T1" fmla="*/ 2147483647 h 71"/>
              <a:gd name="T2" fmla="*/ 2147483647 w 201"/>
              <a:gd name="T3" fmla="*/ 0 h 71"/>
              <a:gd name="T4" fmla="*/ 2147483647 w 201"/>
              <a:gd name="T5" fmla="*/ 2147483647 h 71"/>
              <a:gd name="T6" fmla="*/ 0 w 201"/>
              <a:gd name="T7" fmla="*/ 2147483647 h 71"/>
              <a:gd name="T8" fmla="*/ 0 w 201"/>
              <a:gd name="T9" fmla="*/ 2147483647 h 71"/>
              <a:gd name="T10" fmla="*/ 0 60000 65536"/>
              <a:gd name="T11" fmla="*/ 0 60000 65536"/>
              <a:gd name="T12" fmla="*/ 0 60000 65536"/>
              <a:gd name="T13" fmla="*/ 0 60000 65536"/>
              <a:gd name="T14" fmla="*/ 0 60000 65536"/>
              <a:gd name="T15" fmla="*/ 0 w 201"/>
              <a:gd name="T16" fmla="*/ 0 h 71"/>
              <a:gd name="T17" fmla="*/ 201 w 201"/>
              <a:gd name="T18" fmla="*/ 71 h 71"/>
            </a:gdLst>
            <a:ahLst/>
            <a:cxnLst>
              <a:cxn ang="T10">
                <a:pos x="T0" y="T1"/>
              </a:cxn>
              <a:cxn ang="T11">
                <a:pos x="T2" y="T3"/>
              </a:cxn>
              <a:cxn ang="T12">
                <a:pos x="T4" y="T5"/>
              </a:cxn>
              <a:cxn ang="T13">
                <a:pos x="T6" y="T7"/>
              </a:cxn>
              <a:cxn ang="T14">
                <a:pos x="T8" y="T9"/>
              </a:cxn>
            </a:cxnLst>
            <a:rect l="T15" t="T16" r="T17" b="T18"/>
            <a:pathLst>
              <a:path w="201" h="71">
                <a:moveTo>
                  <a:pt x="0" y="30"/>
                </a:moveTo>
                <a:lnTo>
                  <a:pt x="200" y="0"/>
                </a:lnTo>
                <a:lnTo>
                  <a:pt x="200" y="40"/>
                </a:lnTo>
                <a:lnTo>
                  <a:pt x="0" y="7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87" name="Line 119"/>
          <p:cNvSpPr>
            <a:spLocks noChangeShapeType="1"/>
          </p:cNvSpPr>
          <p:nvPr/>
        </p:nvSpPr>
        <p:spPr bwMode="auto">
          <a:xfrm flipH="1">
            <a:off x="6720682" y="2724151"/>
            <a:ext cx="317500" cy="47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88" name="Freeform 120"/>
          <p:cNvSpPr>
            <a:spLocks/>
          </p:cNvSpPr>
          <p:nvPr/>
        </p:nvSpPr>
        <p:spPr bwMode="auto">
          <a:xfrm>
            <a:off x="6720682" y="2628901"/>
            <a:ext cx="357187" cy="71437"/>
          </a:xfrm>
          <a:custGeom>
            <a:avLst/>
            <a:gdLst>
              <a:gd name="T0" fmla="*/ 0 w 225"/>
              <a:gd name="T1" fmla="*/ 2147483647 h 45"/>
              <a:gd name="T2" fmla="*/ 2147483647 w 225"/>
              <a:gd name="T3" fmla="*/ 2147483647 h 45"/>
              <a:gd name="T4" fmla="*/ 2147483647 w 225"/>
              <a:gd name="T5" fmla="*/ 0 h 45"/>
              <a:gd name="T6" fmla="*/ 2147483647 w 225"/>
              <a:gd name="T7" fmla="*/ 2147483647 h 45"/>
              <a:gd name="T8" fmla="*/ 0 w 225"/>
              <a:gd name="T9" fmla="*/ 2147483647 h 45"/>
              <a:gd name="T10" fmla="*/ 0 60000 65536"/>
              <a:gd name="T11" fmla="*/ 0 60000 65536"/>
              <a:gd name="T12" fmla="*/ 0 60000 65536"/>
              <a:gd name="T13" fmla="*/ 0 60000 65536"/>
              <a:gd name="T14" fmla="*/ 0 60000 65536"/>
              <a:gd name="T15" fmla="*/ 0 w 225"/>
              <a:gd name="T16" fmla="*/ 0 h 45"/>
              <a:gd name="T17" fmla="*/ 225 w 225"/>
              <a:gd name="T18" fmla="*/ 45 h 45"/>
            </a:gdLst>
            <a:ahLst/>
            <a:cxnLst>
              <a:cxn ang="T10">
                <a:pos x="T0" y="T1"/>
              </a:cxn>
              <a:cxn ang="T11">
                <a:pos x="T2" y="T3"/>
              </a:cxn>
              <a:cxn ang="T12">
                <a:pos x="T4" y="T5"/>
              </a:cxn>
              <a:cxn ang="T13">
                <a:pos x="T6" y="T7"/>
              </a:cxn>
              <a:cxn ang="T14">
                <a:pos x="T8" y="T9"/>
              </a:cxn>
            </a:cxnLst>
            <a:rect l="T15" t="T16" r="T17" b="T18"/>
            <a:pathLst>
              <a:path w="225" h="45">
                <a:moveTo>
                  <a:pt x="0" y="44"/>
                </a:moveTo>
                <a:lnTo>
                  <a:pt x="195" y="18"/>
                </a:lnTo>
                <a:lnTo>
                  <a:pt x="224" y="0"/>
                </a:lnTo>
                <a:lnTo>
                  <a:pt x="19" y="26"/>
                </a:lnTo>
                <a:lnTo>
                  <a:pt x="0" y="44"/>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89" name="Freeform 121"/>
          <p:cNvSpPr>
            <a:spLocks/>
          </p:cNvSpPr>
          <p:nvPr/>
        </p:nvSpPr>
        <p:spPr bwMode="auto">
          <a:xfrm>
            <a:off x="6720682" y="2628901"/>
            <a:ext cx="366712" cy="80962"/>
          </a:xfrm>
          <a:custGeom>
            <a:avLst/>
            <a:gdLst>
              <a:gd name="T0" fmla="*/ 0 w 231"/>
              <a:gd name="T1" fmla="*/ 2147483647 h 51"/>
              <a:gd name="T2" fmla="*/ 2147483647 w 231"/>
              <a:gd name="T3" fmla="*/ 2147483647 h 51"/>
              <a:gd name="T4" fmla="*/ 2147483647 w 231"/>
              <a:gd name="T5" fmla="*/ 0 h 51"/>
              <a:gd name="T6" fmla="*/ 2147483647 w 231"/>
              <a:gd name="T7" fmla="*/ 2147483647 h 51"/>
              <a:gd name="T8" fmla="*/ 0 w 231"/>
              <a:gd name="T9" fmla="*/ 2147483647 h 51"/>
              <a:gd name="T10" fmla="*/ 0 60000 65536"/>
              <a:gd name="T11" fmla="*/ 0 60000 65536"/>
              <a:gd name="T12" fmla="*/ 0 60000 65536"/>
              <a:gd name="T13" fmla="*/ 0 60000 65536"/>
              <a:gd name="T14" fmla="*/ 0 60000 65536"/>
              <a:gd name="T15" fmla="*/ 0 w 231"/>
              <a:gd name="T16" fmla="*/ 0 h 51"/>
              <a:gd name="T17" fmla="*/ 231 w 231"/>
              <a:gd name="T18" fmla="*/ 51 h 51"/>
            </a:gdLst>
            <a:ahLst/>
            <a:cxnLst>
              <a:cxn ang="T10">
                <a:pos x="T0" y="T1"/>
              </a:cxn>
              <a:cxn ang="T11">
                <a:pos x="T2" y="T3"/>
              </a:cxn>
              <a:cxn ang="T12">
                <a:pos x="T4" y="T5"/>
              </a:cxn>
              <a:cxn ang="T13">
                <a:pos x="T6" y="T7"/>
              </a:cxn>
              <a:cxn ang="T14">
                <a:pos x="T8" y="T9"/>
              </a:cxn>
            </a:cxnLst>
            <a:rect l="T15" t="T16" r="T17" b="T18"/>
            <a:pathLst>
              <a:path w="231" h="51">
                <a:moveTo>
                  <a:pt x="0" y="50"/>
                </a:moveTo>
                <a:lnTo>
                  <a:pt x="200" y="20"/>
                </a:lnTo>
                <a:lnTo>
                  <a:pt x="230" y="0"/>
                </a:lnTo>
                <a:lnTo>
                  <a:pt x="20" y="30"/>
                </a:lnTo>
                <a:lnTo>
                  <a:pt x="0"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90" name="Line 122"/>
          <p:cNvSpPr>
            <a:spLocks noChangeShapeType="1"/>
          </p:cNvSpPr>
          <p:nvPr/>
        </p:nvSpPr>
        <p:spPr bwMode="auto">
          <a:xfrm>
            <a:off x="6720682" y="2708276"/>
            <a:ext cx="0" cy="635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91" name="Freeform 123"/>
          <p:cNvSpPr>
            <a:spLocks/>
          </p:cNvSpPr>
          <p:nvPr/>
        </p:nvSpPr>
        <p:spPr bwMode="auto">
          <a:xfrm>
            <a:off x="7038182" y="2628901"/>
            <a:ext cx="39687" cy="87312"/>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2" name="Freeform 124"/>
          <p:cNvSpPr>
            <a:spLocks/>
          </p:cNvSpPr>
          <p:nvPr/>
        </p:nvSpPr>
        <p:spPr bwMode="auto">
          <a:xfrm>
            <a:off x="7038182" y="2628901"/>
            <a:ext cx="49212" cy="96837"/>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93" name="Freeform 125"/>
          <p:cNvSpPr>
            <a:spLocks/>
          </p:cNvSpPr>
          <p:nvPr/>
        </p:nvSpPr>
        <p:spPr bwMode="auto">
          <a:xfrm>
            <a:off x="7038182" y="2644776"/>
            <a:ext cx="327025" cy="71437"/>
          </a:xfrm>
          <a:custGeom>
            <a:avLst/>
            <a:gdLst>
              <a:gd name="T0" fmla="*/ 0 w 206"/>
              <a:gd name="T1" fmla="*/ 2147483647 h 45"/>
              <a:gd name="T2" fmla="*/ 2147483647 w 206"/>
              <a:gd name="T3" fmla="*/ 0 h 45"/>
              <a:gd name="T4" fmla="*/ 2147483647 w 206"/>
              <a:gd name="T5" fmla="*/ 2147483647 h 45"/>
              <a:gd name="T6" fmla="*/ 0 w 206"/>
              <a:gd name="T7" fmla="*/ 2147483647 h 45"/>
              <a:gd name="T8" fmla="*/ 0 w 206"/>
              <a:gd name="T9" fmla="*/ 2147483647 h 45"/>
              <a:gd name="T10" fmla="*/ 0 60000 65536"/>
              <a:gd name="T11" fmla="*/ 0 60000 65536"/>
              <a:gd name="T12" fmla="*/ 0 60000 65536"/>
              <a:gd name="T13" fmla="*/ 0 60000 65536"/>
              <a:gd name="T14" fmla="*/ 0 60000 65536"/>
              <a:gd name="T15" fmla="*/ 0 w 206"/>
              <a:gd name="T16" fmla="*/ 0 h 45"/>
              <a:gd name="T17" fmla="*/ 206 w 206"/>
              <a:gd name="T18" fmla="*/ 45 h 45"/>
            </a:gdLst>
            <a:ahLst/>
            <a:cxnLst>
              <a:cxn ang="T10">
                <a:pos x="T0" y="T1"/>
              </a:cxn>
              <a:cxn ang="T11">
                <a:pos x="T2" y="T3"/>
              </a:cxn>
              <a:cxn ang="T12">
                <a:pos x="T4" y="T5"/>
              </a:cxn>
              <a:cxn ang="T13">
                <a:pos x="T6" y="T7"/>
              </a:cxn>
              <a:cxn ang="T14">
                <a:pos x="T8" y="T9"/>
              </a:cxn>
            </a:cxnLst>
            <a:rect l="T15" t="T16" r="T17" b="T18"/>
            <a:pathLst>
              <a:path w="206" h="45">
                <a:moveTo>
                  <a:pt x="0" y="9"/>
                </a:moveTo>
                <a:lnTo>
                  <a:pt x="205" y="0"/>
                </a:lnTo>
                <a:lnTo>
                  <a:pt x="205" y="35"/>
                </a:lnTo>
                <a:lnTo>
                  <a:pt x="0" y="44"/>
                </a:lnTo>
                <a:lnTo>
                  <a:pt x="0" y="9"/>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4" name="Freeform 126"/>
          <p:cNvSpPr>
            <a:spLocks/>
          </p:cNvSpPr>
          <p:nvPr/>
        </p:nvSpPr>
        <p:spPr bwMode="auto">
          <a:xfrm>
            <a:off x="7038182" y="2644776"/>
            <a:ext cx="336550" cy="80962"/>
          </a:xfrm>
          <a:custGeom>
            <a:avLst/>
            <a:gdLst>
              <a:gd name="T0" fmla="*/ 0 w 212"/>
              <a:gd name="T1" fmla="*/ 2147483647 h 51"/>
              <a:gd name="T2" fmla="*/ 2147483647 w 212"/>
              <a:gd name="T3" fmla="*/ 0 h 51"/>
              <a:gd name="T4" fmla="*/ 2147483647 w 212"/>
              <a:gd name="T5" fmla="*/ 2147483647 h 51"/>
              <a:gd name="T6" fmla="*/ 0 w 212"/>
              <a:gd name="T7" fmla="*/ 2147483647 h 51"/>
              <a:gd name="T8" fmla="*/ 0 w 212"/>
              <a:gd name="T9" fmla="*/ 2147483647 h 51"/>
              <a:gd name="T10" fmla="*/ 0 60000 65536"/>
              <a:gd name="T11" fmla="*/ 0 60000 65536"/>
              <a:gd name="T12" fmla="*/ 0 60000 65536"/>
              <a:gd name="T13" fmla="*/ 0 60000 65536"/>
              <a:gd name="T14" fmla="*/ 0 60000 65536"/>
              <a:gd name="T15" fmla="*/ 0 w 212"/>
              <a:gd name="T16" fmla="*/ 0 h 51"/>
              <a:gd name="T17" fmla="*/ 212 w 212"/>
              <a:gd name="T18" fmla="*/ 51 h 51"/>
            </a:gdLst>
            <a:ahLst/>
            <a:cxnLst>
              <a:cxn ang="T10">
                <a:pos x="T0" y="T1"/>
              </a:cxn>
              <a:cxn ang="T11">
                <a:pos x="T2" y="T3"/>
              </a:cxn>
              <a:cxn ang="T12">
                <a:pos x="T4" y="T5"/>
              </a:cxn>
              <a:cxn ang="T13">
                <a:pos x="T6" y="T7"/>
              </a:cxn>
              <a:cxn ang="T14">
                <a:pos x="T8" y="T9"/>
              </a:cxn>
            </a:cxnLst>
            <a:rect l="T15" t="T16" r="T17" b="T18"/>
            <a:pathLst>
              <a:path w="212" h="51">
                <a:moveTo>
                  <a:pt x="0" y="10"/>
                </a:moveTo>
                <a:lnTo>
                  <a:pt x="211" y="0"/>
                </a:lnTo>
                <a:lnTo>
                  <a:pt x="211" y="40"/>
                </a:lnTo>
                <a:lnTo>
                  <a:pt x="0" y="50"/>
                </a:lnTo>
                <a:lnTo>
                  <a:pt x="0"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95" name="Line 127"/>
          <p:cNvSpPr>
            <a:spLocks noChangeShapeType="1"/>
          </p:cNvSpPr>
          <p:nvPr/>
        </p:nvSpPr>
        <p:spPr bwMode="auto">
          <a:xfrm flipH="1">
            <a:off x="7038182" y="2708276"/>
            <a:ext cx="334962"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96" name="Freeform 128"/>
          <p:cNvSpPr>
            <a:spLocks/>
          </p:cNvSpPr>
          <p:nvPr/>
        </p:nvSpPr>
        <p:spPr bwMode="auto">
          <a:xfrm>
            <a:off x="7038182" y="2628901"/>
            <a:ext cx="358775" cy="26987"/>
          </a:xfrm>
          <a:custGeom>
            <a:avLst/>
            <a:gdLst>
              <a:gd name="T0" fmla="*/ 0 w 226"/>
              <a:gd name="T1" fmla="*/ 2147483647 h 17"/>
              <a:gd name="T2" fmla="*/ 2147483647 w 226"/>
              <a:gd name="T3" fmla="*/ 2147483647 h 17"/>
              <a:gd name="T4" fmla="*/ 2147483647 w 226"/>
              <a:gd name="T5" fmla="*/ 0 h 17"/>
              <a:gd name="T6" fmla="*/ 2147483647 w 226"/>
              <a:gd name="T7" fmla="*/ 0 h 17"/>
              <a:gd name="T8" fmla="*/ 0 w 226"/>
              <a:gd name="T9" fmla="*/ 2147483647 h 17"/>
              <a:gd name="T10" fmla="*/ 0 60000 65536"/>
              <a:gd name="T11" fmla="*/ 0 60000 65536"/>
              <a:gd name="T12" fmla="*/ 0 60000 65536"/>
              <a:gd name="T13" fmla="*/ 0 60000 65536"/>
              <a:gd name="T14" fmla="*/ 0 60000 65536"/>
              <a:gd name="T15" fmla="*/ 0 w 226"/>
              <a:gd name="T16" fmla="*/ 0 h 17"/>
              <a:gd name="T17" fmla="*/ 226 w 226"/>
              <a:gd name="T18" fmla="*/ 17 h 17"/>
            </a:gdLst>
            <a:ahLst/>
            <a:cxnLst>
              <a:cxn ang="T10">
                <a:pos x="T0" y="T1"/>
              </a:cxn>
              <a:cxn ang="T11">
                <a:pos x="T2" y="T3"/>
              </a:cxn>
              <a:cxn ang="T12">
                <a:pos x="T4" y="T5"/>
              </a:cxn>
              <a:cxn ang="T13">
                <a:pos x="T6" y="T7"/>
              </a:cxn>
              <a:cxn ang="T14">
                <a:pos x="T8" y="T9"/>
              </a:cxn>
            </a:cxnLst>
            <a:rect l="T15" t="T16" r="T17" b="T18"/>
            <a:pathLst>
              <a:path w="226" h="17">
                <a:moveTo>
                  <a:pt x="0" y="16"/>
                </a:moveTo>
                <a:lnTo>
                  <a:pt x="206" y="8"/>
                </a:lnTo>
                <a:lnTo>
                  <a:pt x="225" y="0"/>
                </a:lnTo>
                <a:lnTo>
                  <a:pt x="29" y="0"/>
                </a:lnTo>
                <a:lnTo>
                  <a:pt x="0" y="16"/>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7" name="Freeform 129"/>
          <p:cNvSpPr>
            <a:spLocks/>
          </p:cNvSpPr>
          <p:nvPr/>
        </p:nvSpPr>
        <p:spPr bwMode="auto">
          <a:xfrm>
            <a:off x="7038182" y="2628901"/>
            <a:ext cx="368300" cy="33337"/>
          </a:xfrm>
          <a:custGeom>
            <a:avLst/>
            <a:gdLst>
              <a:gd name="T0" fmla="*/ 0 w 232"/>
              <a:gd name="T1" fmla="*/ 2147483647 h 21"/>
              <a:gd name="T2" fmla="*/ 2147483647 w 232"/>
              <a:gd name="T3" fmla="*/ 2147483647 h 21"/>
              <a:gd name="T4" fmla="*/ 2147483647 w 232"/>
              <a:gd name="T5" fmla="*/ 0 h 21"/>
              <a:gd name="T6" fmla="*/ 2147483647 w 232"/>
              <a:gd name="T7" fmla="*/ 0 h 21"/>
              <a:gd name="T8" fmla="*/ 0 w 232"/>
              <a:gd name="T9" fmla="*/ 2147483647 h 21"/>
              <a:gd name="T10" fmla="*/ 0 60000 65536"/>
              <a:gd name="T11" fmla="*/ 0 60000 65536"/>
              <a:gd name="T12" fmla="*/ 0 60000 65536"/>
              <a:gd name="T13" fmla="*/ 0 60000 65536"/>
              <a:gd name="T14" fmla="*/ 0 60000 65536"/>
              <a:gd name="T15" fmla="*/ 0 w 232"/>
              <a:gd name="T16" fmla="*/ 0 h 21"/>
              <a:gd name="T17" fmla="*/ 232 w 232"/>
              <a:gd name="T18" fmla="*/ 21 h 21"/>
            </a:gdLst>
            <a:ahLst/>
            <a:cxnLst>
              <a:cxn ang="T10">
                <a:pos x="T0" y="T1"/>
              </a:cxn>
              <a:cxn ang="T11">
                <a:pos x="T2" y="T3"/>
              </a:cxn>
              <a:cxn ang="T12">
                <a:pos x="T4" y="T5"/>
              </a:cxn>
              <a:cxn ang="T13">
                <a:pos x="T6" y="T7"/>
              </a:cxn>
              <a:cxn ang="T14">
                <a:pos x="T8" y="T9"/>
              </a:cxn>
            </a:cxnLst>
            <a:rect l="T15" t="T16" r="T17" b="T18"/>
            <a:pathLst>
              <a:path w="232" h="21">
                <a:moveTo>
                  <a:pt x="0" y="20"/>
                </a:moveTo>
                <a:lnTo>
                  <a:pt x="211" y="10"/>
                </a:lnTo>
                <a:lnTo>
                  <a:pt x="231" y="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98" name="Freeform 130"/>
          <p:cNvSpPr>
            <a:spLocks/>
          </p:cNvSpPr>
          <p:nvPr/>
        </p:nvSpPr>
        <p:spPr bwMode="auto">
          <a:xfrm>
            <a:off x="7373144" y="2628901"/>
            <a:ext cx="26988" cy="71437"/>
          </a:xfrm>
          <a:custGeom>
            <a:avLst/>
            <a:gdLst>
              <a:gd name="T0" fmla="*/ 0 w 17"/>
              <a:gd name="T1" fmla="*/ 2147483647 h 45"/>
              <a:gd name="T2" fmla="*/ 0 w 17"/>
              <a:gd name="T3" fmla="*/ 2147483647 h 45"/>
              <a:gd name="T4" fmla="*/ 2147483647 w 17"/>
              <a:gd name="T5" fmla="*/ 2147483647 h 45"/>
              <a:gd name="T6" fmla="*/ 2147483647 w 17"/>
              <a:gd name="T7" fmla="*/ 0 h 45"/>
              <a:gd name="T8" fmla="*/ 0 w 17"/>
              <a:gd name="T9" fmla="*/ 2147483647 h 45"/>
              <a:gd name="T10" fmla="*/ 0 60000 65536"/>
              <a:gd name="T11" fmla="*/ 0 60000 65536"/>
              <a:gd name="T12" fmla="*/ 0 60000 65536"/>
              <a:gd name="T13" fmla="*/ 0 60000 65536"/>
              <a:gd name="T14" fmla="*/ 0 60000 65536"/>
              <a:gd name="T15" fmla="*/ 0 w 17"/>
              <a:gd name="T16" fmla="*/ 0 h 45"/>
              <a:gd name="T17" fmla="*/ 17 w 17"/>
              <a:gd name="T18" fmla="*/ 45 h 45"/>
            </a:gdLst>
            <a:ahLst/>
            <a:cxnLst>
              <a:cxn ang="T10">
                <a:pos x="T0" y="T1"/>
              </a:cxn>
              <a:cxn ang="T11">
                <a:pos x="T2" y="T3"/>
              </a:cxn>
              <a:cxn ang="T12">
                <a:pos x="T4" y="T5"/>
              </a:cxn>
              <a:cxn ang="T13">
                <a:pos x="T6" y="T7"/>
              </a:cxn>
              <a:cxn ang="T14">
                <a:pos x="T8" y="T9"/>
              </a:cxn>
            </a:cxnLst>
            <a:rect l="T15" t="T16" r="T17" b="T18"/>
            <a:pathLst>
              <a:path w="17" h="45">
                <a:moveTo>
                  <a:pt x="0" y="9"/>
                </a:moveTo>
                <a:lnTo>
                  <a:pt x="0" y="44"/>
                </a:lnTo>
                <a:lnTo>
                  <a:pt x="16" y="26"/>
                </a:lnTo>
                <a:lnTo>
                  <a:pt x="16" y="0"/>
                </a:lnTo>
                <a:lnTo>
                  <a:pt x="0" y="9"/>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899" name="Freeform 131"/>
          <p:cNvSpPr>
            <a:spLocks/>
          </p:cNvSpPr>
          <p:nvPr/>
        </p:nvSpPr>
        <p:spPr bwMode="auto">
          <a:xfrm>
            <a:off x="7373144" y="2628901"/>
            <a:ext cx="33338" cy="80962"/>
          </a:xfrm>
          <a:custGeom>
            <a:avLst/>
            <a:gdLst>
              <a:gd name="T0" fmla="*/ 0 w 21"/>
              <a:gd name="T1" fmla="*/ 2147483647 h 51"/>
              <a:gd name="T2" fmla="*/ 0 w 21"/>
              <a:gd name="T3" fmla="*/ 2147483647 h 51"/>
              <a:gd name="T4" fmla="*/ 2147483647 w 21"/>
              <a:gd name="T5" fmla="*/ 2147483647 h 51"/>
              <a:gd name="T6" fmla="*/ 2147483647 w 21"/>
              <a:gd name="T7" fmla="*/ 0 h 51"/>
              <a:gd name="T8" fmla="*/ 0 w 21"/>
              <a:gd name="T9" fmla="*/ 2147483647 h 51"/>
              <a:gd name="T10" fmla="*/ 0 60000 65536"/>
              <a:gd name="T11" fmla="*/ 0 60000 65536"/>
              <a:gd name="T12" fmla="*/ 0 60000 65536"/>
              <a:gd name="T13" fmla="*/ 0 60000 65536"/>
              <a:gd name="T14" fmla="*/ 0 60000 65536"/>
              <a:gd name="T15" fmla="*/ 0 w 21"/>
              <a:gd name="T16" fmla="*/ 0 h 51"/>
              <a:gd name="T17" fmla="*/ 21 w 21"/>
              <a:gd name="T18" fmla="*/ 51 h 51"/>
            </a:gdLst>
            <a:ahLst/>
            <a:cxnLst>
              <a:cxn ang="T10">
                <a:pos x="T0" y="T1"/>
              </a:cxn>
              <a:cxn ang="T11">
                <a:pos x="T2" y="T3"/>
              </a:cxn>
              <a:cxn ang="T12">
                <a:pos x="T4" y="T5"/>
              </a:cxn>
              <a:cxn ang="T13">
                <a:pos x="T6" y="T7"/>
              </a:cxn>
              <a:cxn ang="T14">
                <a:pos x="T8" y="T9"/>
              </a:cxn>
            </a:cxnLst>
            <a:rect l="T15" t="T16" r="T17" b="T18"/>
            <a:pathLst>
              <a:path w="21" h="51">
                <a:moveTo>
                  <a:pt x="0" y="10"/>
                </a:moveTo>
                <a:lnTo>
                  <a:pt x="0" y="50"/>
                </a:lnTo>
                <a:lnTo>
                  <a:pt x="20" y="30"/>
                </a:lnTo>
                <a:lnTo>
                  <a:pt x="20" y="0"/>
                </a:lnTo>
                <a:lnTo>
                  <a:pt x="0"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0" name="Freeform 132"/>
          <p:cNvSpPr>
            <a:spLocks/>
          </p:cNvSpPr>
          <p:nvPr/>
        </p:nvSpPr>
        <p:spPr bwMode="auto">
          <a:xfrm>
            <a:off x="7373144" y="2484438"/>
            <a:ext cx="309563" cy="215900"/>
          </a:xfrm>
          <a:custGeom>
            <a:avLst/>
            <a:gdLst>
              <a:gd name="T0" fmla="*/ 0 w 195"/>
              <a:gd name="T1" fmla="*/ 2147483647 h 136"/>
              <a:gd name="T2" fmla="*/ 2147483647 w 195"/>
              <a:gd name="T3" fmla="*/ 0 h 136"/>
              <a:gd name="T4" fmla="*/ 2147483647 w 195"/>
              <a:gd name="T5" fmla="*/ 2147483647 h 136"/>
              <a:gd name="T6" fmla="*/ 0 w 195"/>
              <a:gd name="T7" fmla="*/ 2147483647 h 136"/>
              <a:gd name="T8" fmla="*/ 0 w 195"/>
              <a:gd name="T9" fmla="*/ 2147483647 h 136"/>
              <a:gd name="T10" fmla="*/ 0 60000 65536"/>
              <a:gd name="T11" fmla="*/ 0 60000 65536"/>
              <a:gd name="T12" fmla="*/ 0 60000 65536"/>
              <a:gd name="T13" fmla="*/ 0 60000 65536"/>
              <a:gd name="T14" fmla="*/ 0 60000 65536"/>
              <a:gd name="T15" fmla="*/ 0 w 195"/>
              <a:gd name="T16" fmla="*/ 0 h 136"/>
              <a:gd name="T17" fmla="*/ 195 w 195"/>
              <a:gd name="T18" fmla="*/ 136 h 136"/>
            </a:gdLst>
            <a:ahLst/>
            <a:cxnLst>
              <a:cxn ang="T10">
                <a:pos x="T0" y="T1"/>
              </a:cxn>
              <a:cxn ang="T11">
                <a:pos x="T2" y="T3"/>
              </a:cxn>
              <a:cxn ang="T12">
                <a:pos x="T4" y="T5"/>
              </a:cxn>
              <a:cxn ang="T13">
                <a:pos x="T6" y="T7"/>
              </a:cxn>
              <a:cxn ang="T14">
                <a:pos x="T8" y="T9"/>
              </a:cxn>
            </a:cxnLst>
            <a:rect l="T15" t="T16" r="T17" b="T18"/>
            <a:pathLst>
              <a:path w="195" h="136">
                <a:moveTo>
                  <a:pt x="0" y="97"/>
                </a:moveTo>
                <a:lnTo>
                  <a:pt x="194" y="0"/>
                </a:lnTo>
                <a:lnTo>
                  <a:pt x="194" y="39"/>
                </a:lnTo>
                <a:lnTo>
                  <a:pt x="0" y="135"/>
                </a:lnTo>
                <a:lnTo>
                  <a:pt x="0" y="97"/>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1" name="Freeform 133"/>
          <p:cNvSpPr>
            <a:spLocks/>
          </p:cNvSpPr>
          <p:nvPr/>
        </p:nvSpPr>
        <p:spPr bwMode="auto">
          <a:xfrm>
            <a:off x="7373144" y="2484438"/>
            <a:ext cx="319088" cy="225425"/>
          </a:xfrm>
          <a:custGeom>
            <a:avLst/>
            <a:gdLst>
              <a:gd name="T0" fmla="*/ 0 w 201"/>
              <a:gd name="T1" fmla="*/ 2147483647 h 142"/>
              <a:gd name="T2" fmla="*/ 2147483647 w 201"/>
              <a:gd name="T3" fmla="*/ 0 h 142"/>
              <a:gd name="T4" fmla="*/ 2147483647 w 201"/>
              <a:gd name="T5" fmla="*/ 2147483647 h 142"/>
              <a:gd name="T6" fmla="*/ 0 w 201"/>
              <a:gd name="T7" fmla="*/ 2147483647 h 142"/>
              <a:gd name="T8" fmla="*/ 0 w 201"/>
              <a:gd name="T9" fmla="*/ 2147483647 h 142"/>
              <a:gd name="T10" fmla="*/ 0 60000 65536"/>
              <a:gd name="T11" fmla="*/ 0 60000 65536"/>
              <a:gd name="T12" fmla="*/ 0 60000 65536"/>
              <a:gd name="T13" fmla="*/ 0 60000 65536"/>
              <a:gd name="T14" fmla="*/ 0 60000 65536"/>
              <a:gd name="T15" fmla="*/ 0 w 201"/>
              <a:gd name="T16" fmla="*/ 0 h 142"/>
              <a:gd name="T17" fmla="*/ 201 w 201"/>
              <a:gd name="T18" fmla="*/ 142 h 142"/>
            </a:gdLst>
            <a:ahLst/>
            <a:cxnLst>
              <a:cxn ang="T10">
                <a:pos x="T0" y="T1"/>
              </a:cxn>
              <a:cxn ang="T11">
                <a:pos x="T2" y="T3"/>
              </a:cxn>
              <a:cxn ang="T12">
                <a:pos x="T4" y="T5"/>
              </a:cxn>
              <a:cxn ang="T13">
                <a:pos x="T6" y="T7"/>
              </a:cxn>
              <a:cxn ang="T14">
                <a:pos x="T8" y="T9"/>
              </a:cxn>
            </a:cxnLst>
            <a:rect l="T15" t="T16" r="T17" b="T18"/>
            <a:pathLst>
              <a:path w="201" h="142">
                <a:moveTo>
                  <a:pt x="0" y="101"/>
                </a:moveTo>
                <a:lnTo>
                  <a:pt x="200" y="0"/>
                </a:lnTo>
                <a:lnTo>
                  <a:pt x="200" y="41"/>
                </a:lnTo>
                <a:lnTo>
                  <a:pt x="0" y="141"/>
                </a:lnTo>
                <a:lnTo>
                  <a:pt x="0" y="10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2" name="Line 134"/>
          <p:cNvSpPr>
            <a:spLocks noChangeShapeType="1"/>
          </p:cNvSpPr>
          <p:nvPr/>
        </p:nvSpPr>
        <p:spPr bwMode="auto">
          <a:xfrm flipH="1">
            <a:off x="7373144" y="2549526"/>
            <a:ext cx="317500" cy="158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03" name="Freeform 135"/>
          <p:cNvSpPr>
            <a:spLocks/>
          </p:cNvSpPr>
          <p:nvPr/>
        </p:nvSpPr>
        <p:spPr bwMode="auto">
          <a:xfrm>
            <a:off x="7373144" y="2468563"/>
            <a:ext cx="357188" cy="168275"/>
          </a:xfrm>
          <a:custGeom>
            <a:avLst/>
            <a:gdLst>
              <a:gd name="T0" fmla="*/ 0 w 225"/>
              <a:gd name="T1" fmla="*/ 2147483647 h 106"/>
              <a:gd name="T2" fmla="*/ 2147483647 w 225"/>
              <a:gd name="T3" fmla="*/ 2147483647 h 106"/>
              <a:gd name="T4" fmla="*/ 2147483647 w 225"/>
              <a:gd name="T5" fmla="*/ 0 h 106"/>
              <a:gd name="T6" fmla="*/ 2147483647 w 225"/>
              <a:gd name="T7" fmla="*/ 2147483647 h 106"/>
              <a:gd name="T8" fmla="*/ 0 w 225"/>
              <a:gd name="T9" fmla="*/ 2147483647 h 106"/>
              <a:gd name="T10" fmla="*/ 0 60000 65536"/>
              <a:gd name="T11" fmla="*/ 0 60000 65536"/>
              <a:gd name="T12" fmla="*/ 0 60000 65536"/>
              <a:gd name="T13" fmla="*/ 0 60000 65536"/>
              <a:gd name="T14" fmla="*/ 0 60000 65536"/>
              <a:gd name="T15" fmla="*/ 0 w 225"/>
              <a:gd name="T16" fmla="*/ 0 h 106"/>
              <a:gd name="T17" fmla="*/ 225 w 225"/>
              <a:gd name="T18" fmla="*/ 106 h 106"/>
            </a:gdLst>
            <a:ahLst/>
            <a:cxnLst>
              <a:cxn ang="T10">
                <a:pos x="T0" y="T1"/>
              </a:cxn>
              <a:cxn ang="T11">
                <a:pos x="T2" y="T3"/>
              </a:cxn>
              <a:cxn ang="T12">
                <a:pos x="T4" y="T5"/>
              </a:cxn>
              <a:cxn ang="T13">
                <a:pos x="T6" y="T7"/>
              </a:cxn>
              <a:cxn ang="T14">
                <a:pos x="T8" y="T9"/>
              </a:cxn>
            </a:cxnLst>
            <a:rect l="T15" t="T16" r="T17" b="T18"/>
            <a:pathLst>
              <a:path w="225" h="106">
                <a:moveTo>
                  <a:pt x="0" y="105"/>
                </a:moveTo>
                <a:lnTo>
                  <a:pt x="195" y="9"/>
                </a:lnTo>
                <a:lnTo>
                  <a:pt x="224" y="0"/>
                </a:lnTo>
                <a:lnTo>
                  <a:pt x="19" y="96"/>
                </a:lnTo>
                <a:lnTo>
                  <a:pt x="0" y="105"/>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4" name="Freeform 136"/>
          <p:cNvSpPr>
            <a:spLocks/>
          </p:cNvSpPr>
          <p:nvPr/>
        </p:nvSpPr>
        <p:spPr bwMode="auto">
          <a:xfrm>
            <a:off x="7373144" y="2468563"/>
            <a:ext cx="366713" cy="177800"/>
          </a:xfrm>
          <a:custGeom>
            <a:avLst/>
            <a:gdLst>
              <a:gd name="T0" fmla="*/ 0 w 231"/>
              <a:gd name="T1" fmla="*/ 2147483647 h 112"/>
              <a:gd name="T2" fmla="*/ 2147483647 w 231"/>
              <a:gd name="T3" fmla="*/ 2147483647 h 112"/>
              <a:gd name="T4" fmla="*/ 2147483647 w 231"/>
              <a:gd name="T5" fmla="*/ 0 h 112"/>
              <a:gd name="T6" fmla="*/ 2147483647 w 231"/>
              <a:gd name="T7" fmla="*/ 2147483647 h 112"/>
              <a:gd name="T8" fmla="*/ 0 w 231"/>
              <a:gd name="T9" fmla="*/ 2147483647 h 112"/>
              <a:gd name="T10" fmla="*/ 0 60000 65536"/>
              <a:gd name="T11" fmla="*/ 0 60000 65536"/>
              <a:gd name="T12" fmla="*/ 0 60000 65536"/>
              <a:gd name="T13" fmla="*/ 0 60000 65536"/>
              <a:gd name="T14" fmla="*/ 0 60000 65536"/>
              <a:gd name="T15" fmla="*/ 0 w 231"/>
              <a:gd name="T16" fmla="*/ 0 h 112"/>
              <a:gd name="T17" fmla="*/ 231 w 231"/>
              <a:gd name="T18" fmla="*/ 112 h 112"/>
            </a:gdLst>
            <a:ahLst/>
            <a:cxnLst>
              <a:cxn ang="T10">
                <a:pos x="T0" y="T1"/>
              </a:cxn>
              <a:cxn ang="T11">
                <a:pos x="T2" y="T3"/>
              </a:cxn>
              <a:cxn ang="T12">
                <a:pos x="T4" y="T5"/>
              </a:cxn>
              <a:cxn ang="T13">
                <a:pos x="T6" y="T7"/>
              </a:cxn>
              <a:cxn ang="T14">
                <a:pos x="T8" y="T9"/>
              </a:cxn>
            </a:cxnLst>
            <a:rect l="T15" t="T16" r="T17" b="T18"/>
            <a:pathLst>
              <a:path w="231" h="112">
                <a:moveTo>
                  <a:pt x="0" y="111"/>
                </a:moveTo>
                <a:lnTo>
                  <a:pt x="200" y="10"/>
                </a:lnTo>
                <a:lnTo>
                  <a:pt x="230" y="0"/>
                </a:lnTo>
                <a:lnTo>
                  <a:pt x="20" y="101"/>
                </a:lnTo>
                <a:lnTo>
                  <a:pt x="0" y="1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5" name="Freeform 137"/>
          <p:cNvSpPr>
            <a:spLocks/>
          </p:cNvSpPr>
          <p:nvPr/>
        </p:nvSpPr>
        <p:spPr bwMode="auto">
          <a:xfrm>
            <a:off x="7690644" y="2468563"/>
            <a:ext cx="39688" cy="73025"/>
          </a:xfrm>
          <a:custGeom>
            <a:avLst/>
            <a:gdLst>
              <a:gd name="T0" fmla="*/ 0 w 25"/>
              <a:gd name="T1" fmla="*/ 2147483647 h 46"/>
              <a:gd name="T2" fmla="*/ 0 w 25"/>
              <a:gd name="T3" fmla="*/ 2147483647 h 46"/>
              <a:gd name="T4" fmla="*/ 2147483647 w 25"/>
              <a:gd name="T5" fmla="*/ 2147483647 h 46"/>
              <a:gd name="T6" fmla="*/ 2147483647 w 25"/>
              <a:gd name="T7" fmla="*/ 0 h 46"/>
              <a:gd name="T8" fmla="*/ 0 w 25"/>
              <a:gd name="T9" fmla="*/ 2147483647 h 46"/>
              <a:gd name="T10" fmla="*/ 0 60000 65536"/>
              <a:gd name="T11" fmla="*/ 0 60000 65536"/>
              <a:gd name="T12" fmla="*/ 0 60000 65536"/>
              <a:gd name="T13" fmla="*/ 0 60000 65536"/>
              <a:gd name="T14" fmla="*/ 0 60000 65536"/>
              <a:gd name="T15" fmla="*/ 0 w 25"/>
              <a:gd name="T16" fmla="*/ 0 h 46"/>
              <a:gd name="T17" fmla="*/ 25 w 25"/>
              <a:gd name="T18" fmla="*/ 46 h 46"/>
            </a:gdLst>
            <a:ahLst/>
            <a:cxnLst>
              <a:cxn ang="T10">
                <a:pos x="T0" y="T1"/>
              </a:cxn>
              <a:cxn ang="T11">
                <a:pos x="T2" y="T3"/>
              </a:cxn>
              <a:cxn ang="T12">
                <a:pos x="T4" y="T5"/>
              </a:cxn>
              <a:cxn ang="T13">
                <a:pos x="T6" y="T7"/>
              </a:cxn>
              <a:cxn ang="T14">
                <a:pos x="T8" y="T9"/>
              </a:cxn>
            </a:cxnLst>
            <a:rect l="T15" t="T16" r="T17" b="T18"/>
            <a:pathLst>
              <a:path w="25" h="46">
                <a:moveTo>
                  <a:pt x="0" y="9"/>
                </a:moveTo>
                <a:lnTo>
                  <a:pt x="0" y="45"/>
                </a:lnTo>
                <a:lnTo>
                  <a:pt x="24" y="26"/>
                </a:lnTo>
                <a:lnTo>
                  <a:pt x="24" y="0"/>
                </a:lnTo>
                <a:lnTo>
                  <a:pt x="0" y="9"/>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6" name="Freeform 138"/>
          <p:cNvSpPr>
            <a:spLocks/>
          </p:cNvSpPr>
          <p:nvPr/>
        </p:nvSpPr>
        <p:spPr bwMode="auto">
          <a:xfrm>
            <a:off x="7690644" y="2468563"/>
            <a:ext cx="49213" cy="82550"/>
          </a:xfrm>
          <a:custGeom>
            <a:avLst/>
            <a:gdLst>
              <a:gd name="T0" fmla="*/ 0 w 31"/>
              <a:gd name="T1" fmla="*/ 2147483647 h 52"/>
              <a:gd name="T2" fmla="*/ 0 w 31"/>
              <a:gd name="T3" fmla="*/ 2147483647 h 52"/>
              <a:gd name="T4" fmla="*/ 2147483647 w 31"/>
              <a:gd name="T5" fmla="*/ 2147483647 h 52"/>
              <a:gd name="T6" fmla="*/ 2147483647 w 31"/>
              <a:gd name="T7" fmla="*/ 0 h 52"/>
              <a:gd name="T8" fmla="*/ 0 w 31"/>
              <a:gd name="T9" fmla="*/ 2147483647 h 52"/>
              <a:gd name="T10" fmla="*/ 0 60000 65536"/>
              <a:gd name="T11" fmla="*/ 0 60000 65536"/>
              <a:gd name="T12" fmla="*/ 0 60000 65536"/>
              <a:gd name="T13" fmla="*/ 0 60000 65536"/>
              <a:gd name="T14" fmla="*/ 0 60000 65536"/>
              <a:gd name="T15" fmla="*/ 0 w 31"/>
              <a:gd name="T16" fmla="*/ 0 h 52"/>
              <a:gd name="T17" fmla="*/ 31 w 31"/>
              <a:gd name="T18" fmla="*/ 52 h 52"/>
            </a:gdLst>
            <a:ahLst/>
            <a:cxnLst>
              <a:cxn ang="T10">
                <a:pos x="T0" y="T1"/>
              </a:cxn>
              <a:cxn ang="T11">
                <a:pos x="T2" y="T3"/>
              </a:cxn>
              <a:cxn ang="T12">
                <a:pos x="T4" y="T5"/>
              </a:cxn>
              <a:cxn ang="T13">
                <a:pos x="T6" y="T7"/>
              </a:cxn>
              <a:cxn ang="T14">
                <a:pos x="T8" y="T9"/>
              </a:cxn>
            </a:cxnLst>
            <a:rect l="T15" t="T16" r="T17" b="T18"/>
            <a:pathLst>
              <a:path w="31" h="52">
                <a:moveTo>
                  <a:pt x="0" y="10"/>
                </a:moveTo>
                <a:lnTo>
                  <a:pt x="0" y="51"/>
                </a:lnTo>
                <a:lnTo>
                  <a:pt x="30" y="30"/>
                </a:lnTo>
                <a:lnTo>
                  <a:pt x="30" y="0"/>
                </a:lnTo>
                <a:lnTo>
                  <a:pt x="0"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7" name="Freeform 139"/>
          <p:cNvSpPr>
            <a:spLocks/>
          </p:cNvSpPr>
          <p:nvPr/>
        </p:nvSpPr>
        <p:spPr bwMode="auto">
          <a:xfrm>
            <a:off x="7690644" y="2484438"/>
            <a:ext cx="327025" cy="311150"/>
          </a:xfrm>
          <a:custGeom>
            <a:avLst/>
            <a:gdLst>
              <a:gd name="T0" fmla="*/ 0 w 206"/>
              <a:gd name="T1" fmla="*/ 0 h 196"/>
              <a:gd name="T2" fmla="*/ 2147483647 w 206"/>
              <a:gd name="T3" fmla="*/ 2147483647 h 196"/>
              <a:gd name="T4" fmla="*/ 2147483647 w 206"/>
              <a:gd name="T5" fmla="*/ 2147483647 h 196"/>
              <a:gd name="T6" fmla="*/ 0 w 206"/>
              <a:gd name="T7" fmla="*/ 2147483647 h 196"/>
              <a:gd name="T8" fmla="*/ 0 w 206"/>
              <a:gd name="T9" fmla="*/ 0 h 196"/>
              <a:gd name="T10" fmla="*/ 0 60000 65536"/>
              <a:gd name="T11" fmla="*/ 0 60000 65536"/>
              <a:gd name="T12" fmla="*/ 0 60000 65536"/>
              <a:gd name="T13" fmla="*/ 0 60000 65536"/>
              <a:gd name="T14" fmla="*/ 0 60000 65536"/>
              <a:gd name="T15" fmla="*/ 0 w 206"/>
              <a:gd name="T16" fmla="*/ 0 h 196"/>
              <a:gd name="T17" fmla="*/ 206 w 206"/>
              <a:gd name="T18" fmla="*/ 196 h 196"/>
            </a:gdLst>
            <a:ahLst/>
            <a:cxnLst>
              <a:cxn ang="T10">
                <a:pos x="T0" y="T1"/>
              </a:cxn>
              <a:cxn ang="T11">
                <a:pos x="T2" y="T3"/>
              </a:cxn>
              <a:cxn ang="T12">
                <a:pos x="T4" y="T5"/>
              </a:cxn>
              <a:cxn ang="T13">
                <a:pos x="T6" y="T7"/>
              </a:cxn>
              <a:cxn ang="T14">
                <a:pos x="T8" y="T9"/>
              </a:cxn>
            </a:cxnLst>
            <a:rect l="T15" t="T16" r="T17" b="T18"/>
            <a:pathLst>
              <a:path w="206" h="196">
                <a:moveTo>
                  <a:pt x="0" y="0"/>
                </a:moveTo>
                <a:lnTo>
                  <a:pt x="205" y="156"/>
                </a:lnTo>
                <a:lnTo>
                  <a:pt x="205" y="195"/>
                </a:lnTo>
                <a:lnTo>
                  <a:pt x="0" y="40"/>
                </a:lnTo>
                <a:lnTo>
                  <a:pt x="0" y="0"/>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08" name="Freeform 140"/>
          <p:cNvSpPr>
            <a:spLocks/>
          </p:cNvSpPr>
          <p:nvPr/>
        </p:nvSpPr>
        <p:spPr bwMode="auto">
          <a:xfrm>
            <a:off x="7690644" y="2484438"/>
            <a:ext cx="336550" cy="320675"/>
          </a:xfrm>
          <a:custGeom>
            <a:avLst/>
            <a:gdLst>
              <a:gd name="T0" fmla="*/ 0 w 212"/>
              <a:gd name="T1" fmla="*/ 0 h 202"/>
              <a:gd name="T2" fmla="*/ 2147483647 w 212"/>
              <a:gd name="T3" fmla="*/ 2147483647 h 202"/>
              <a:gd name="T4" fmla="*/ 2147483647 w 212"/>
              <a:gd name="T5" fmla="*/ 2147483647 h 202"/>
              <a:gd name="T6" fmla="*/ 0 w 212"/>
              <a:gd name="T7" fmla="*/ 2147483647 h 202"/>
              <a:gd name="T8" fmla="*/ 0 w 212"/>
              <a:gd name="T9" fmla="*/ 0 h 202"/>
              <a:gd name="T10" fmla="*/ 0 60000 65536"/>
              <a:gd name="T11" fmla="*/ 0 60000 65536"/>
              <a:gd name="T12" fmla="*/ 0 60000 65536"/>
              <a:gd name="T13" fmla="*/ 0 60000 65536"/>
              <a:gd name="T14" fmla="*/ 0 60000 65536"/>
              <a:gd name="T15" fmla="*/ 0 w 212"/>
              <a:gd name="T16" fmla="*/ 0 h 202"/>
              <a:gd name="T17" fmla="*/ 212 w 212"/>
              <a:gd name="T18" fmla="*/ 202 h 202"/>
            </a:gdLst>
            <a:ahLst/>
            <a:cxnLst>
              <a:cxn ang="T10">
                <a:pos x="T0" y="T1"/>
              </a:cxn>
              <a:cxn ang="T11">
                <a:pos x="T2" y="T3"/>
              </a:cxn>
              <a:cxn ang="T12">
                <a:pos x="T4" y="T5"/>
              </a:cxn>
              <a:cxn ang="T13">
                <a:pos x="T6" y="T7"/>
              </a:cxn>
              <a:cxn ang="T14">
                <a:pos x="T8" y="T9"/>
              </a:cxn>
            </a:cxnLst>
            <a:rect l="T15" t="T16" r="T17" b="T18"/>
            <a:pathLst>
              <a:path w="212" h="202">
                <a:moveTo>
                  <a:pt x="0" y="0"/>
                </a:moveTo>
                <a:lnTo>
                  <a:pt x="211" y="161"/>
                </a:lnTo>
                <a:lnTo>
                  <a:pt x="211" y="201"/>
                </a:lnTo>
                <a:lnTo>
                  <a:pt x="0" y="41"/>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9" name="Line 141"/>
          <p:cNvSpPr>
            <a:spLocks noChangeShapeType="1"/>
          </p:cNvSpPr>
          <p:nvPr/>
        </p:nvSpPr>
        <p:spPr bwMode="auto">
          <a:xfrm flipH="1" flipV="1">
            <a:off x="7690644" y="2549526"/>
            <a:ext cx="334963" cy="2540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10" name="Freeform 142"/>
          <p:cNvSpPr>
            <a:spLocks/>
          </p:cNvSpPr>
          <p:nvPr/>
        </p:nvSpPr>
        <p:spPr bwMode="auto">
          <a:xfrm>
            <a:off x="7690644" y="2468563"/>
            <a:ext cx="358775" cy="263525"/>
          </a:xfrm>
          <a:custGeom>
            <a:avLst/>
            <a:gdLst>
              <a:gd name="T0" fmla="*/ 0 w 226"/>
              <a:gd name="T1" fmla="*/ 2147483647 h 166"/>
              <a:gd name="T2" fmla="*/ 2147483647 w 226"/>
              <a:gd name="T3" fmla="*/ 2147483647 h 166"/>
              <a:gd name="T4" fmla="*/ 2147483647 w 226"/>
              <a:gd name="T5" fmla="*/ 2147483647 h 166"/>
              <a:gd name="T6" fmla="*/ 2147483647 w 226"/>
              <a:gd name="T7" fmla="*/ 0 h 166"/>
              <a:gd name="T8" fmla="*/ 0 w 226"/>
              <a:gd name="T9" fmla="*/ 2147483647 h 166"/>
              <a:gd name="T10" fmla="*/ 0 60000 65536"/>
              <a:gd name="T11" fmla="*/ 0 60000 65536"/>
              <a:gd name="T12" fmla="*/ 0 60000 65536"/>
              <a:gd name="T13" fmla="*/ 0 60000 65536"/>
              <a:gd name="T14" fmla="*/ 0 60000 65536"/>
              <a:gd name="T15" fmla="*/ 0 w 226"/>
              <a:gd name="T16" fmla="*/ 0 h 166"/>
              <a:gd name="T17" fmla="*/ 226 w 226"/>
              <a:gd name="T18" fmla="*/ 166 h 166"/>
            </a:gdLst>
            <a:ahLst/>
            <a:cxnLst>
              <a:cxn ang="T10">
                <a:pos x="T0" y="T1"/>
              </a:cxn>
              <a:cxn ang="T11">
                <a:pos x="T2" y="T3"/>
              </a:cxn>
              <a:cxn ang="T12">
                <a:pos x="T4" y="T5"/>
              </a:cxn>
              <a:cxn ang="T13">
                <a:pos x="T6" y="T7"/>
              </a:cxn>
              <a:cxn ang="T14">
                <a:pos x="T8" y="T9"/>
              </a:cxn>
            </a:cxnLst>
            <a:rect l="T15" t="T16" r="T17" b="T18"/>
            <a:pathLst>
              <a:path w="226" h="166">
                <a:moveTo>
                  <a:pt x="0" y="10"/>
                </a:moveTo>
                <a:lnTo>
                  <a:pt x="206" y="165"/>
                </a:lnTo>
                <a:lnTo>
                  <a:pt x="225" y="146"/>
                </a:lnTo>
                <a:lnTo>
                  <a:pt x="29" y="0"/>
                </a:lnTo>
                <a:lnTo>
                  <a:pt x="0" y="10"/>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11" name="Freeform 143"/>
          <p:cNvSpPr>
            <a:spLocks/>
          </p:cNvSpPr>
          <p:nvPr/>
        </p:nvSpPr>
        <p:spPr bwMode="auto">
          <a:xfrm>
            <a:off x="7690644" y="2468563"/>
            <a:ext cx="368300" cy="273050"/>
          </a:xfrm>
          <a:custGeom>
            <a:avLst/>
            <a:gdLst>
              <a:gd name="T0" fmla="*/ 0 w 232"/>
              <a:gd name="T1" fmla="*/ 2147483647 h 172"/>
              <a:gd name="T2" fmla="*/ 2147483647 w 232"/>
              <a:gd name="T3" fmla="*/ 2147483647 h 172"/>
              <a:gd name="T4" fmla="*/ 2147483647 w 232"/>
              <a:gd name="T5" fmla="*/ 2147483647 h 172"/>
              <a:gd name="T6" fmla="*/ 2147483647 w 232"/>
              <a:gd name="T7" fmla="*/ 0 h 172"/>
              <a:gd name="T8" fmla="*/ 0 w 232"/>
              <a:gd name="T9" fmla="*/ 2147483647 h 172"/>
              <a:gd name="T10" fmla="*/ 0 60000 65536"/>
              <a:gd name="T11" fmla="*/ 0 60000 65536"/>
              <a:gd name="T12" fmla="*/ 0 60000 65536"/>
              <a:gd name="T13" fmla="*/ 0 60000 65536"/>
              <a:gd name="T14" fmla="*/ 0 60000 65536"/>
              <a:gd name="T15" fmla="*/ 0 w 232"/>
              <a:gd name="T16" fmla="*/ 0 h 172"/>
              <a:gd name="T17" fmla="*/ 232 w 232"/>
              <a:gd name="T18" fmla="*/ 172 h 172"/>
            </a:gdLst>
            <a:ahLst/>
            <a:cxnLst>
              <a:cxn ang="T10">
                <a:pos x="T0" y="T1"/>
              </a:cxn>
              <a:cxn ang="T11">
                <a:pos x="T2" y="T3"/>
              </a:cxn>
              <a:cxn ang="T12">
                <a:pos x="T4" y="T5"/>
              </a:cxn>
              <a:cxn ang="T13">
                <a:pos x="T6" y="T7"/>
              </a:cxn>
              <a:cxn ang="T14">
                <a:pos x="T8" y="T9"/>
              </a:cxn>
            </a:cxnLst>
            <a:rect l="T15" t="T16" r="T17" b="T18"/>
            <a:pathLst>
              <a:path w="232" h="172">
                <a:moveTo>
                  <a:pt x="0" y="10"/>
                </a:moveTo>
                <a:lnTo>
                  <a:pt x="211" y="171"/>
                </a:lnTo>
                <a:lnTo>
                  <a:pt x="231" y="151"/>
                </a:lnTo>
                <a:lnTo>
                  <a:pt x="30" y="0"/>
                </a:lnTo>
                <a:lnTo>
                  <a:pt x="0"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12" name="Freeform 144"/>
          <p:cNvSpPr>
            <a:spLocks/>
          </p:cNvSpPr>
          <p:nvPr/>
        </p:nvSpPr>
        <p:spPr bwMode="auto">
          <a:xfrm>
            <a:off x="8025607" y="2708276"/>
            <a:ext cx="26987"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13" name="Freeform 145"/>
          <p:cNvSpPr>
            <a:spLocks/>
          </p:cNvSpPr>
          <p:nvPr/>
        </p:nvSpPr>
        <p:spPr bwMode="auto">
          <a:xfrm>
            <a:off x="8025607" y="2708276"/>
            <a:ext cx="33337"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14" name="Freeform 146"/>
          <p:cNvSpPr>
            <a:spLocks/>
          </p:cNvSpPr>
          <p:nvPr/>
        </p:nvSpPr>
        <p:spPr bwMode="auto">
          <a:xfrm>
            <a:off x="8025607" y="2405063"/>
            <a:ext cx="309562" cy="390525"/>
          </a:xfrm>
          <a:custGeom>
            <a:avLst/>
            <a:gdLst>
              <a:gd name="T0" fmla="*/ 0 w 195"/>
              <a:gd name="T1" fmla="*/ 2147483647 h 246"/>
              <a:gd name="T2" fmla="*/ 2147483647 w 195"/>
              <a:gd name="T3" fmla="*/ 0 h 246"/>
              <a:gd name="T4" fmla="*/ 2147483647 w 195"/>
              <a:gd name="T5" fmla="*/ 2147483647 h 246"/>
              <a:gd name="T6" fmla="*/ 0 w 195"/>
              <a:gd name="T7" fmla="*/ 2147483647 h 246"/>
              <a:gd name="T8" fmla="*/ 0 w 195"/>
              <a:gd name="T9" fmla="*/ 2147483647 h 246"/>
              <a:gd name="T10" fmla="*/ 0 60000 65536"/>
              <a:gd name="T11" fmla="*/ 0 60000 65536"/>
              <a:gd name="T12" fmla="*/ 0 60000 65536"/>
              <a:gd name="T13" fmla="*/ 0 60000 65536"/>
              <a:gd name="T14" fmla="*/ 0 60000 65536"/>
              <a:gd name="T15" fmla="*/ 0 w 195"/>
              <a:gd name="T16" fmla="*/ 0 h 246"/>
              <a:gd name="T17" fmla="*/ 195 w 195"/>
              <a:gd name="T18" fmla="*/ 246 h 246"/>
            </a:gdLst>
            <a:ahLst/>
            <a:cxnLst>
              <a:cxn ang="T10">
                <a:pos x="T0" y="T1"/>
              </a:cxn>
              <a:cxn ang="T11">
                <a:pos x="T2" y="T3"/>
              </a:cxn>
              <a:cxn ang="T12">
                <a:pos x="T4" y="T5"/>
              </a:cxn>
              <a:cxn ang="T13">
                <a:pos x="T6" y="T7"/>
              </a:cxn>
              <a:cxn ang="T14">
                <a:pos x="T8" y="T9"/>
              </a:cxn>
            </a:cxnLst>
            <a:rect l="T15" t="T16" r="T17" b="T18"/>
            <a:pathLst>
              <a:path w="195" h="246">
                <a:moveTo>
                  <a:pt x="0" y="206"/>
                </a:moveTo>
                <a:lnTo>
                  <a:pt x="194" y="0"/>
                </a:lnTo>
                <a:lnTo>
                  <a:pt x="194" y="39"/>
                </a:lnTo>
                <a:lnTo>
                  <a:pt x="0" y="245"/>
                </a:lnTo>
                <a:lnTo>
                  <a:pt x="0" y="206"/>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15" name="Freeform 147"/>
          <p:cNvSpPr>
            <a:spLocks/>
          </p:cNvSpPr>
          <p:nvPr/>
        </p:nvSpPr>
        <p:spPr bwMode="auto">
          <a:xfrm>
            <a:off x="8025607" y="2405063"/>
            <a:ext cx="319087" cy="400050"/>
          </a:xfrm>
          <a:custGeom>
            <a:avLst/>
            <a:gdLst>
              <a:gd name="T0" fmla="*/ 0 w 201"/>
              <a:gd name="T1" fmla="*/ 2147483647 h 252"/>
              <a:gd name="T2" fmla="*/ 2147483647 w 201"/>
              <a:gd name="T3" fmla="*/ 0 h 252"/>
              <a:gd name="T4" fmla="*/ 2147483647 w 201"/>
              <a:gd name="T5" fmla="*/ 2147483647 h 252"/>
              <a:gd name="T6" fmla="*/ 0 w 201"/>
              <a:gd name="T7" fmla="*/ 2147483647 h 252"/>
              <a:gd name="T8" fmla="*/ 0 w 201"/>
              <a:gd name="T9" fmla="*/ 2147483647 h 252"/>
              <a:gd name="T10" fmla="*/ 0 60000 65536"/>
              <a:gd name="T11" fmla="*/ 0 60000 65536"/>
              <a:gd name="T12" fmla="*/ 0 60000 65536"/>
              <a:gd name="T13" fmla="*/ 0 60000 65536"/>
              <a:gd name="T14" fmla="*/ 0 60000 65536"/>
              <a:gd name="T15" fmla="*/ 0 w 201"/>
              <a:gd name="T16" fmla="*/ 0 h 252"/>
              <a:gd name="T17" fmla="*/ 201 w 201"/>
              <a:gd name="T18" fmla="*/ 252 h 252"/>
            </a:gdLst>
            <a:ahLst/>
            <a:cxnLst>
              <a:cxn ang="T10">
                <a:pos x="T0" y="T1"/>
              </a:cxn>
              <a:cxn ang="T11">
                <a:pos x="T2" y="T3"/>
              </a:cxn>
              <a:cxn ang="T12">
                <a:pos x="T4" y="T5"/>
              </a:cxn>
              <a:cxn ang="T13">
                <a:pos x="T6" y="T7"/>
              </a:cxn>
              <a:cxn ang="T14">
                <a:pos x="T8" y="T9"/>
              </a:cxn>
            </a:cxnLst>
            <a:rect l="T15" t="T16" r="T17" b="T18"/>
            <a:pathLst>
              <a:path w="201" h="252">
                <a:moveTo>
                  <a:pt x="0" y="211"/>
                </a:moveTo>
                <a:lnTo>
                  <a:pt x="200" y="0"/>
                </a:lnTo>
                <a:lnTo>
                  <a:pt x="200" y="40"/>
                </a:lnTo>
                <a:lnTo>
                  <a:pt x="0" y="251"/>
                </a:lnTo>
                <a:lnTo>
                  <a:pt x="0" y="2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16" name="Line 148"/>
          <p:cNvSpPr>
            <a:spLocks noChangeShapeType="1"/>
          </p:cNvSpPr>
          <p:nvPr/>
        </p:nvSpPr>
        <p:spPr bwMode="auto">
          <a:xfrm flipV="1">
            <a:off x="8025607" y="2405063"/>
            <a:ext cx="317500" cy="33496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17" name="Freeform 149"/>
          <p:cNvSpPr>
            <a:spLocks/>
          </p:cNvSpPr>
          <p:nvPr/>
        </p:nvSpPr>
        <p:spPr bwMode="auto">
          <a:xfrm>
            <a:off x="8025607" y="2436813"/>
            <a:ext cx="357187" cy="358775"/>
          </a:xfrm>
          <a:custGeom>
            <a:avLst/>
            <a:gdLst>
              <a:gd name="T0" fmla="*/ 2147483647 w 225"/>
              <a:gd name="T1" fmla="*/ 2147483647 h 226"/>
              <a:gd name="T2" fmla="*/ 0 w 225"/>
              <a:gd name="T3" fmla="*/ 2147483647 h 226"/>
              <a:gd name="T4" fmla="*/ 2147483647 w 225"/>
              <a:gd name="T5" fmla="*/ 2147483647 h 226"/>
              <a:gd name="T6" fmla="*/ 2147483647 w 225"/>
              <a:gd name="T7" fmla="*/ 0 h 226"/>
              <a:gd name="T8" fmla="*/ 2147483647 w 225"/>
              <a:gd name="T9" fmla="*/ 2147483647 h 226"/>
              <a:gd name="T10" fmla="*/ 0 60000 65536"/>
              <a:gd name="T11" fmla="*/ 0 60000 65536"/>
              <a:gd name="T12" fmla="*/ 0 60000 65536"/>
              <a:gd name="T13" fmla="*/ 0 60000 65536"/>
              <a:gd name="T14" fmla="*/ 0 60000 65536"/>
              <a:gd name="T15" fmla="*/ 0 w 225"/>
              <a:gd name="T16" fmla="*/ 0 h 226"/>
              <a:gd name="T17" fmla="*/ 225 w 225"/>
              <a:gd name="T18" fmla="*/ 226 h 226"/>
            </a:gdLst>
            <a:ahLst/>
            <a:cxnLst>
              <a:cxn ang="T10">
                <a:pos x="T0" y="T1"/>
              </a:cxn>
              <a:cxn ang="T11">
                <a:pos x="T2" y="T3"/>
              </a:cxn>
              <a:cxn ang="T12">
                <a:pos x="T4" y="T5"/>
              </a:cxn>
              <a:cxn ang="T13">
                <a:pos x="T6" y="T7"/>
              </a:cxn>
              <a:cxn ang="T14">
                <a:pos x="T8" y="T9"/>
              </a:cxn>
            </a:cxnLst>
            <a:rect l="T15" t="T16" r="T17" b="T18"/>
            <a:pathLst>
              <a:path w="225" h="226">
                <a:moveTo>
                  <a:pt x="195" y="19"/>
                </a:moveTo>
                <a:lnTo>
                  <a:pt x="0" y="225"/>
                </a:lnTo>
                <a:lnTo>
                  <a:pt x="19" y="206"/>
                </a:lnTo>
                <a:lnTo>
                  <a:pt x="224" y="0"/>
                </a:lnTo>
                <a:lnTo>
                  <a:pt x="195" y="19"/>
                </a:lnTo>
              </a:path>
            </a:pathLst>
          </a:custGeom>
          <a:solidFill>
            <a:srgbClr val="00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18" name="Freeform 150"/>
          <p:cNvSpPr>
            <a:spLocks/>
          </p:cNvSpPr>
          <p:nvPr/>
        </p:nvSpPr>
        <p:spPr bwMode="auto">
          <a:xfrm>
            <a:off x="8025607" y="2436813"/>
            <a:ext cx="366712" cy="368300"/>
          </a:xfrm>
          <a:custGeom>
            <a:avLst/>
            <a:gdLst>
              <a:gd name="T0" fmla="*/ 2147483647 w 231"/>
              <a:gd name="T1" fmla="*/ 2147483647 h 232"/>
              <a:gd name="T2" fmla="*/ 0 w 231"/>
              <a:gd name="T3" fmla="*/ 2147483647 h 232"/>
              <a:gd name="T4" fmla="*/ 2147483647 w 231"/>
              <a:gd name="T5" fmla="*/ 2147483647 h 232"/>
              <a:gd name="T6" fmla="*/ 2147483647 w 231"/>
              <a:gd name="T7" fmla="*/ 0 h 232"/>
              <a:gd name="T8" fmla="*/ 2147483647 w 231"/>
              <a:gd name="T9" fmla="*/ 2147483647 h 232"/>
              <a:gd name="T10" fmla="*/ 0 60000 65536"/>
              <a:gd name="T11" fmla="*/ 0 60000 65536"/>
              <a:gd name="T12" fmla="*/ 0 60000 65536"/>
              <a:gd name="T13" fmla="*/ 0 60000 65536"/>
              <a:gd name="T14" fmla="*/ 0 60000 65536"/>
              <a:gd name="T15" fmla="*/ 0 w 231"/>
              <a:gd name="T16" fmla="*/ 0 h 232"/>
              <a:gd name="T17" fmla="*/ 231 w 231"/>
              <a:gd name="T18" fmla="*/ 232 h 232"/>
            </a:gdLst>
            <a:ahLst/>
            <a:cxnLst>
              <a:cxn ang="T10">
                <a:pos x="T0" y="T1"/>
              </a:cxn>
              <a:cxn ang="T11">
                <a:pos x="T2" y="T3"/>
              </a:cxn>
              <a:cxn ang="T12">
                <a:pos x="T4" y="T5"/>
              </a:cxn>
              <a:cxn ang="T13">
                <a:pos x="T6" y="T7"/>
              </a:cxn>
              <a:cxn ang="T14">
                <a:pos x="T8" y="T9"/>
              </a:cxn>
            </a:cxnLst>
            <a:rect l="T15" t="T16" r="T17" b="T18"/>
            <a:pathLst>
              <a:path w="231" h="232">
                <a:moveTo>
                  <a:pt x="200" y="20"/>
                </a:moveTo>
                <a:lnTo>
                  <a:pt x="0" y="231"/>
                </a:lnTo>
                <a:lnTo>
                  <a:pt x="20" y="211"/>
                </a:lnTo>
                <a:lnTo>
                  <a:pt x="230" y="0"/>
                </a:lnTo>
                <a:lnTo>
                  <a:pt x="20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19" name="Freeform 151"/>
          <p:cNvSpPr>
            <a:spLocks/>
          </p:cNvSpPr>
          <p:nvPr/>
        </p:nvSpPr>
        <p:spPr bwMode="auto">
          <a:xfrm>
            <a:off x="8343107" y="2373313"/>
            <a:ext cx="39687" cy="87313"/>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007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20" name="Freeform 152"/>
          <p:cNvSpPr>
            <a:spLocks/>
          </p:cNvSpPr>
          <p:nvPr/>
        </p:nvSpPr>
        <p:spPr bwMode="auto">
          <a:xfrm>
            <a:off x="8343107" y="2373313"/>
            <a:ext cx="49212" cy="96838"/>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21" name="Freeform 153"/>
          <p:cNvSpPr>
            <a:spLocks/>
          </p:cNvSpPr>
          <p:nvPr/>
        </p:nvSpPr>
        <p:spPr bwMode="auto">
          <a:xfrm>
            <a:off x="6641307" y="3263901"/>
            <a:ext cx="309562" cy="71437"/>
          </a:xfrm>
          <a:custGeom>
            <a:avLst/>
            <a:gdLst>
              <a:gd name="T0" fmla="*/ 0 w 195"/>
              <a:gd name="T1" fmla="*/ 2147483647 h 45"/>
              <a:gd name="T2" fmla="*/ 2147483647 w 195"/>
              <a:gd name="T3" fmla="*/ 0 h 45"/>
              <a:gd name="T4" fmla="*/ 2147483647 w 195"/>
              <a:gd name="T5" fmla="*/ 2147483647 h 45"/>
              <a:gd name="T6" fmla="*/ 0 w 195"/>
              <a:gd name="T7" fmla="*/ 2147483647 h 45"/>
              <a:gd name="T8" fmla="*/ 0 w 195"/>
              <a:gd name="T9" fmla="*/ 2147483647 h 45"/>
              <a:gd name="T10" fmla="*/ 0 60000 65536"/>
              <a:gd name="T11" fmla="*/ 0 60000 65536"/>
              <a:gd name="T12" fmla="*/ 0 60000 65536"/>
              <a:gd name="T13" fmla="*/ 0 60000 65536"/>
              <a:gd name="T14" fmla="*/ 0 60000 65536"/>
              <a:gd name="T15" fmla="*/ 0 w 195"/>
              <a:gd name="T16" fmla="*/ 0 h 45"/>
              <a:gd name="T17" fmla="*/ 195 w 195"/>
              <a:gd name="T18" fmla="*/ 45 h 45"/>
            </a:gdLst>
            <a:ahLst/>
            <a:cxnLst>
              <a:cxn ang="T10">
                <a:pos x="T0" y="T1"/>
              </a:cxn>
              <a:cxn ang="T11">
                <a:pos x="T2" y="T3"/>
              </a:cxn>
              <a:cxn ang="T12">
                <a:pos x="T4" y="T5"/>
              </a:cxn>
              <a:cxn ang="T13">
                <a:pos x="T6" y="T7"/>
              </a:cxn>
              <a:cxn ang="T14">
                <a:pos x="T8" y="T9"/>
              </a:cxn>
            </a:cxnLst>
            <a:rect l="T15" t="T16" r="T17" b="T18"/>
            <a:pathLst>
              <a:path w="195" h="45">
                <a:moveTo>
                  <a:pt x="0" y="18"/>
                </a:moveTo>
                <a:lnTo>
                  <a:pt x="194" y="0"/>
                </a:lnTo>
                <a:lnTo>
                  <a:pt x="194" y="35"/>
                </a:lnTo>
                <a:lnTo>
                  <a:pt x="0" y="44"/>
                </a:lnTo>
                <a:lnTo>
                  <a:pt x="0" y="18"/>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22" name="Freeform 154"/>
          <p:cNvSpPr>
            <a:spLocks/>
          </p:cNvSpPr>
          <p:nvPr/>
        </p:nvSpPr>
        <p:spPr bwMode="auto">
          <a:xfrm>
            <a:off x="6641307" y="3263901"/>
            <a:ext cx="319087" cy="80962"/>
          </a:xfrm>
          <a:custGeom>
            <a:avLst/>
            <a:gdLst>
              <a:gd name="T0" fmla="*/ 0 w 201"/>
              <a:gd name="T1" fmla="*/ 2147483647 h 51"/>
              <a:gd name="T2" fmla="*/ 2147483647 w 201"/>
              <a:gd name="T3" fmla="*/ 0 h 51"/>
              <a:gd name="T4" fmla="*/ 2147483647 w 201"/>
              <a:gd name="T5" fmla="*/ 2147483647 h 51"/>
              <a:gd name="T6" fmla="*/ 0 w 201"/>
              <a:gd name="T7" fmla="*/ 2147483647 h 51"/>
              <a:gd name="T8" fmla="*/ 0 w 201"/>
              <a:gd name="T9" fmla="*/ 2147483647 h 51"/>
              <a:gd name="T10" fmla="*/ 0 60000 65536"/>
              <a:gd name="T11" fmla="*/ 0 60000 65536"/>
              <a:gd name="T12" fmla="*/ 0 60000 65536"/>
              <a:gd name="T13" fmla="*/ 0 60000 65536"/>
              <a:gd name="T14" fmla="*/ 0 60000 65536"/>
              <a:gd name="T15" fmla="*/ 0 w 201"/>
              <a:gd name="T16" fmla="*/ 0 h 51"/>
              <a:gd name="T17" fmla="*/ 201 w 201"/>
              <a:gd name="T18" fmla="*/ 51 h 51"/>
            </a:gdLst>
            <a:ahLst/>
            <a:cxnLst>
              <a:cxn ang="T10">
                <a:pos x="T0" y="T1"/>
              </a:cxn>
              <a:cxn ang="T11">
                <a:pos x="T2" y="T3"/>
              </a:cxn>
              <a:cxn ang="T12">
                <a:pos x="T4" y="T5"/>
              </a:cxn>
              <a:cxn ang="T13">
                <a:pos x="T6" y="T7"/>
              </a:cxn>
              <a:cxn ang="T14">
                <a:pos x="T8" y="T9"/>
              </a:cxn>
            </a:cxnLst>
            <a:rect l="T15" t="T16" r="T17" b="T18"/>
            <a:pathLst>
              <a:path w="201" h="51">
                <a:moveTo>
                  <a:pt x="0" y="20"/>
                </a:moveTo>
                <a:lnTo>
                  <a:pt x="200" y="0"/>
                </a:lnTo>
                <a:lnTo>
                  <a:pt x="200" y="40"/>
                </a:lnTo>
                <a:lnTo>
                  <a:pt x="0" y="5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23" name="Line 155"/>
          <p:cNvSpPr>
            <a:spLocks noChangeShapeType="1"/>
          </p:cNvSpPr>
          <p:nvPr/>
        </p:nvSpPr>
        <p:spPr bwMode="auto">
          <a:xfrm flipH="1">
            <a:off x="6641307" y="3327401"/>
            <a:ext cx="31750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24" name="Freeform 156"/>
          <p:cNvSpPr>
            <a:spLocks/>
          </p:cNvSpPr>
          <p:nvPr/>
        </p:nvSpPr>
        <p:spPr bwMode="auto">
          <a:xfrm>
            <a:off x="6641307" y="3232151"/>
            <a:ext cx="357187" cy="55562"/>
          </a:xfrm>
          <a:custGeom>
            <a:avLst/>
            <a:gdLst>
              <a:gd name="T0" fmla="*/ 0 w 225"/>
              <a:gd name="T1" fmla="*/ 2147483647 h 35"/>
              <a:gd name="T2" fmla="*/ 2147483647 w 225"/>
              <a:gd name="T3" fmla="*/ 2147483647 h 35"/>
              <a:gd name="T4" fmla="*/ 2147483647 w 225"/>
              <a:gd name="T5" fmla="*/ 0 h 35"/>
              <a:gd name="T6" fmla="*/ 2147483647 w 225"/>
              <a:gd name="T7" fmla="*/ 2147483647 h 35"/>
              <a:gd name="T8" fmla="*/ 0 w 225"/>
              <a:gd name="T9" fmla="*/ 2147483647 h 35"/>
              <a:gd name="T10" fmla="*/ 0 60000 65536"/>
              <a:gd name="T11" fmla="*/ 0 60000 65536"/>
              <a:gd name="T12" fmla="*/ 0 60000 65536"/>
              <a:gd name="T13" fmla="*/ 0 60000 65536"/>
              <a:gd name="T14" fmla="*/ 0 60000 65536"/>
              <a:gd name="T15" fmla="*/ 0 w 225"/>
              <a:gd name="T16" fmla="*/ 0 h 35"/>
              <a:gd name="T17" fmla="*/ 225 w 225"/>
              <a:gd name="T18" fmla="*/ 35 h 35"/>
            </a:gdLst>
            <a:ahLst/>
            <a:cxnLst>
              <a:cxn ang="T10">
                <a:pos x="T0" y="T1"/>
              </a:cxn>
              <a:cxn ang="T11">
                <a:pos x="T2" y="T3"/>
              </a:cxn>
              <a:cxn ang="T12">
                <a:pos x="T4" y="T5"/>
              </a:cxn>
              <a:cxn ang="T13">
                <a:pos x="T6" y="T7"/>
              </a:cxn>
              <a:cxn ang="T14">
                <a:pos x="T8" y="T9"/>
              </a:cxn>
            </a:cxnLst>
            <a:rect l="T15" t="T16" r="T17" b="T18"/>
            <a:pathLst>
              <a:path w="225" h="35">
                <a:moveTo>
                  <a:pt x="0" y="34"/>
                </a:moveTo>
                <a:lnTo>
                  <a:pt x="195" y="17"/>
                </a:lnTo>
                <a:lnTo>
                  <a:pt x="224" y="0"/>
                </a:lnTo>
                <a:lnTo>
                  <a:pt x="19" y="17"/>
                </a:lnTo>
                <a:lnTo>
                  <a:pt x="0" y="34"/>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25" name="Freeform 157"/>
          <p:cNvSpPr>
            <a:spLocks/>
          </p:cNvSpPr>
          <p:nvPr/>
        </p:nvSpPr>
        <p:spPr bwMode="auto">
          <a:xfrm>
            <a:off x="6641307" y="3232151"/>
            <a:ext cx="366712" cy="65087"/>
          </a:xfrm>
          <a:custGeom>
            <a:avLst/>
            <a:gdLst>
              <a:gd name="T0" fmla="*/ 0 w 231"/>
              <a:gd name="T1" fmla="*/ 2147483647 h 41"/>
              <a:gd name="T2" fmla="*/ 2147483647 w 231"/>
              <a:gd name="T3" fmla="*/ 2147483647 h 41"/>
              <a:gd name="T4" fmla="*/ 2147483647 w 231"/>
              <a:gd name="T5" fmla="*/ 0 h 41"/>
              <a:gd name="T6" fmla="*/ 2147483647 w 231"/>
              <a:gd name="T7" fmla="*/ 2147483647 h 41"/>
              <a:gd name="T8" fmla="*/ 0 w 231"/>
              <a:gd name="T9" fmla="*/ 2147483647 h 41"/>
              <a:gd name="T10" fmla="*/ 0 60000 65536"/>
              <a:gd name="T11" fmla="*/ 0 60000 65536"/>
              <a:gd name="T12" fmla="*/ 0 60000 65536"/>
              <a:gd name="T13" fmla="*/ 0 60000 65536"/>
              <a:gd name="T14" fmla="*/ 0 60000 65536"/>
              <a:gd name="T15" fmla="*/ 0 w 231"/>
              <a:gd name="T16" fmla="*/ 0 h 41"/>
              <a:gd name="T17" fmla="*/ 231 w 231"/>
              <a:gd name="T18" fmla="*/ 41 h 41"/>
            </a:gdLst>
            <a:ahLst/>
            <a:cxnLst>
              <a:cxn ang="T10">
                <a:pos x="T0" y="T1"/>
              </a:cxn>
              <a:cxn ang="T11">
                <a:pos x="T2" y="T3"/>
              </a:cxn>
              <a:cxn ang="T12">
                <a:pos x="T4" y="T5"/>
              </a:cxn>
              <a:cxn ang="T13">
                <a:pos x="T6" y="T7"/>
              </a:cxn>
              <a:cxn ang="T14">
                <a:pos x="T8" y="T9"/>
              </a:cxn>
            </a:cxnLst>
            <a:rect l="T15" t="T16" r="T17" b="T18"/>
            <a:pathLst>
              <a:path w="231" h="41">
                <a:moveTo>
                  <a:pt x="0" y="40"/>
                </a:moveTo>
                <a:lnTo>
                  <a:pt x="200" y="20"/>
                </a:lnTo>
                <a:lnTo>
                  <a:pt x="230" y="0"/>
                </a:lnTo>
                <a:lnTo>
                  <a:pt x="20" y="20"/>
                </a:lnTo>
                <a:lnTo>
                  <a:pt x="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26" name="Line 158"/>
          <p:cNvSpPr>
            <a:spLocks noChangeShapeType="1"/>
          </p:cNvSpPr>
          <p:nvPr/>
        </p:nvSpPr>
        <p:spPr bwMode="auto">
          <a:xfrm>
            <a:off x="6641307" y="3295651"/>
            <a:ext cx="0" cy="47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27" name="Freeform 159"/>
          <p:cNvSpPr>
            <a:spLocks/>
          </p:cNvSpPr>
          <p:nvPr/>
        </p:nvSpPr>
        <p:spPr bwMode="auto">
          <a:xfrm>
            <a:off x="6958807" y="3232151"/>
            <a:ext cx="39687" cy="87312"/>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28" name="Freeform 160"/>
          <p:cNvSpPr>
            <a:spLocks/>
          </p:cNvSpPr>
          <p:nvPr/>
        </p:nvSpPr>
        <p:spPr bwMode="auto">
          <a:xfrm>
            <a:off x="6958807" y="3232151"/>
            <a:ext cx="49212" cy="96837"/>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29" name="Freeform 161"/>
          <p:cNvSpPr>
            <a:spLocks/>
          </p:cNvSpPr>
          <p:nvPr/>
        </p:nvSpPr>
        <p:spPr bwMode="auto">
          <a:xfrm>
            <a:off x="6958807" y="3248026"/>
            <a:ext cx="327025" cy="71437"/>
          </a:xfrm>
          <a:custGeom>
            <a:avLst/>
            <a:gdLst>
              <a:gd name="T0" fmla="*/ 0 w 206"/>
              <a:gd name="T1" fmla="*/ 2147483647 h 45"/>
              <a:gd name="T2" fmla="*/ 2147483647 w 206"/>
              <a:gd name="T3" fmla="*/ 0 h 45"/>
              <a:gd name="T4" fmla="*/ 2147483647 w 206"/>
              <a:gd name="T5" fmla="*/ 2147483647 h 45"/>
              <a:gd name="T6" fmla="*/ 0 w 206"/>
              <a:gd name="T7" fmla="*/ 2147483647 h 45"/>
              <a:gd name="T8" fmla="*/ 0 w 206"/>
              <a:gd name="T9" fmla="*/ 2147483647 h 45"/>
              <a:gd name="T10" fmla="*/ 0 60000 65536"/>
              <a:gd name="T11" fmla="*/ 0 60000 65536"/>
              <a:gd name="T12" fmla="*/ 0 60000 65536"/>
              <a:gd name="T13" fmla="*/ 0 60000 65536"/>
              <a:gd name="T14" fmla="*/ 0 60000 65536"/>
              <a:gd name="T15" fmla="*/ 0 w 206"/>
              <a:gd name="T16" fmla="*/ 0 h 45"/>
              <a:gd name="T17" fmla="*/ 206 w 206"/>
              <a:gd name="T18" fmla="*/ 45 h 45"/>
            </a:gdLst>
            <a:ahLst/>
            <a:cxnLst>
              <a:cxn ang="T10">
                <a:pos x="T0" y="T1"/>
              </a:cxn>
              <a:cxn ang="T11">
                <a:pos x="T2" y="T3"/>
              </a:cxn>
              <a:cxn ang="T12">
                <a:pos x="T4" y="T5"/>
              </a:cxn>
              <a:cxn ang="T13">
                <a:pos x="T6" y="T7"/>
              </a:cxn>
              <a:cxn ang="T14">
                <a:pos x="T8" y="T9"/>
              </a:cxn>
            </a:cxnLst>
            <a:rect l="T15" t="T16" r="T17" b="T18"/>
            <a:pathLst>
              <a:path w="206" h="45">
                <a:moveTo>
                  <a:pt x="0" y="9"/>
                </a:moveTo>
                <a:lnTo>
                  <a:pt x="205" y="0"/>
                </a:lnTo>
                <a:lnTo>
                  <a:pt x="205" y="35"/>
                </a:lnTo>
                <a:lnTo>
                  <a:pt x="0" y="44"/>
                </a:lnTo>
                <a:lnTo>
                  <a:pt x="0" y="9"/>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30" name="Freeform 162"/>
          <p:cNvSpPr>
            <a:spLocks/>
          </p:cNvSpPr>
          <p:nvPr/>
        </p:nvSpPr>
        <p:spPr bwMode="auto">
          <a:xfrm>
            <a:off x="6958807" y="3248026"/>
            <a:ext cx="336550" cy="80962"/>
          </a:xfrm>
          <a:custGeom>
            <a:avLst/>
            <a:gdLst>
              <a:gd name="T0" fmla="*/ 0 w 212"/>
              <a:gd name="T1" fmla="*/ 2147483647 h 51"/>
              <a:gd name="T2" fmla="*/ 2147483647 w 212"/>
              <a:gd name="T3" fmla="*/ 0 h 51"/>
              <a:gd name="T4" fmla="*/ 2147483647 w 212"/>
              <a:gd name="T5" fmla="*/ 2147483647 h 51"/>
              <a:gd name="T6" fmla="*/ 0 w 212"/>
              <a:gd name="T7" fmla="*/ 2147483647 h 51"/>
              <a:gd name="T8" fmla="*/ 0 w 212"/>
              <a:gd name="T9" fmla="*/ 2147483647 h 51"/>
              <a:gd name="T10" fmla="*/ 0 60000 65536"/>
              <a:gd name="T11" fmla="*/ 0 60000 65536"/>
              <a:gd name="T12" fmla="*/ 0 60000 65536"/>
              <a:gd name="T13" fmla="*/ 0 60000 65536"/>
              <a:gd name="T14" fmla="*/ 0 60000 65536"/>
              <a:gd name="T15" fmla="*/ 0 w 212"/>
              <a:gd name="T16" fmla="*/ 0 h 51"/>
              <a:gd name="T17" fmla="*/ 212 w 212"/>
              <a:gd name="T18" fmla="*/ 51 h 51"/>
            </a:gdLst>
            <a:ahLst/>
            <a:cxnLst>
              <a:cxn ang="T10">
                <a:pos x="T0" y="T1"/>
              </a:cxn>
              <a:cxn ang="T11">
                <a:pos x="T2" y="T3"/>
              </a:cxn>
              <a:cxn ang="T12">
                <a:pos x="T4" y="T5"/>
              </a:cxn>
              <a:cxn ang="T13">
                <a:pos x="T6" y="T7"/>
              </a:cxn>
              <a:cxn ang="T14">
                <a:pos x="T8" y="T9"/>
              </a:cxn>
            </a:cxnLst>
            <a:rect l="T15" t="T16" r="T17" b="T18"/>
            <a:pathLst>
              <a:path w="212" h="51">
                <a:moveTo>
                  <a:pt x="0" y="10"/>
                </a:moveTo>
                <a:lnTo>
                  <a:pt x="211" y="0"/>
                </a:lnTo>
                <a:lnTo>
                  <a:pt x="211" y="40"/>
                </a:lnTo>
                <a:lnTo>
                  <a:pt x="0" y="50"/>
                </a:lnTo>
                <a:lnTo>
                  <a:pt x="0"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1" name="Line 163"/>
          <p:cNvSpPr>
            <a:spLocks noChangeShapeType="1"/>
          </p:cNvSpPr>
          <p:nvPr/>
        </p:nvSpPr>
        <p:spPr bwMode="auto">
          <a:xfrm flipH="1">
            <a:off x="6958807" y="3311526"/>
            <a:ext cx="334962"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32" name="Freeform 164"/>
          <p:cNvSpPr>
            <a:spLocks/>
          </p:cNvSpPr>
          <p:nvPr/>
        </p:nvSpPr>
        <p:spPr bwMode="auto">
          <a:xfrm>
            <a:off x="6958807" y="3216276"/>
            <a:ext cx="358775" cy="39687"/>
          </a:xfrm>
          <a:custGeom>
            <a:avLst/>
            <a:gdLst>
              <a:gd name="T0" fmla="*/ 0 w 226"/>
              <a:gd name="T1" fmla="*/ 2147483647 h 25"/>
              <a:gd name="T2" fmla="*/ 2147483647 w 226"/>
              <a:gd name="T3" fmla="*/ 2147483647 h 25"/>
              <a:gd name="T4" fmla="*/ 2147483647 w 226"/>
              <a:gd name="T5" fmla="*/ 0 h 25"/>
              <a:gd name="T6" fmla="*/ 2147483647 w 226"/>
              <a:gd name="T7" fmla="*/ 2147483647 h 25"/>
              <a:gd name="T8" fmla="*/ 0 w 226"/>
              <a:gd name="T9" fmla="*/ 2147483647 h 25"/>
              <a:gd name="T10" fmla="*/ 0 60000 65536"/>
              <a:gd name="T11" fmla="*/ 0 60000 65536"/>
              <a:gd name="T12" fmla="*/ 0 60000 65536"/>
              <a:gd name="T13" fmla="*/ 0 60000 65536"/>
              <a:gd name="T14" fmla="*/ 0 60000 65536"/>
              <a:gd name="T15" fmla="*/ 0 w 226"/>
              <a:gd name="T16" fmla="*/ 0 h 25"/>
              <a:gd name="T17" fmla="*/ 226 w 226"/>
              <a:gd name="T18" fmla="*/ 25 h 25"/>
            </a:gdLst>
            <a:ahLst/>
            <a:cxnLst>
              <a:cxn ang="T10">
                <a:pos x="T0" y="T1"/>
              </a:cxn>
              <a:cxn ang="T11">
                <a:pos x="T2" y="T3"/>
              </a:cxn>
              <a:cxn ang="T12">
                <a:pos x="T4" y="T5"/>
              </a:cxn>
              <a:cxn ang="T13">
                <a:pos x="T6" y="T7"/>
              </a:cxn>
              <a:cxn ang="T14">
                <a:pos x="T8" y="T9"/>
              </a:cxn>
            </a:cxnLst>
            <a:rect l="T15" t="T16" r="T17" b="T18"/>
            <a:pathLst>
              <a:path w="226" h="25">
                <a:moveTo>
                  <a:pt x="0" y="24"/>
                </a:moveTo>
                <a:lnTo>
                  <a:pt x="206" y="16"/>
                </a:lnTo>
                <a:lnTo>
                  <a:pt x="225" y="0"/>
                </a:lnTo>
                <a:lnTo>
                  <a:pt x="29" y="8"/>
                </a:lnTo>
                <a:lnTo>
                  <a:pt x="0" y="24"/>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33" name="Freeform 165"/>
          <p:cNvSpPr>
            <a:spLocks/>
          </p:cNvSpPr>
          <p:nvPr/>
        </p:nvSpPr>
        <p:spPr bwMode="auto">
          <a:xfrm>
            <a:off x="6958807" y="3216276"/>
            <a:ext cx="368300" cy="49212"/>
          </a:xfrm>
          <a:custGeom>
            <a:avLst/>
            <a:gdLst>
              <a:gd name="T0" fmla="*/ 0 w 232"/>
              <a:gd name="T1" fmla="*/ 2147483647 h 31"/>
              <a:gd name="T2" fmla="*/ 2147483647 w 232"/>
              <a:gd name="T3" fmla="*/ 2147483647 h 31"/>
              <a:gd name="T4" fmla="*/ 2147483647 w 232"/>
              <a:gd name="T5" fmla="*/ 0 h 31"/>
              <a:gd name="T6" fmla="*/ 2147483647 w 232"/>
              <a:gd name="T7" fmla="*/ 2147483647 h 31"/>
              <a:gd name="T8" fmla="*/ 0 w 232"/>
              <a:gd name="T9" fmla="*/ 2147483647 h 31"/>
              <a:gd name="T10" fmla="*/ 0 60000 65536"/>
              <a:gd name="T11" fmla="*/ 0 60000 65536"/>
              <a:gd name="T12" fmla="*/ 0 60000 65536"/>
              <a:gd name="T13" fmla="*/ 0 60000 65536"/>
              <a:gd name="T14" fmla="*/ 0 60000 65536"/>
              <a:gd name="T15" fmla="*/ 0 w 232"/>
              <a:gd name="T16" fmla="*/ 0 h 31"/>
              <a:gd name="T17" fmla="*/ 232 w 232"/>
              <a:gd name="T18" fmla="*/ 31 h 31"/>
            </a:gdLst>
            <a:ahLst/>
            <a:cxnLst>
              <a:cxn ang="T10">
                <a:pos x="T0" y="T1"/>
              </a:cxn>
              <a:cxn ang="T11">
                <a:pos x="T2" y="T3"/>
              </a:cxn>
              <a:cxn ang="T12">
                <a:pos x="T4" y="T5"/>
              </a:cxn>
              <a:cxn ang="T13">
                <a:pos x="T6" y="T7"/>
              </a:cxn>
              <a:cxn ang="T14">
                <a:pos x="T8" y="T9"/>
              </a:cxn>
            </a:cxnLst>
            <a:rect l="T15" t="T16" r="T17" b="T18"/>
            <a:pathLst>
              <a:path w="232" h="31">
                <a:moveTo>
                  <a:pt x="0" y="30"/>
                </a:moveTo>
                <a:lnTo>
                  <a:pt x="211" y="20"/>
                </a:lnTo>
                <a:lnTo>
                  <a:pt x="231" y="0"/>
                </a:lnTo>
                <a:lnTo>
                  <a:pt x="30" y="1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4" name="Freeform 166"/>
          <p:cNvSpPr>
            <a:spLocks/>
          </p:cNvSpPr>
          <p:nvPr/>
        </p:nvSpPr>
        <p:spPr bwMode="auto">
          <a:xfrm>
            <a:off x="7293769" y="3216276"/>
            <a:ext cx="26988"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35" name="Freeform 167"/>
          <p:cNvSpPr>
            <a:spLocks/>
          </p:cNvSpPr>
          <p:nvPr/>
        </p:nvSpPr>
        <p:spPr bwMode="auto">
          <a:xfrm>
            <a:off x="7293769" y="3216276"/>
            <a:ext cx="33338"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6" name="Freeform 168"/>
          <p:cNvSpPr>
            <a:spLocks/>
          </p:cNvSpPr>
          <p:nvPr/>
        </p:nvSpPr>
        <p:spPr bwMode="auto">
          <a:xfrm>
            <a:off x="7293769" y="3232151"/>
            <a:ext cx="309563" cy="71437"/>
          </a:xfrm>
          <a:custGeom>
            <a:avLst/>
            <a:gdLst>
              <a:gd name="T0" fmla="*/ 0 w 195"/>
              <a:gd name="T1" fmla="*/ 2147483647 h 45"/>
              <a:gd name="T2" fmla="*/ 2147483647 w 195"/>
              <a:gd name="T3" fmla="*/ 0 h 45"/>
              <a:gd name="T4" fmla="*/ 2147483647 w 195"/>
              <a:gd name="T5" fmla="*/ 2147483647 h 45"/>
              <a:gd name="T6" fmla="*/ 0 w 195"/>
              <a:gd name="T7" fmla="*/ 2147483647 h 45"/>
              <a:gd name="T8" fmla="*/ 0 w 195"/>
              <a:gd name="T9" fmla="*/ 2147483647 h 45"/>
              <a:gd name="T10" fmla="*/ 0 60000 65536"/>
              <a:gd name="T11" fmla="*/ 0 60000 65536"/>
              <a:gd name="T12" fmla="*/ 0 60000 65536"/>
              <a:gd name="T13" fmla="*/ 0 60000 65536"/>
              <a:gd name="T14" fmla="*/ 0 60000 65536"/>
              <a:gd name="T15" fmla="*/ 0 w 195"/>
              <a:gd name="T16" fmla="*/ 0 h 45"/>
              <a:gd name="T17" fmla="*/ 195 w 195"/>
              <a:gd name="T18" fmla="*/ 45 h 45"/>
            </a:gdLst>
            <a:ahLst/>
            <a:cxnLst>
              <a:cxn ang="T10">
                <a:pos x="T0" y="T1"/>
              </a:cxn>
              <a:cxn ang="T11">
                <a:pos x="T2" y="T3"/>
              </a:cxn>
              <a:cxn ang="T12">
                <a:pos x="T4" y="T5"/>
              </a:cxn>
              <a:cxn ang="T13">
                <a:pos x="T6" y="T7"/>
              </a:cxn>
              <a:cxn ang="T14">
                <a:pos x="T8" y="T9"/>
              </a:cxn>
            </a:cxnLst>
            <a:rect l="T15" t="T16" r="T17" b="T18"/>
            <a:pathLst>
              <a:path w="195" h="45">
                <a:moveTo>
                  <a:pt x="0" y="9"/>
                </a:moveTo>
                <a:lnTo>
                  <a:pt x="194" y="0"/>
                </a:lnTo>
                <a:lnTo>
                  <a:pt x="194" y="35"/>
                </a:lnTo>
                <a:lnTo>
                  <a:pt x="0" y="44"/>
                </a:lnTo>
                <a:lnTo>
                  <a:pt x="0" y="9"/>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37" name="Freeform 169"/>
          <p:cNvSpPr>
            <a:spLocks/>
          </p:cNvSpPr>
          <p:nvPr/>
        </p:nvSpPr>
        <p:spPr bwMode="auto">
          <a:xfrm>
            <a:off x="7293769" y="3232151"/>
            <a:ext cx="319088" cy="80962"/>
          </a:xfrm>
          <a:custGeom>
            <a:avLst/>
            <a:gdLst>
              <a:gd name="T0" fmla="*/ 0 w 201"/>
              <a:gd name="T1" fmla="*/ 2147483647 h 51"/>
              <a:gd name="T2" fmla="*/ 2147483647 w 201"/>
              <a:gd name="T3" fmla="*/ 0 h 51"/>
              <a:gd name="T4" fmla="*/ 2147483647 w 201"/>
              <a:gd name="T5" fmla="*/ 2147483647 h 51"/>
              <a:gd name="T6" fmla="*/ 0 w 201"/>
              <a:gd name="T7" fmla="*/ 2147483647 h 51"/>
              <a:gd name="T8" fmla="*/ 0 w 201"/>
              <a:gd name="T9" fmla="*/ 2147483647 h 51"/>
              <a:gd name="T10" fmla="*/ 0 60000 65536"/>
              <a:gd name="T11" fmla="*/ 0 60000 65536"/>
              <a:gd name="T12" fmla="*/ 0 60000 65536"/>
              <a:gd name="T13" fmla="*/ 0 60000 65536"/>
              <a:gd name="T14" fmla="*/ 0 60000 65536"/>
              <a:gd name="T15" fmla="*/ 0 w 201"/>
              <a:gd name="T16" fmla="*/ 0 h 51"/>
              <a:gd name="T17" fmla="*/ 201 w 201"/>
              <a:gd name="T18" fmla="*/ 51 h 51"/>
            </a:gdLst>
            <a:ahLst/>
            <a:cxnLst>
              <a:cxn ang="T10">
                <a:pos x="T0" y="T1"/>
              </a:cxn>
              <a:cxn ang="T11">
                <a:pos x="T2" y="T3"/>
              </a:cxn>
              <a:cxn ang="T12">
                <a:pos x="T4" y="T5"/>
              </a:cxn>
              <a:cxn ang="T13">
                <a:pos x="T6" y="T7"/>
              </a:cxn>
              <a:cxn ang="T14">
                <a:pos x="T8" y="T9"/>
              </a:cxn>
            </a:cxnLst>
            <a:rect l="T15" t="T16" r="T17" b="T18"/>
            <a:pathLst>
              <a:path w="201" h="51">
                <a:moveTo>
                  <a:pt x="0" y="10"/>
                </a:moveTo>
                <a:lnTo>
                  <a:pt x="200" y="0"/>
                </a:lnTo>
                <a:lnTo>
                  <a:pt x="200" y="40"/>
                </a:lnTo>
                <a:lnTo>
                  <a:pt x="0" y="50"/>
                </a:lnTo>
                <a:lnTo>
                  <a:pt x="0"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8" name="Line 170"/>
          <p:cNvSpPr>
            <a:spLocks noChangeShapeType="1"/>
          </p:cNvSpPr>
          <p:nvPr/>
        </p:nvSpPr>
        <p:spPr bwMode="auto">
          <a:xfrm flipH="1">
            <a:off x="7293769" y="3295651"/>
            <a:ext cx="31750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39" name="Freeform 171"/>
          <p:cNvSpPr>
            <a:spLocks/>
          </p:cNvSpPr>
          <p:nvPr/>
        </p:nvSpPr>
        <p:spPr bwMode="auto">
          <a:xfrm>
            <a:off x="7293769" y="3200401"/>
            <a:ext cx="357188" cy="39687"/>
          </a:xfrm>
          <a:custGeom>
            <a:avLst/>
            <a:gdLst>
              <a:gd name="T0" fmla="*/ 0 w 225"/>
              <a:gd name="T1" fmla="*/ 2147483647 h 25"/>
              <a:gd name="T2" fmla="*/ 2147483647 w 225"/>
              <a:gd name="T3" fmla="*/ 2147483647 h 25"/>
              <a:gd name="T4" fmla="*/ 2147483647 w 225"/>
              <a:gd name="T5" fmla="*/ 0 h 25"/>
              <a:gd name="T6" fmla="*/ 2147483647 w 225"/>
              <a:gd name="T7" fmla="*/ 2147483647 h 25"/>
              <a:gd name="T8" fmla="*/ 0 w 225"/>
              <a:gd name="T9" fmla="*/ 2147483647 h 25"/>
              <a:gd name="T10" fmla="*/ 0 60000 65536"/>
              <a:gd name="T11" fmla="*/ 0 60000 65536"/>
              <a:gd name="T12" fmla="*/ 0 60000 65536"/>
              <a:gd name="T13" fmla="*/ 0 60000 65536"/>
              <a:gd name="T14" fmla="*/ 0 60000 65536"/>
              <a:gd name="T15" fmla="*/ 0 w 225"/>
              <a:gd name="T16" fmla="*/ 0 h 25"/>
              <a:gd name="T17" fmla="*/ 225 w 225"/>
              <a:gd name="T18" fmla="*/ 25 h 25"/>
            </a:gdLst>
            <a:ahLst/>
            <a:cxnLst>
              <a:cxn ang="T10">
                <a:pos x="T0" y="T1"/>
              </a:cxn>
              <a:cxn ang="T11">
                <a:pos x="T2" y="T3"/>
              </a:cxn>
              <a:cxn ang="T12">
                <a:pos x="T4" y="T5"/>
              </a:cxn>
              <a:cxn ang="T13">
                <a:pos x="T6" y="T7"/>
              </a:cxn>
              <a:cxn ang="T14">
                <a:pos x="T8" y="T9"/>
              </a:cxn>
            </a:cxnLst>
            <a:rect l="T15" t="T16" r="T17" b="T18"/>
            <a:pathLst>
              <a:path w="225" h="25">
                <a:moveTo>
                  <a:pt x="0" y="24"/>
                </a:moveTo>
                <a:lnTo>
                  <a:pt x="195" y="16"/>
                </a:lnTo>
                <a:lnTo>
                  <a:pt x="224" y="0"/>
                </a:lnTo>
                <a:lnTo>
                  <a:pt x="19" y="8"/>
                </a:lnTo>
                <a:lnTo>
                  <a:pt x="0" y="24"/>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40" name="Freeform 172"/>
          <p:cNvSpPr>
            <a:spLocks/>
          </p:cNvSpPr>
          <p:nvPr/>
        </p:nvSpPr>
        <p:spPr bwMode="auto">
          <a:xfrm>
            <a:off x="7293769" y="3200401"/>
            <a:ext cx="366713" cy="49212"/>
          </a:xfrm>
          <a:custGeom>
            <a:avLst/>
            <a:gdLst>
              <a:gd name="T0" fmla="*/ 0 w 231"/>
              <a:gd name="T1" fmla="*/ 2147483647 h 31"/>
              <a:gd name="T2" fmla="*/ 2147483647 w 231"/>
              <a:gd name="T3" fmla="*/ 2147483647 h 31"/>
              <a:gd name="T4" fmla="*/ 2147483647 w 231"/>
              <a:gd name="T5" fmla="*/ 0 h 31"/>
              <a:gd name="T6" fmla="*/ 2147483647 w 231"/>
              <a:gd name="T7" fmla="*/ 2147483647 h 31"/>
              <a:gd name="T8" fmla="*/ 0 w 231"/>
              <a:gd name="T9" fmla="*/ 2147483647 h 31"/>
              <a:gd name="T10" fmla="*/ 0 60000 65536"/>
              <a:gd name="T11" fmla="*/ 0 60000 65536"/>
              <a:gd name="T12" fmla="*/ 0 60000 65536"/>
              <a:gd name="T13" fmla="*/ 0 60000 65536"/>
              <a:gd name="T14" fmla="*/ 0 60000 65536"/>
              <a:gd name="T15" fmla="*/ 0 w 231"/>
              <a:gd name="T16" fmla="*/ 0 h 31"/>
              <a:gd name="T17" fmla="*/ 231 w 231"/>
              <a:gd name="T18" fmla="*/ 31 h 31"/>
            </a:gdLst>
            <a:ahLst/>
            <a:cxnLst>
              <a:cxn ang="T10">
                <a:pos x="T0" y="T1"/>
              </a:cxn>
              <a:cxn ang="T11">
                <a:pos x="T2" y="T3"/>
              </a:cxn>
              <a:cxn ang="T12">
                <a:pos x="T4" y="T5"/>
              </a:cxn>
              <a:cxn ang="T13">
                <a:pos x="T6" y="T7"/>
              </a:cxn>
              <a:cxn ang="T14">
                <a:pos x="T8" y="T9"/>
              </a:cxn>
            </a:cxnLst>
            <a:rect l="T15" t="T16" r="T17" b="T18"/>
            <a:pathLst>
              <a:path w="231" h="31">
                <a:moveTo>
                  <a:pt x="0" y="30"/>
                </a:moveTo>
                <a:lnTo>
                  <a:pt x="200" y="20"/>
                </a:lnTo>
                <a:lnTo>
                  <a:pt x="230" y="0"/>
                </a:lnTo>
                <a:lnTo>
                  <a:pt x="20" y="1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41" name="Freeform 173"/>
          <p:cNvSpPr>
            <a:spLocks/>
          </p:cNvSpPr>
          <p:nvPr/>
        </p:nvSpPr>
        <p:spPr bwMode="auto">
          <a:xfrm>
            <a:off x="7611269" y="3200401"/>
            <a:ext cx="39688" cy="87312"/>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42" name="Freeform 174"/>
          <p:cNvSpPr>
            <a:spLocks/>
          </p:cNvSpPr>
          <p:nvPr/>
        </p:nvSpPr>
        <p:spPr bwMode="auto">
          <a:xfrm>
            <a:off x="7611269" y="3200401"/>
            <a:ext cx="49213" cy="96837"/>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43" name="Freeform 175"/>
          <p:cNvSpPr>
            <a:spLocks/>
          </p:cNvSpPr>
          <p:nvPr/>
        </p:nvSpPr>
        <p:spPr bwMode="auto">
          <a:xfrm>
            <a:off x="7611269" y="3232151"/>
            <a:ext cx="327025" cy="150812"/>
          </a:xfrm>
          <a:custGeom>
            <a:avLst/>
            <a:gdLst>
              <a:gd name="T0" fmla="*/ 0 w 206"/>
              <a:gd name="T1" fmla="*/ 0 h 95"/>
              <a:gd name="T2" fmla="*/ 2147483647 w 206"/>
              <a:gd name="T3" fmla="*/ 2147483647 h 95"/>
              <a:gd name="T4" fmla="*/ 2147483647 w 206"/>
              <a:gd name="T5" fmla="*/ 2147483647 h 95"/>
              <a:gd name="T6" fmla="*/ 0 w 206"/>
              <a:gd name="T7" fmla="*/ 2147483647 h 95"/>
              <a:gd name="T8" fmla="*/ 0 w 206"/>
              <a:gd name="T9" fmla="*/ 0 h 95"/>
              <a:gd name="T10" fmla="*/ 0 60000 65536"/>
              <a:gd name="T11" fmla="*/ 0 60000 65536"/>
              <a:gd name="T12" fmla="*/ 0 60000 65536"/>
              <a:gd name="T13" fmla="*/ 0 60000 65536"/>
              <a:gd name="T14" fmla="*/ 0 60000 65536"/>
              <a:gd name="T15" fmla="*/ 0 w 206"/>
              <a:gd name="T16" fmla="*/ 0 h 95"/>
              <a:gd name="T17" fmla="*/ 206 w 206"/>
              <a:gd name="T18" fmla="*/ 95 h 95"/>
            </a:gdLst>
            <a:ahLst/>
            <a:cxnLst>
              <a:cxn ang="T10">
                <a:pos x="T0" y="T1"/>
              </a:cxn>
              <a:cxn ang="T11">
                <a:pos x="T2" y="T3"/>
              </a:cxn>
              <a:cxn ang="T12">
                <a:pos x="T4" y="T5"/>
              </a:cxn>
              <a:cxn ang="T13">
                <a:pos x="T6" y="T7"/>
              </a:cxn>
              <a:cxn ang="T14">
                <a:pos x="T8" y="T9"/>
              </a:cxn>
            </a:cxnLst>
            <a:rect l="T15" t="T16" r="T17" b="T18"/>
            <a:pathLst>
              <a:path w="206" h="95">
                <a:moveTo>
                  <a:pt x="0" y="0"/>
                </a:moveTo>
                <a:lnTo>
                  <a:pt x="205" y="56"/>
                </a:lnTo>
                <a:lnTo>
                  <a:pt x="205" y="94"/>
                </a:lnTo>
                <a:lnTo>
                  <a:pt x="0" y="38"/>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44" name="Freeform 176"/>
          <p:cNvSpPr>
            <a:spLocks/>
          </p:cNvSpPr>
          <p:nvPr/>
        </p:nvSpPr>
        <p:spPr bwMode="auto">
          <a:xfrm>
            <a:off x="7611269" y="3232151"/>
            <a:ext cx="336550" cy="160337"/>
          </a:xfrm>
          <a:custGeom>
            <a:avLst/>
            <a:gdLst>
              <a:gd name="T0" fmla="*/ 0 w 212"/>
              <a:gd name="T1" fmla="*/ 0 h 101"/>
              <a:gd name="T2" fmla="*/ 2147483647 w 212"/>
              <a:gd name="T3" fmla="*/ 2147483647 h 101"/>
              <a:gd name="T4" fmla="*/ 2147483647 w 212"/>
              <a:gd name="T5" fmla="*/ 2147483647 h 101"/>
              <a:gd name="T6" fmla="*/ 0 w 212"/>
              <a:gd name="T7" fmla="*/ 2147483647 h 101"/>
              <a:gd name="T8" fmla="*/ 0 w 212"/>
              <a:gd name="T9" fmla="*/ 0 h 101"/>
              <a:gd name="T10" fmla="*/ 0 60000 65536"/>
              <a:gd name="T11" fmla="*/ 0 60000 65536"/>
              <a:gd name="T12" fmla="*/ 0 60000 65536"/>
              <a:gd name="T13" fmla="*/ 0 60000 65536"/>
              <a:gd name="T14" fmla="*/ 0 60000 65536"/>
              <a:gd name="T15" fmla="*/ 0 w 212"/>
              <a:gd name="T16" fmla="*/ 0 h 101"/>
              <a:gd name="T17" fmla="*/ 212 w 212"/>
              <a:gd name="T18" fmla="*/ 101 h 101"/>
            </a:gdLst>
            <a:ahLst/>
            <a:cxnLst>
              <a:cxn ang="T10">
                <a:pos x="T0" y="T1"/>
              </a:cxn>
              <a:cxn ang="T11">
                <a:pos x="T2" y="T3"/>
              </a:cxn>
              <a:cxn ang="T12">
                <a:pos x="T4" y="T5"/>
              </a:cxn>
              <a:cxn ang="T13">
                <a:pos x="T6" y="T7"/>
              </a:cxn>
              <a:cxn ang="T14">
                <a:pos x="T8" y="T9"/>
              </a:cxn>
            </a:cxnLst>
            <a:rect l="T15" t="T16" r="T17" b="T18"/>
            <a:pathLst>
              <a:path w="212" h="101">
                <a:moveTo>
                  <a:pt x="0" y="0"/>
                </a:moveTo>
                <a:lnTo>
                  <a:pt x="211" y="60"/>
                </a:lnTo>
                <a:lnTo>
                  <a:pt x="211" y="100"/>
                </a:lnTo>
                <a:lnTo>
                  <a:pt x="0" y="4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45" name="Line 177"/>
          <p:cNvSpPr>
            <a:spLocks noChangeShapeType="1"/>
          </p:cNvSpPr>
          <p:nvPr/>
        </p:nvSpPr>
        <p:spPr bwMode="auto">
          <a:xfrm flipH="1" flipV="1">
            <a:off x="7611269" y="3295651"/>
            <a:ext cx="334963" cy="95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46" name="Freeform 178"/>
          <p:cNvSpPr>
            <a:spLocks/>
          </p:cNvSpPr>
          <p:nvPr/>
        </p:nvSpPr>
        <p:spPr bwMode="auto">
          <a:xfrm>
            <a:off x="7611269" y="3200401"/>
            <a:ext cx="358775" cy="119062"/>
          </a:xfrm>
          <a:custGeom>
            <a:avLst/>
            <a:gdLst>
              <a:gd name="T0" fmla="*/ 0 w 226"/>
              <a:gd name="T1" fmla="*/ 2147483647 h 75"/>
              <a:gd name="T2" fmla="*/ 2147483647 w 226"/>
              <a:gd name="T3" fmla="*/ 2147483647 h 75"/>
              <a:gd name="T4" fmla="*/ 2147483647 w 226"/>
              <a:gd name="T5" fmla="*/ 2147483647 h 75"/>
              <a:gd name="T6" fmla="*/ 2147483647 w 226"/>
              <a:gd name="T7" fmla="*/ 0 h 75"/>
              <a:gd name="T8" fmla="*/ 0 w 226"/>
              <a:gd name="T9" fmla="*/ 2147483647 h 75"/>
              <a:gd name="T10" fmla="*/ 0 60000 65536"/>
              <a:gd name="T11" fmla="*/ 0 60000 65536"/>
              <a:gd name="T12" fmla="*/ 0 60000 65536"/>
              <a:gd name="T13" fmla="*/ 0 60000 65536"/>
              <a:gd name="T14" fmla="*/ 0 60000 65536"/>
              <a:gd name="T15" fmla="*/ 0 w 226"/>
              <a:gd name="T16" fmla="*/ 0 h 75"/>
              <a:gd name="T17" fmla="*/ 226 w 226"/>
              <a:gd name="T18" fmla="*/ 75 h 75"/>
            </a:gdLst>
            <a:ahLst/>
            <a:cxnLst>
              <a:cxn ang="T10">
                <a:pos x="T0" y="T1"/>
              </a:cxn>
              <a:cxn ang="T11">
                <a:pos x="T2" y="T3"/>
              </a:cxn>
              <a:cxn ang="T12">
                <a:pos x="T4" y="T5"/>
              </a:cxn>
              <a:cxn ang="T13">
                <a:pos x="T6" y="T7"/>
              </a:cxn>
              <a:cxn ang="T14">
                <a:pos x="T8" y="T9"/>
              </a:cxn>
            </a:cxnLst>
            <a:rect l="T15" t="T16" r="T17" b="T18"/>
            <a:pathLst>
              <a:path w="226" h="75">
                <a:moveTo>
                  <a:pt x="0" y="19"/>
                </a:moveTo>
                <a:lnTo>
                  <a:pt x="206" y="74"/>
                </a:lnTo>
                <a:lnTo>
                  <a:pt x="225" y="56"/>
                </a:lnTo>
                <a:lnTo>
                  <a:pt x="29" y="0"/>
                </a:lnTo>
                <a:lnTo>
                  <a:pt x="0" y="19"/>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47" name="Freeform 179"/>
          <p:cNvSpPr>
            <a:spLocks/>
          </p:cNvSpPr>
          <p:nvPr/>
        </p:nvSpPr>
        <p:spPr bwMode="auto">
          <a:xfrm>
            <a:off x="7611269" y="3200401"/>
            <a:ext cx="368300" cy="128587"/>
          </a:xfrm>
          <a:custGeom>
            <a:avLst/>
            <a:gdLst>
              <a:gd name="T0" fmla="*/ 0 w 232"/>
              <a:gd name="T1" fmla="*/ 2147483647 h 81"/>
              <a:gd name="T2" fmla="*/ 2147483647 w 232"/>
              <a:gd name="T3" fmla="*/ 2147483647 h 81"/>
              <a:gd name="T4" fmla="*/ 2147483647 w 232"/>
              <a:gd name="T5" fmla="*/ 2147483647 h 81"/>
              <a:gd name="T6" fmla="*/ 2147483647 w 232"/>
              <a:gd name="T7" fmla="*/ 0 h 81"/>
              <a:gd name="T8" fmla="*/ 0 w 232"/>
              <a:gd name="T9" fmla="*/ 2147483647 h 81"/>
              <a:gd name="T10" fmla="*/ 0 60000 65536"/>
              <a:gd name="T11" fmla="*/ 0 60000 65536"/>
              <a:gd name="T12" fmla="*/ 0 60000 65536"/>
              <a:gd name="T13" fmla="*/ 0 60000 65536"/>
              <a:gd name="T14" fmla="*/ 0 60000 65536"/>
              <a:gd name="T15" fmla="*/ 0 w 232"/>
              <a:gd name="T16" fmla="*/ 0 h 81"/>
              <a:gd name="T17" fmla="*/ 232 w 232"/>
              <a:gd name="T18" fmla="*/ 81 h 81"/>
            </a:gdLst>
            <a:ahLst/>
            <a:cxnLst>
              <a:cxn ang="T10">
                <a:pos x="T0" y="T1"/>
              </a:cxn>
              <a:cxn ang="T11">
                <a:pos x="T2" y="T3"/>
              </a:cxn>
              <a:cxn ang="T12">
                <a:pos x="T4" y="T5"/>
              </a:cxn>
              <a:cxn ang="T13">
                <a:pos x="T6" y="T7"/>
              </a:cxn>
              <a:cxn ang="T14">
                <a:pos x="T8" y="T9"/>
              </a:cxn>
            </a:cxnLst>
            <a:rect l="T15" t="T16" r="T17" b="T18"/>
            <a:pathLst>
              <a:path w="232" h="81">
                <a:moveTo>
                  <a:pt x="0" y="20"/>
                </a:moveTo>
                <a:lnTo>
                  <a:pt x="211" y="80"/>
                </a:lnTo>
                <a:lnTo>
                  <a:pt x="231" y="6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48" name="Freeform 180"/>
          <p:cNvSpPr>
            <a:spLocks/>
          </p:cNvSpPr>
          <p:nvPr/>
        </p:nvSpPr>
        <p:spPr bwMode="auto">
          <a:xfrm>
            <a:off x="7946232" y="3295651"/>
            <a:ext cx="26987"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49" name="Freeform 181"/>
          <p:cNvSpPr>
            <a:spLocks/>
          </p:cNvSpPr>
          <p:nvPr/>
        </p:nvSpPr>
        <p:spPr bwMode="auto">
          <a:xfrm>
            <a:off x="7946232" y="3295651"/>
            <a:ext cx="33337"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50" name="Freeform 182"/>
          <p:cNvSpPr>
            <a:spLocks/>
          </p:cNvSpPr>
          <p:nvPr/>
        </p:nvSpPr>
        <p:spPr bwMode="auto">
          <a:xfrm>
            <a:off x="7946232" y="3168651"/>
            <a:ext cx="309562" cy="214312"/>
          </a:xfrm>
          <a:custGeom>
            <a:avLst/>
            <a:gdLst>
              <a:gd name="T0" fmla="*/ 0 w 195"/>
              <a:gd name="T1" fmla="*/ 2147483647 h 135"/>
              <a:gd name="T2" fmla="*/ 2147483647 w 195"/>
              <a:gd name="T3" fmla="*/ 0 h 135"/>
              <a:gd name="T4" fmla="*/ 2147483647 w 195"/>
              <a:gd name="T5" fmla="*/ 2147483647 h 135"/>
              <a:gd name="T6" fmla="*/ 0 w 195"/>
              <a:gd name="T7" fmla="*/ 2147483647 h 135"/>
              <a:gd name="T8" fmla="*/ 0 w 195"/>
              <a:gd name="T9" fmla="*/ 2147483647 h 135"/>
              <a:gd name="T10" fmla="*/ 0 60000 65536"/>
              <a:gd name="T11" fmla="*/ 0 60000 65536"/>
              <a:gd name="T12" fmla="*/ 0 60000 65536"/>
              <a:gd name="T13" fmla="*/ 0 60000 65536"/>
              <a:gd name="T14" fmla="*/ 0 60000 65536"/>
              <a:gd name="T15" fmla="*/ 0 w 195"/>
              <a:gd name="T16" fmla="*/ 0 h 135"/>
              <a:gd name="T17" fmla="*/ 195 w 195"/>
              <a:gd name="T18" fmla="*/ 135 h 135"/>
            </a:gdLst>
            <a:ahLst/>
            <a:cxnLst>
              <a:cxn ang="T10">
                <a:pos x="T0" y="T1"/>
              </a:cxn>
              <a:cxn ang="T11">
                <a:pos x="T2" y="T3"/>
              </a:cxn>
              <a:cxn ang="T12">
                <a:pos x="T4" y="T5"/>
              </a:cxn>
              <a:cxn ang="T13">
                <a:pos x="T6" y="T7"/>
              </a:cxn>
              <a:cxn ang="T14">
                <a:pos x="T8" y="T9"/>
              </a:cxn>
            </a:cxnLst>
            <a:rect l="T15" t="T16" r="T17" b="T18"/>
            <a:pathLst>
              <a:path w="195" h="135">
                <a:moveTo>
                  <a:pt x="0" y="96"/>
                </a:moveTo>
                <a:lnTo>
                  <a:pt x="194" y="0"/>
                </a:lnTo>
                <a:lnTo>
                  <a:pt x="194" y="38"/>
                </a:lnTo>
                <a:lnTo>
                  <a:pt x="0" y="134"/>
                </a:lnTo>
                <a:lnTo>
                  <a:pt x="0" y="9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51" name="Freeform 183"/>
          <p:cNvSpPr>
            <a:spLocks/>
          </p:cNvSpPr>
          <p:nvPr/>
        </p:nvSpPr>
        <p:spPr bwMode="auto">
          <a:xfrm>
            <a:off x="7946232" y="3168651"/>
            <a:ext cx="319087" cy="223837"/>
          </a:xfrm>
          <a:custGeom>
            <a:avLst/>
            <a:gdLst>
              <a:gd name="T0" fmla="*/ 0 w 201"/>
              <a:gd name="T1" fmla="*/ 2147483647 h 141"/>
              <a:gd name="T2" fmla="*/ 2147483647 w 201"/>
              <a:gd name="T3" fmla="*/ 0 h 141"/>
              <a:gd name="T4" fmla="*/ 2147483647 w 201"/>
              <a:gd name="T5" fmla="*/ 2147483647 h 141"/>
              <a:gd name="T6" fmla="*/ 0 w 201"/>
              <a:gd name="T7" fmla="*/ 2147483647 h 141"/>
              <a:gd name="T8" fmla="*/ 0 w 201"/>
              <a:gd name="T9" fmla="*/ 2147483647 h 141"/>
              <a:gd name="T10" fmla="*/ 0 60000 65536"/>
              <a:gd name="T11" fmla="*/ 0 60000 65536"/>
              <a:gd name="T12" fmla="*/ 0 60000 65536"/>
              <a:gd name="T13" fmla="*/ 0 60000 65536"/>
              <a:gd name="T14" fmla="*/ 0 60000 65536"/>
              <a:gd name="T15" fmla="*/ 0 w 201"/>
              <a:gd name="T16" fmla="*/ 0 h 141"/>
              <a:gd name="T17" fmla="*/ 201 w 201"/>
              <a:gd name="T18" fmla="*/ 141 h 141"/>
            </a:gdLst>
            <a:ahLst/>
            <a:cxnLst>
              <a:cxn ang="T10">
                <a:pos x="T0" y="T1"/>
              </a:cxn>
              <a:cxn ang="T11">
                <a:pos x="T2" y="T3"/>
              </a:cxn>
              <a:cxn ang="T12">
                <a:pos x="T4" y="T5"/>
              </a:cxn>
              <a:cxn ang="T13">
                <a:pos x="T6" y="T7"/>
              </a:cxn>
              <a:cxn ang="T14">
                <a:pos x="T8" y="T9"/>
              </a:cxn>
            </a:cxnLst>
            <a:rect l="T15" t="T16" r="T17" b="T18"/>
            <a:pathLst>
              <a:path w="201" h="141">
                <a:moveTo>
                  <a:pt x="0" y="100"/>
                </a:moveTo>
                <a:lnTo>
                  <a:pt x="200" y="0"/>
                </a:lnTo>
                <a:lnTo>
                  <a:pt x="200" y="40"/>
                </a:lnTo>
                <a:lnTo>
                  <a:pt x="0" y="140"/>
                </a:lnTo>
                <a:lnTo>
                  <a:pt x="0" y="10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52" name="Line 184"/>
          <p:cNvSpPr>
            <a:spLocks noChangeShapeType="1"/>
          </p:cNvSpPr>
          <p:nvPr/>
        </p:nvSpPr>
        <p:spPr bwMode="auto">
          <a:xfrm flipH="1">
            <a:off x="7946232" y="3232151"/>
            <a:ext cx="317500" cy="158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53" name="Freeform 185"/>
          <p:cNvSpPr>
            <a:spLocks/>
          </p:cNvSpPr>
          <p:nvPr/>
        </p:nvSpPr>
        <p:spPr bwMode="auto">
          <a:xfrm>
            <a:off x="7946232" y="3136901"/>
            <a:ext cx="357187" cy="182562"/>
          </a:xfrm>
          <a:custGeom>
            <a:avLst/>
            <a:gdLst>
              <a:gd name="T0" fmla="*/ 0 w 225"/>
              <a:gd name="T1" fmla="*/ 2147483647 h 115"/>
              <a:gd name="T2" fmla="*/ 2147483647 w 225"/>
              <a:gd name="T3" fmla="*/ 2147483647 h 115"/>
              <a:gd name="T4" fmla="*/ 2147483647 w 225"/>
              <a:gd name="T5" fmla="*/ 0 h 115"/>
              <a:gd name="T6" fmla="*/ 2147483647 w 225"/>
              <a:gd name="T7" fmla="*/ 2147483647 h 115"/>
              <a:gd name="T8" fmla="*/ 0 w 225"/>
              <a:gd name="T9" fmla="*/ 2147483647 h 115"/>
              <a:gd name="T10" fmla="*/ 0 60000 65536"/>
              <a:gd name="T11" fmla="*/ 0 60000 65536"/>
              <a:gd name="T12" fmla="*/ 0 60000 65536"/>
              <a:gd name="T13" fmla="*/ 0 60000 65536"/>
              <a:gd name="T14" fmla="*/ 0 60000 65536"/>
              <a:gd name="T15" fmla="*/ 0 w 225"/>
              <a:gd name="T16" fmla="*/ 0 h 115"/>
              <a:gd name="T17" fmla="*/ 225 w 225"/>
              <a:gd name="T18" fmla="*/ 115 h 115"/>
            </a:gdLst>
            <a:ahLst/>
            <a:cxnLst>
              <a:cxn ang="T10">
                <a:pos x="T0" y="T1"/>
              </a:cxn>
              <a:cxn ang="T11">
                <a:pos x="T2" y="T3"/>
              </a:cxn>
              <a:cxn ang="T12">
                <a:pos x="T4" y="T5"/>
              </a:cxn>
              <a:cxn ang="T13">
                <a:pos x="T6" y="T7"/>
              </a:cxn>
              <a:cxn ang="T14">
                <a:pos x="T8" y="T9"/>
              </a:cxn>
            </a:cxnLst>
            <a:rect l="T15" t="T16" r="T17" b="T18"/>
            <a:pathLst>
              <a:path w="225" h="115">
                <a:moveTo>
                  <a:pt x="0" y="114"/>
                </a:moveTo>
                <a:lnTo>
                  <a:pt x="195" y="19"/>
                </a:lnTo>
                <a:lnTo>
                  <a:pt x="224" y="0"/>
                </a:lnTo>
                <a:lnTo>
                  <a:pt x="19" y="95"/>
                </a:lnTo>
                <a:lnTo>
                  <a:pt x="0" y="114"/>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54" name="Freeform 186"/>
          <p:cNvSpPr>
            <a:spLocks/>
          </p:cNvSpPr>
          <p:nvPr/>
        </p:nvSpPr>
        <p:spPr bwMode="auto">
          <a:xfrm>
            <a:off x="7946232" y="3136901"/>
            <a:ext cx="366712" cy="192087"/>
          </a:xfrm>
          <a:custGeom>
            <a:avLst/>
            <a:gdLst>
              <a:gd name="T0" fmla="*/ 0 w 231"/>
              <a:gd name="T1" fmla="*/ 2147483647 h 121"/>
              <a:gd name="T2" fmla="*/ 2147483647 w 231"/>
              <a:gd name="T3" fmla="*/ 2147483647 h 121"/>
              <a:gd name="T4" fmla="*/ 2147483647 w 231"/>
              <a:gd name="T5" fmla="*/ 0 h 121"/>
              <a:gd name="T6" fmla="*/ 2147483647 w 231"/>
              <a:gd name="T7" fmla="*/ 2147483647 h 121"/>
              <a:gd name="T8" fmla="*/ 0 w 231"/>
              <a:gd name="T9" fmla="*/ 2147483647 h 121"/>
              <a:gd name="T10" fmla="*/ 0 60000 65536"/>
              <a:gd name="T11" fmla="*/ 0 60000 65536"/>
              <a:gd name="T12" fmla="*/ 0 60000 65536"/>
              <a:gd name="T13" fmla="*/ 0 60000 65536"/>
              <a:gd name="T14" fmla="*/ 0 60000 65536"/>
              <a:gd name="T15" fmla="*/ 0 w 231"/>
              <a:gd name="T16" fmla="*/ 0 h 121"/>
              <a:gd name="T17" fmla="*/ 231 w 231"/>
              <a:gd name="T18" fmla="*/ 121 h 121"/>
            </a:gdLst>
            <a:ahLst/>
            <a:cxnLst>
              <a:cxn ang="T10">
                <a:pos x="T0" y="T1"/>
              </a:cxn>
              <a:cxn ang="T11">
                <a:pos x="T2" y="T3"/>
              </a:cxn>
              <a:cxn ang="T12">
                <a:pos x="T4" y="T5"/>
              </a:cxn>
              <a:cxn ang="T13">
                <a:pos x="T6" y="T7"/>
              </a:cxn>
              <a:cxn ang="T14">
                <a:pos x="T8" y="T9"/>
              </a:cxn>
            </a:cxnLst>
            <a:rect l="T15" t="T16" r="T17" b="T18"/>
            <a:pathLst>
              <a:path w="231" h="121">
                <a:moveTo>
                  <a:pt x="0" y="120"/>
                </a:moveTo>
                <a:lnTo>
                  <a:pt x="200" y="20"/>
                </a:lnTo>
                <a:lnTo>
                  <a:pt x="230" y="0"/>
                </a:lnTo>
                <a:lnTo>
                  <a:pt x="20" y="100"/>
                </a:lnTo>
                <a:lnTo>
                  <a:pt x="0" y="1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55" name="Freeform 187"/>
          <p:cNvSpPr>
            <a:spLocks/>
          </p:cNvSpPr>
          <p:nvPr/>
        </p:nvSpPr>
        <p:spPr bwMode="auto">
          <a:xfrm>
            <a:off x="8263732" y="3136901"/>
            <a:ext cx="39687" cy="87312"/>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56" name="Freeform 188"/>
          <p:cNvSpPr>
            <a:spLocks/>
          </p:cNvSpPr>
          <p:nvPr/>
        </p:nvSpPr>
        <p:spPr bwMode="auto">
          <a:xfrm>
            <a:off x="8263732" y="3136901"/>
            <a:ext cx="49212" cy="96837"/>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57" name="Freeform 189"/>
          <p:cNvSpPr>
            <a:spLocks/>
          </p:cNvSpPr>
          <p:nvPr/>
        </p:nvSpPr>
        <p:spPr bwMode="auto">
          <a:xfrm>
            <a:off x="6560344" y="3375026"/>
            <a:ext cx="311150" cy="55562"/>
          </a:xfrm>
          <a:custGeom>
            <a:avLst/>
            <a:gdLst>
              <a:gd name="T0" fmla="*/ 0 w 196"/>
              <a:gd name="T1" fmla="*/ 0 h 35"/>
              <a:gd name="T2" fmla="*/ 2147483647 w 196"/>
              <a:gd name="T3" fmla="*/ 0 h 35"/>
              <a:gd name="T4" fmla="*/ 2147483647 w 196"/>
              <a:gd name="T5" fmla="*/ 2147483647 h 35"/>
              <a:gd name="T6" fmla="*/ 0 w 196"/>
              <a:gd name="T7" fmla="*/ 2147483647 h 35"/>
              <a:gd name="T8" fmla="*/ 0 w 196"/>
              <a:gd name="T9" fmla="*/ 0 h 35"/>
              <a:gd name="T10" fmla="*/ 0 60000 65536"/>
              <a:gd name="T11" fmla="*/ 0 60000 65536"/>
              <a:gd name="T12" fmla="*/ 0 60000 65536"/>
              <a:gd name="T13" fmla="*/ 0 60000 65536"/>
              <a:gd name="T14" fmla="*/ 0 60000 65536"/>
              <a:gd name="T15" fmla="*/ 0 w 196"/>
              <a:gd name="T16" fmla="*/ 0 h 35"/>
              <a:gd name="T17" fmla="*/ 196 w 196"/>
              <a:gd name="T18" fmla="*/ 35 h 35"/>
            </a:gdLst>
            <a:ahLst/>
            <a:cxnLst>
              <a:cxn ang="T10">
                <a:pos x="T0" y="T1"/>
              </a:cxn>
              <a:cxn ang="T11">
                <a:pos x="T2" y="T3"/>
              </a:cxn>
              <a:cxn ang="T12">
                <a:pos x="T4" y="T5"/>
              </a:cxn>
              <a:cxn ang="T13">
                <a:pos x="T6" y="T7"/>
              </a:cxn>
              <a:cxn ang="T14">
                <a:pos x="T8" y="T9"/>
              </a:cxn>
            </a:cxnLst>
            <a:rect l="T15" t="T16" r="T17" b="T18"/>
            <a:pathLst>
              <a:path w="196" h="35">
                <a:moveTo>
                  <a:pt x="0" y="0"/>
                </a:moveTo>
                <a:lnTo>
                  <a:pt x="195" y="0"/>
                </a:lnTo>
                <a:lnTo>
                  <a:pt x="195" y="34"/>
                </a:lnTo>
                <a:lnTo>
                  <a:pt x="0" y="34"/>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58" name="Freeform 190"/>
          <p:cNvSpPr>
            <a:spLocks/>
          </p:cNvSpPr>
          <p:nvPr/>
        </p:nvSpPr>
        <p:spPr bwMode="auto">
          <a:xfrm>
            <a:off x="6560344" y="3375026"/>
            <a:ext cx="320675" cy="65087"/>
          </a:xfrm>
          <a:custGeom>
            <a:avLst/>
            <a:gdLst>
              <a:gd name="T0" fmla="*/ 0 w 202"/>
              <a:gd name="T1" fmla="*/ 0 h 41"/>
              <a:gd name="T2" fmla="*/ 2147483647 w 202"/>
              <a:gd name="T3" fmla="*/ 0 h 41"/>
              <a:gd name="T4" fmla="*/ 2147483647 w 202"/>
              <a:gd name="T5" fmla="*/ 2147483647 h 41"/>
              <a:gd name="T6" fmla="*/ 0 w 202"/>
              <a:gd name="T7" fmla="*/ 2147483647 h 41"/>
              <a:gd name="T8" fmla="*/ 0 w 202"/>
              <a:gd name="T9" fmla="*/ 0 h 41"/>
              <a:gd name="T10" fmla="*/ 0 60000 65536"/>
              <a:gd name="T11" fmla="*/ 0 60000 65536"/>
              <a:gd name="T12" fmla="*/ 0 60000 65536"/>
              <a:gd name="T13" fmla="*/ 0 60000 65536"/>
              <a:gd name="T14" fmla="*/ 0 60000 65536"/>
              <a:gd name="T15" fmla="*/ 0 w 202"/>
              <a:gd name="T16" fmla="*/ 0 h 41"/>
              <a:gd name="T17" fmla="*/ 202 w 202"/>
              <a:gd name="T18" fmla="*/ 41 h 41"/>
            </a:gdLst>
            <a:ahLst/>
            <a:cxnLst>
              <a:cxn ang="T10">
                <a:pos x="T0" y="T1"/>
              </a:cxn>
              <a:cxn ang="T11">
                <a:pos x="T2" y="T3"/>
              </a:cxn>
              <a:cxn ang="T12">
                <a:pos x="T4" y="T5"/>
              </a:cxn>
              <a:cxn ang="T13">
                <a:pos x="T6" y="T7"/>
              </a:cxn>
              <a:cxn ang="T14">
                <a:pos x="T8" y="T9"/>
              </a:cxn>
            </a:cxnLst>
            <a:rect l="T15" t="T16" r="T17" b="T18"/>
            <a:pathLst>
              <a:path w="202" h="41">
                <a:moveTo>
                  <a:pt x="0" y="0"/>
                </a:moveTo>
                <a:lnTo>
                  <a:pt x="201" y="0"/>
                </a:lnTo>
                <a:lnTo>
                  <a:pt x="201" y="40"/>
                </a:lnTo>
                <a:lnTo>
                  <a:pt x="0" y="4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59" name="Line 191"/>
          <p:cNvSpPr>
            <a:spLocks noChangeShapeType="1"/>
          </p:cNvSpPr>
          <p:nvPr/>
        </p:nvSpPr>
        <p:spPr bwMode="auto">
          <a:xfrm flipH="1">
            <a:off x="6560344" y="3438526"/>
            <a:ext cx="31908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60" name="Freeform 192"/>
          <p:cNvSpPr>
            <a:spLocks/>
          </p:cNvSpPr>
          <p:nvPr/>
        </p:nvSpPr>
        <p:spPr bwMode="auto">
          <a:xfrm>
            <a:off x="6560344" y="3343276"/>
            <a:ext cx="358775" cy="26987"/>
          </a:xfrm>
          <a:custGeom>
            <a:avLst/>
            <a:gdLst>
              <a:gd name="T0" fmla="*/ 0 w 226"/>
              <a:gd name="T1" fmla="*/ 2147483647 h 17"/>
              <a:gd name="T2" fmla="*/ 2147483647 w 226"/>
              <a:gd name="T3" fmla="*/ 2147483647 h 17"/>
              <a:gd name="T4" fmla="*/ 2147483647 w 226"/>
              <a:gd name="T5" fmla="*/ 0 h 17"/>
              <a:gd name="T6" fmla="*/ 2147483647 w 226"/>
              <a:gd name="T7" fmla="*/ 0 h 17"/>
              <a:gd name="T8" fmla="*/ 0 w 226"/>
              <a:gd name="T9" fmla="*/ 2147483647 h 17"/>
              <a:gd name="T10" fmla="*/ 0 60000 65536"/>
              <a:gd name="T11" fmla="*/ 0 60000 65536"/>
              <a:gd name="T12" fmla="*/ 0 60000 65536"/>
              <a:gd name="T13" fmla="*/ 0 60000 65536"/>
              <a:gd name="T14" fmla="*/ 0 60000 65536"/>
              <a:gd name="T15" fmla="*/ 0 w 226"/>
              <a:gd name="T16" fmla="*/ 0 h 17"/>
              <a:gd name="T17" fmla="*/ 226 w 226"/>
              <a:gd name="T18" fmla="*/ 17 h 17"/>
            </a:gdLst>
            <a:ahLst/>
            <a:cxnLst>
              <a:cxn ang="T10">
                <a:pos x="T0" y="T1"/>
              </a:cxn>
              <a:cxn ang="T11">
                <a:pos x="T2" y="T3"/>
              </a:cxn>
              <a:cxn ang="T12">
                <a:pos x="T4" y="T5"/>
              </a:cxn>
              <a:cxn ang="T13">
                <a:pos x="T6" y="T7"/>
              </a:cxn>
              <a:cxn ang="T14">
                <a:pos x="T8" y="T9"/>
              </a:cxn>
            </a:cxnLst>
            <a:rect l="T15" t="T16" r="T17" b="T18"/>
            <a:pathLst>
              <a:path w="226" h="17">
                <a:moveTo>
                  <a:pt x="0" y="16"/>
                </a:moveTo>
                <a:lnTo>
                  <a:pt x="196" y="16"/>
                </a:lnTo>
                <a:lnTo>
                  <a:pt x="225" y="0"/>
                </a:lnTo>
                <a:lnTo>
                  <a:pt x="20" y="0"/>
                </a:lnTo>
                <a:lnTo>
                  <a:pt x="0" y="16"/>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61" name="Freeform 193"/>
          <p:cNvSpPr>
            <a:spLocks/>
          </p:cNvSpPr>
          <p:nvPr/>
        </p:nvSpPr>
        <p:spPr bwMode="auto">
          <a:xfrm>
            <a:off x="6560344" y="3343276"/>
            <a:ext cx="368300" cy="33337"/>
          </a:xfrm>
          <a:custGeom>
            <a:avLst/>
            <a:gdLst>
              <a:gd name="T0" fmla="*/ 0 w 232"/>
              <a:gd name="T1" fmla="*/ 2147483647 h 21"/>
              <a:gd name="T2" fmla="*/ 2147483647 w 232"/>
              <a:gd name="T3" fmla="*/ 2147483647 h 21"/>
              <a:gd name="T4" fmla="*/ 2147483647 w 232"/>
              <a:gd name="T5" fmla="*/ 0 h 21"/>
              <a:gd name="T6" fmla="*/ 2147483647 w 232"/>
              <a:gd name="T7" fmla="*/ 0 h 21"/>
              <a:gd name="T8" fmla="*/ 0 w 232"/>
              <a:gd name="T9" fmla="*/ 2147483647 h 21"/>
              <a:gd name="T10" fmla="*/ 0 60000 65536"/>
              <a:gd name="T11" fmla="*/ 0 60000 65536"/>
              <a:gd name="T12" fmla="*/ 0 60000 65536"/>
              <a:gd name="T13" fmla="*/ 0 60000 65536"/>
              <a:gd name="T14" fmla="*/ 0 60000 65536"/>
              <a:gd name="T15" fmla="*/ 0 w 232"/>
              <a:gd name="T16" fmla="*/ 0 h 21"/>
              <a:gd name="T17" fmla="*/ 232 w 232"/>
              <a:gd name="T18" fmla="*/ 21 h 21"/>
            </a:gdLst>
            <a:ahLst/>
            <a:cxnLst>
              <a:cxn ang="T10">
                <a:pos x="T0" y="T1"/>
              </a:cxn>
              <a:cxn ang="T11">
                <a:pos x="T2" y="T3"/>
              </a:cxn>
              <a:cxn ang="T12">
                <a:pos x="T4" y="T5"/>
              </a:cxn>
              <a:cxn ang="T13">
                <a:pos x="T6" y="T7"/>
              </a:cxn>
              <a:cxn ang="T14">
                <a:pos x="T8" y="T9"/>
              </a:cxn>
            </a:cxnLst>
            <a:rect l="T15" t="T16" r="T17" b="T18"/>
            <a:pathLst>
              <a:path w="232" h="21">
                <a:moveTo>
                  <a:pt x="0" y="20"/>
                </a:moveTo>
                <a:lnTo>
                  <a:pt x="201" y="20"/>
                </a:lnTo>
                <a:lnTo>
                  <a:pt x="231" y="0"/>
                </a:lnTo>
                <a:lnTo>
                  <a:pt x="21"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62" name="Line 194"/>
          <p:cNvSpPr>
            <a:spLocks noChangeShapeType="1"/>
          </p:cNvSpPr>
          <p:nvPr/>
        </p:nvSpPr>
        <p:spPr bwMode="auto">
          <a:xfrm>
            <a:off x="6560344" y="3375026"/>
            <a:ext cx="0" cy="635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63" name="Freeform 195"/>
          <p:cNvSpPr>
            <a:spLocks/>
          </p:cNvSpPr>
          <p:nvPr/>
        </p:nvSpPr>
        <p:spPr bwMode="auto">
          <a:xfrm>
            <a:off x="6879432" y="3343276"/>
            <a:ext cx="39687" cy="87312"/>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64" name="Freeform 196"/>
          <p:cNvSpPr>
            <a:spLocks/>
          </p:cNvSpPr>
          <p:nvPr/>
        </p:nvSpPr>
        <p:spPr bwMode="auto">
          <a:xfrm>
            <a:off x="6879432" y="3343276"/>
            <a:ext cx="49212" cy="96837"/>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65" name="Freeform 197"/>
          <p:cNvSpPr>
            <a:spLocks/>
          </p:cNvSpPr>
          <p:nvPr/>
        </p:nvSpPr>
        <p:spPr bwMode="auto">
          <a:xfrm>
            <a:off x="6879432" y="3375026"/>
            <a:ext cx="327025" cy="71437"/>
          </a:xfrm>
          <a:custGeom>
            <a:avLst/>
            <a:gdLst>
              <a:gd name="T0" fmla="*/ 0 w 206"/>
              <a:gd name="T1" fmla="*/ 0 h 45"/>
              <a:gd name="T2" fmla="*/ 2147483647 w 206"/>
              <a:gd name="T3" fmla="*/ 2147483647 h 45"/>
              <a:gd name="T4" fmla="*/ 2147483647 w 206"/>
              <a:gd name="T5" fmla="*/ 2147483647 h 45"/>
              <a:gd name="T6" fmla="*/ 0 w 206"/>
              <a:gd name="T7" fmla="*/ 2147483647 h 45"/>
              <a:gd name="T8" fmla="*/ 0 w 206"/>
              <a:gd name="T9" fmla="*/ 0 h 45"/>
              <a:gd name="T10" fmla="*/ 0 60000 65536"/>
              <a:gd name="T11" fmla="*/ 0 60000 65536"/>
              <a:gd name="T12" fmla="*/ 0 60000 65536"/>
              <a:gd name="T13" fmla="*/ 0 60000 65536"/>
              <a:gd name="T14" fmla="*/ 0 60000 65536"/>
              <a:gd name="T15" fmla="*/ 0 w 206"/>
              <a:gd name="T16" fmla="*/ 0 h 45"/>
              <a:gd name="T17" fmla="*/ 206 w 206"/>
              <a:gd name="T18" fmla="*/ 45 h 45"/>
            </a:gdLst>
            <a:ahLst/>
            <a:cxnLst>
              <a:cxn ang="T10">
                <a:pos x="T0" y="T1"/>
              </a:cxn>
              <a:cxn ang="T11">
                <a:pos x="T2" y="T3"/>
              </a:cxn>
              <a:cxn ang="T12">
                <a:pos x="T4" y="T5"/>
              </a:cxn>
              <a:cxn ang="T13">
                <a:pos x="T6" y="T7"/>
              </a:cxn>
              <a:cxn ang="T14">
                <a:pos x="T8" y="T9"/>
              </a:cxn>
            </a:cxnLst>
            <a:rect l="T15" t="T16" r="T17" b="T18"/>
            <a:pathLst>
              <a:path w="206" h="45">
                <a:moveTo>
                  <a:pt x="0" y="0"/>
                </a:moveTo>
                <a:lnTo>
                  <a:pt x="205" y="9"/>
                </a:lnTo>
                <a:lnTo>
                  <a:pt x="205" y="44"/>
                </a:lnTo>
                <a:lnTo>
                  <a:pt x="0" y="35"/>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66" name="Freeform 198"/>
          <p:cNvSpPr>
            <a:spLocks/>
          </p:cNvSpPr>
          <p:nvPr/>
        </p:nvSpPr>
        <p:spPr bwMode="auto">
          <a:xfrm>
            <a:off x="6879432" y="3375026"/>
            <a:ext cx="336550" cy="80962"/>
          </a:xfrm>
          <a:custGeom>
            <a:avLst/>
            <a:gdLst>
              <a:gd name="T0" fmla="*/ 0 w 212"/>
              <a:gd name="T1" fmla="*/ 0 h 51"/>
              <a:gd name="T2" fmla="*/ 2147483647 w 212"/>
              <a:gd name="T3" fmla="*/ 2147483647 h 51"/>
              <a:gd name="T4" fmla="*/ 2147483647 w 212"/>
              <a:gd name="T5" fmla="*/ 2147483647 h 51"/>
              <a:gd name="T6" fmla="*/ 0 w 212"/>
              <a:gd name="T7" fmla="*/ 2147483647 h 51"/>
              <a:gd name="T8" fmla="*/ 0 w 212"/>
              <a:gd name="T9" fmla="*/ 0 h 51"/>
              <a:gd name="T10" fmla="*/ 0 60000 65536"/>
              <a:gd name="T11" fmla="*/ 0 60000 65536"/>
              <a:gd name="T12" fmla="*/ 0 60000 65536"/>
              <a:gd name="T13" fmla="*/ 0 60000 65536"/>
              <a:gd name="T14" fmla="*/ 0 60000 65536"/>
              <a:gd name="T15" fmla="*/ 0 w 212"/>
              <a:gd name="T16" fmla="*/ 0 h 51"/>
              <a:gd name="T17" fmla="*/ 212 w 212"/>
              <a:gd name="T18" fmla="*/ 51 h 51"/>
            </a:gdLst>
            <a:ahLst/>
            <a:cxnLst>
              <a:cxn ang="T10">
                <a:pos x="T0" y="T1"/>
              </a:cxn>
              <a:cxn ang="T11">
                <a:pos x="T2" y="T3"/>
              </a:cxn>
              <a:cxn ang="T12">
                <a:pos x="T4" y="T5"/>
              </a:cxn>
              <a:cxn ang="T13">
                <a:pos x="T6" y="T7"/>
              </a:cxn>
              <a:cxn ang="T14">
                <a:pos x="T8" y="T9"/>
              </a:cxn>
            </a:cxnLst>
            <a:rect l="T15" t="T16" r="T17" b="T18"/>
            <a:pathLst>
              <a:path w="212" h="51">
                <a:moveTo>
                  <a:pt x="0" y="0"/>
                </a:moveTo>
                <a:lnTo>
                  <a:pt x="211" y="10"/>
                </a:lnTo>
                <a:lnTo>
                  <a:pt x="211" y="50"/>
                </a:lnTo>
                <a:lnTo>
                  <a:pt x="0" y="4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67" name="Line 199"/>
          <p:cNvSpPr>
            <a:spLocks noChangeShapeType="1"/>
          </p:cNvSpPr>
          <p:nvPr/>
        </p:nvSpPr>
        <p:spPr bwMode="auto">
          <a:xfrm flipH="1" flipV="1">
            <a:off x="6879432" y="3438526"/>
            <a:ext cx="334962"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68" name="Freeform 200"/>
          <p:cNvSpPr>
            <a:spLocks/>
          </p:cNvSpPr>
          <p:nvPr/>
        </p:nvSpPr>
        <p:spPr bwMode="auto">
          <a:xfrm>
            <a:off x="6879432" y="3343276"/>
            <a:ext cx="358775" cy="39687"/>
          </a:xfrm>
          <a:custGeom>
            <a:avLst/>
            <a:gdLst>
              <a:gd name="T0" fmla="*/ 0 w 226"/>
              <a:gd name="T1" fmla="*/ 2147483647 h 25"/>
              <a:gd name="T2" fmla="*/ 2147483647 w 226"/>
              <a:gd name="T3" fmla="*/ 2147483647 h 25"/>
              <a:gd name="T4" fmla="*/ 2147483647 w 226"/>
              <a:gd name="T5" fmla="*/ 2147483647 h 25"/>
              <a:gd name="T6" fmla="*/ 2147483647 w 226"/>
              <a:gd name="T7" fmla="*/ 0 h 25"/>
              <a:gd name="T8" fmla="*/ 0 w 226"/>
              <a:gd name="T9" fmla="*/ 2147483647 h 25"/>
              <a:gd name="T10" fmla="*/ 0 60000 65536"/>
              <a:gd name="T11" fmla="*/ 0 60000 65536"/>
              <a:gd name="T12" fmla="*/ 0 60000 65536"/>
              <a:gd name="T13" fmla="*/ 0 60000 65536"/>
              <a:gd name="T14" fmla="*/ 0 60000 65536"/>
              <a:gd name="T15" fmla="*/ 0 w 226"/>
              <a:gd name="T16" fmla="*/ 0 h 25"/>
              <a:gd name="T17" fmla="*/ 226 w 226"/>
              <a:gd name="T18" fmla="*/ 25 h 25"/>
            </a:gdLst>
            <a:ahLst/>
            <a:cxnLst>
              <a:cxn ang="T10">
                <a:pos x="T0" y="T1"/>
              </a:cxn>
              <a:cxn ang="T11">
                <a:pos x="T2" y="T3"/>
              </a:cxn>
              <a:cxn ang="T12">
                <a:pos x="T4" y="T5"/>
              </a:cxn>
              <a:cxn ang="T13">
                <a:pos x="T6" y="T7"/>
              </a:cxn>
              <a:cxn ang="T14">
                <a:pos x="T8" y="T9"/>
              </a:cxn>
            </a:cxnLst>
            <a:rect l="T15" t="T16" r="T17" b="T18"/>
            <a:pathLst>
              <a:path w="226" h="25">
                <a:moveTo>
                  <a:pt x="0" y="16"/>
                </a:moveTo>
                <a:lnTo>
                  <a:pt x="206" y="24"/>
                </a:lnTo>
                <a:lnTo>
                  <a:pt x="225" y="8"/>
                </a:lnTo>
                <a:lnTo>
                  <a:pt x="29" y="0"/>
                </a:lnTo>
                <a:lnTo>
                  <a:pt x="0" y="16"/>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69" name="Freeform 201"/>
          <p:cNvSpPr>
            <a:spLocks/>
          </p:cNvSpPr>
          <p:nvPr/>
        </p:nvSpPr>
        <p:spPr bwMode="auto">
          <a:xfrm>
            <a:off x="6879432" y="3343276"/>
            <a:ext cx="368300" cy="49212"/>
          </a:xfrm>
          <a:custGeom>
            <a:avLst/>
            <a:gdLst>
              <a:gd name="T0" fmla="*/ 0 w 232"/>
              <a:gd name="T1" fmla="*/ 2147483647 h 31"/>
              <a:gd name="T2" fmla="*/ 2147483647 w 232"/>
              <a:gd name="T3" fmla="*/ 2147483647 h 31"/>
              <a:gd name="T4" fmla="*/ 2147483647 w 232"/>
              <a:gd name="T5" fmla="*/ 2147483647 h 31"/>
              <a:gd name="T6" fmla="*/ 2147483647 w 232"/>
              <a:gd name="T7" fmla="*/ 0 h 31"/>
              <a:gd name="T8" fmla="*/ 0 w 232"/>
              <a:gd name="T9" fmla="*/ 2147483647 h 31"/>
              <a:gd name="T10" fmla="*/ 0 60000 65536"/>
              <a:gd name="T11" fmla="*/ 0 60000 65536"/>
              <a:gd name="T12" fmla="*/ 0 60000 65536"/>
              <a:gd name="T13" fmla="*/ 0 60000 65536"/>
              <a:gd name="T14" fmla="*/ 0 60000 65536"/>
              <a:gd name="T15" fmla="*/ 0 w 232"/>
              <a:gd name="T16" fmla="*/ 0 h 31"/>
              <a:gd name="T17" fmla="*/ 232 w 232"/>
              <a:gd name="T18" fmla="*/ 31 h 31"/>
            </a:gdLst>
            <a:ahLst/>
            <a:cxnLst>
              <a:cxn ang="T10">
                <a:pos x="T0" y="T1"/>
              </a:cxn>
              <a:cxn ang="T11">
                <a:pos x="T2" y="T3"/>
              </a:cxn>
              <a:cxn ang="T12">
                <a:pos x="T4" y="T5"/>
              </a:cxn>
              <a:cxn ang="T13">
                <a:pos x="T6" y="T7"/>
              </a:cxn>
              <a:cxn ang="T14">
                <a:pos x="T8" y="T9"/>
              </a:cxn>
            </a:cxnLst>
            <a:rect l="T15" t="T16" r="T17" b="T18"/>
            <a:pathLst>
              <a:path w="232" h="31">
                <a:moveTo>
                  <a:pt x="0" y="20"/>
                </a:moveTo>
                <a:lnTo>
                  <a:pt x="211" y="30"/>
                </a:lnTo>
                <a:lnTo>
                  <a:pt x="231" y="1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0" name="Freeform 202"/>
          <p:cNvSpPr>
            <a:spLocks/>
          </p:cNvSpPr>
          <p:nvPr/>
        </p:nvSpPr>
        <p:spPr bwMode="auto">
          <a:xfrm>
            <a:off x="7214394" y="3359151"/>
            <a:ext cx="26988"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71" name="Freeform 203"/>
          <p:cNvSpPr>
            <a:spLocks/>
          </p:cNvSpPr>
          <p:nvPr/>
        </p:nvSpPr>
        <p:spPr bwMode="auto">
          <a:xfrm>
            <a:off x="7214394" y="3359151"/>
            <a:ext cx="33338"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2" name="Freeform 204"/>
          <p:cNvSpPr>
            <a:spLocks/>
          </p:cNvSpPr>
          <p:nvPr/>
        </p:nvSpPr>
        <p:spPr bwMode="auto">
          <a:xfrm>
            <a:off x="7214394" y="3343276"/>
            <a:ext cx="309563" cy="103187"/>
          </a:xfrm>
          <a:custGeom>
            <a:avLst/>
            <a:gdLst>
              <a:gd name="T0" fmla="*/ 0 w 195"/>
              <a:gd name="T1" fmla="*/ 2147483647 h 65"/>
              <a:gd name="T2" fmla="*/ 2147483647 w 195"/>
              <a:gd name="T3" fmla="*/ 0 h 65"/>
              <a:gd name="T4" fmla="*/ 2147483647 w 195"/>
              <a:gd name="T5" fmla="*/ 2147483647 h 65"/>
              <a:gd name="T6" fmla="*/ 0 w 195"/>
              <a:gd name="T7" fmla="*/ 2147483647 h 65"/>
              <a:gd name="T8" fmla="*/ 0 w 195"/>
              <a:gd name="T9" fmla="*/ 2147483647 h 65"/>
              <a:gd name="T10" fmla="*/ 0 60000 65536"/>
              <a:gd name="T11" fmla="*/ 0 60000 65536"/>
              <a:gd name="T12" fmla="*/ 0 60000 65536"/>
              <a:gd name="T13" fmla="*/ 0 60000 65536"/>
              <a:gd name="T14" fmla="*/ 0 60000 65536"/>
              <a:gd name="T15" fmla="*/ 0 w 195"/>
              <a:gd name="T16" fmla="*/ 0 h 65"/>
              <a:gd name="T17" fmla="*/ 195 w 195"/>
              <a:gd name="T18" fmla="*/ 65 h 65"/>
            </a:gdLst>
            <a:ahLst/>
            <a:cxnLst>
              <a:cxn ang="T10">
                <a:pos x="T0" y="T1"/>
              </a:cxn>
              <a:cxn ang="T11">
                <a:pos x="T2" y="T3"/>
              </a:cxn>
              <a:cxn ang="T12">
                <a:pos x="T4" y="T5"/>
              </a:cxn>
              <a:cxn ang="T13">
                <a:pos x="T6" y="T7"/>
              </a:cxn>
              <a:cxn ang="T14">
                <a:pos x="T8" y="T9"/>
              </a:cxn>
            </a:cxnLst>
            <a:rect l="T15" t="T16" r="T17" b="T18"/>
            <a:pathLst>
              <a:path w="195" h="65">
                <a:moveTo>
                  <a:pt x="0" y="27"/>
                </a:moveTo>
                <a:lnTo>
                  <a:pt x="194" y="0"/>
                </a:lnTo>
                <a:lnTo>
                  <a:pt x="194" y="37"/>
                </a:lnTo>
                <a:lnTo>
                  <a:pt x="0" y="64"/>
                </a:lnTo>
                <a:lnTo>
                  <a:pt x="0" y="27"/>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73" name="Freeform 205"/>
          <p:cNvSpPr>
            <a:spLocks/>
          </p:cNvSpPr>
          <p:nvPr/>
        </p:nvSpPr>
        <p:spPr bwMode="auto">
          <a:xfrm>
            <a:off x="7214394" y="3343276"/>
            <a:ext cx="319088" cy="112712"/>
          </a:xfrm>
          <a:custGeom>
            <a:avLst/>
            <a:gdLst>
              <a:gd name="T0" fmla="*/ 0 w 201"/>
              <a:gd name="T1" fmla="*/ 2147483647 h 71"/>
              <a:gd name="T2" fmla="*/ 2147483647 w 201"/>
              <a:gd name="T3" fmla="*/ 0 h 71"/>
              <a:gd name="T4" fmla="*/ 2147483647 w 201"/>
              <a:gd name="T5" fmla="*/ 2147483647 h 71"/>
              <a:gd name="T6" fmla="*/ 0 w 201"/>
              <a:gd name="T7" fmla="*/ 2147483647 h 71"/>
              <a:gd name="T8" fmla="*/ 0 w 201"/>
              <a:gd name="T9" fmla="*/ 2147483647 h 71"/>
              <a:gd name="T10" fmla="*/ 0 60000 65536"/>
              <a:gd name="T11" fmla="*/ 0 60000 65536"/>
              <a:gd name="T12" fmla="*/ 0 60000 65536"/>
              <a:gd name="T13" fmla="*/ 0 60000 65536"/>
              <a:gd name="T14" fmla="*/ 0 60000 65536"/>
              <a:gd name="T15" fmla="*/ 0 w 201"/>
              <a:gd name="T16" fmla="*/ 0 h 71"/>
              <a:gd name="T17" fmla="*/ 201 w 201"/>
              <a:gd name="T18" fmla="*/ 71 h 71"/>
            </a:gdLst>
            <a:ahLst/>
            <a:cxnLst>
              <a:cxn ang="T10">
                <a:pos x="T0" y="T1"/>
              </a:cxn>
              <a:cxn ang="T11">
                <a:pos x="T2" y="T3"/>
              </a:cxn>
              <a:cxn ang="T12">
                <a:pos x="T4" y="T5"/>
              </a:cxn>
              <a:cxn ang="T13">
                <a:pos x="T6" y="T7"/>
              </a:cxn>
              <a:cxn ang="T14">
                <a:pos x="T8" y="T9"/>
              </a:cxn>
            </a:cxnLst>
            <a:rect l="T15" t="T16" r="T17" b="T18"/>
            <a:pathLst>
              <a:path w="201" h="71">
                <a:moveTo>
                  <a:pt x="0" y="30"/>
                </a:moveTo>
                <a:lnTo>
                  <a:pt x="200" y="0"/>
                </a:lnTo>
                <a:lnTo>
                  <a:pt x="200" y="40"/>
                </a:lnTo>
                <a:lnTo>
                  <a:pt x="0" y="7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4" name="Line 206"/>
          <p:cNvSpPr>
            <a:spLocks noChangeShapeType="1"/>
          </p:cNvSpPr>
          <p:nvPr/>
        </p:nvSpPr>
        <p:spPr bwMode="auto">
          <a:xfrm flipH="1">
            <a:off x="7214394" y="3406776"/>
            <a:ext cx="317500" cy="476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75" name="Freeform 207"/>
          <p:cNvSpPr>
            <a:spLocks/>
          </p:cNvSpPr>
          <p:nvPr/>
        </p:nvSpPr>
        <p:spPr bwMode="auto">
          <a:xfrm>
            <a:off x="7214394" y="3311526"/>
            <a:ext cx="357188" cy="71437"/>
          </a:xfrm>
          <a:custGeom>
            <a:avLst/>
            <a:gdLst>
              <a:gd name="T0" fmla="*/ 0 w 225"/>
              <a:gd name="T1" fmla="*/ 2147483647 h 45"/>
              <a:gd name="T2" fmla="*/ 2147483647 w 225"/>
              <a:gd name="T3" fmla="*/ 2147483647 h 45"/>
              <a:gd name="T4" fmla="*/ 2147483647 w 225"/>
              <a:gd name="T5" fmla="*/ 0 h 45"/>
              <a:gd name="T6" fmla="*/ 2147483647 w 225"/>
              <a:gd name="T7" fmla="*/ 2147483647 h 45"/>
              <a:gd name="T8" fmla="*/ 0 w 225"/>
              <a:gd name="T9" fmla="*/ 2147483647 h 45"/>
              <a:gd name="T10" fmla="*/ 0 60000 65536"/>
              <a:gd name="T11" fmla="*/ 0 60000 65536"/>
              <a:gd name="T12" fmla="*/ 0 60000 65536"/>
              <a:gd name="T13" fmla="*/ 0 60000 65536"/>
              <a:gd name="T14" fmla="*/ 0 60000 65536"/>
              <a:gd name="T15" fmla="*/ 0 w 225"/>
              <a:gd name="T16" fmla="*/ 0 h 45"/>
              <a:gd name="T17" fmla="*/ 225 w 225"/>
              <a:gd name="T18" fmla="*/ 45 h 45"/>
            </a:gdLst>
            <a:ahLst/>
            <a:cxnLst>
              <a:cxn ang="T10">
                <a:pos x="T0" y="T1"/>
              </a:cxn>
              <a:cxn ang="T11">
                <a:pos x="T2" y="T3"/>
              </a:cxn>
              <a:cxn ang="T12">
                <a:pos x="T4" y="T5"/>
              </a:cxn>
              <a:cxn ang="T13">
                <a:pos x="T6" y="T7"/>
              </a:cxn>
              <a:cxn ang="T14">
                <a:pos x="T8" y="T9"/>
              </a:cxn>
            </a:cxnLst>
            <a:rect l="T15" t="T16" r="T17" b="T18"/>
            <a:pathLst>
              <a:path w="225" h="45">
                <a:moveTo>
                  <a:pt x="0" y="44"/>
                </a:moveTo>
                <a:lnTo>
                  <a:pt x="195" y="18"/>
                </a:lnTo>
                <a:lnTo>
                  <a:pt x="224" y="0"/>
                </a:lnTo>
                <a:lnTo>
                  <a:pt x="19" y="26"/>
                </a:lnTo>
                <a:lnTo>
                  <a:pt x="0" y="44"/>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76" name="Freeform 208"/>
          <p:cNvSpPr>
            <a:spLocks/>
          </p:cNvSpPr>
          <p:nvPr/>
        </p:nvSpPr>
        <p:spPr bwMode="auto">
          <a:xfrm>
            <a:off x="7214394" y="3311526"/>
            <a:ext cx="366713" cy="80962"/>
          </a:xfrm>
          <a:custGeom>
            <a:avLst/>
            <a:gdLst>
              <a:gd name="T0" fmla="*/ 0 w 231"/>
              <a:gd name="T1" fmla="*/ 2147483647 h 51"/>
              <a:gd name="T2" fmla="*/ 2147483647 w 231"/>
              <a:gd name="T3" fmla="*/ 2147483647 h 51"/>
              <a:gd name="T4" fmla="*/ 2147483647 w 231"/>
              <a:gd name="T5" fmla="*/ 0 h 51"/>
              <a:gd name="T6" fmla="*/ 2147483647 w 231"/>
              <a:gd name="T7" fmla="*/ 2147483647 h 51"/>
              <a:gd name="T8" fmla="*/ 0 w 231"/>
              <a:gd name="T9" fmla="*/ 2147483647 h 51"/>
              <a:gd name="T10" fmla="*/ 0 60000 65536"/>
              <a:gd name="T11" fmla="*/ 0 60000 65536"/>
              <a:gd name="T12" fmla="*/ 0 60000 65536"/>
              <a:gd name="T13" fmla="*/ 0 60000 65536"/>
              <a:gd name="T14" fmla="*/ 0 60000 65536"/>
              <a:gd name="T15" fmla="*/ 0 w 231"/>
              <a:gd name="T16" fmla="*/ 0 h 51"/>
              <a:gd name="T17" fmla="*/ 231 w 231"/>
              <a:gd name="T18" fmla="*/ 51 h 51"/>
            </a:gdLst>
            <a:ahLst/>
            <a:cxnLst>
              <a:cxn ang="T10">
                <a:pos x="T0" y="T1"/>
              </a:cxn>
              <a:cxn ang="T11">
                <a:pos x="T2" y="T3"/>
              </a:cxn>
              <a:cxn ang="T12">
                <a:pos x="T4" y="T5"/>
              </a:cxn>
              <a:cxn ang="T13">
                <a:pos x="T6" y="T7"/>
              </a:cxn>
              <a:cxn ang="T14">
                <a:pos x="T8" y="T9"/>
              </a:cxn>
            </a:cxnLst>
            <a:rect l="T15" t="T16" r="T17" b="T18"/>
            <a:pathLst>
              <a:path w="231" h="51">
                <a:moveTo>
                  <a:pt x="0" y="50"/>
                </a:moveTo>
                <a:lnTo>
                  <a:pt x="200" y="20"/>
                </a:lnTo>
                <a:lnTo>
                  <a:pt x="230" y="0"/>
                </a:lnTo>
                <a:lnTo>
                  <a:pt x="20" y="30"/>
                </a:lnTo>
                <a:lnTo>
                  <a:pt x="0"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7" name="Freeform 209"/>
          <p:cNvSpPr>
            <a:spLocks/>
          </p:cNvSpPr>
          <p:nvPr/>
        </p:nvSpPr>
        <p:spPr bwMode="auto">
          <a:xfrm>
            <a:off x="7531894" y="3311526"/>
            <a:ext cx="39688" cy="87312"/>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78" name="Freeform 210"/>
          <p:cNvSpPr>
            <a:spLocks/>
          </p:cNvSpPr>
          <p:nvPr/>
        </p:nvSpPr>
        <p:spPr bwMode="auto">
          <a:xfrm>
            <a:off x="7531894" y="3311526"/>
            <a:ext cx="49213" cy="96837"/>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9" name="Freeform 211"/>
          <p:cNvSpPr>
            <a:spLocks/>
          </p:cNvSpPr>
          <p:nvPr/>
        </p:nvSpPr>
        <p:spPr bwMode="auto">
          <a:xfrm>
            <a:off x="7531894" y="3343276"/>
            <a:ext cx="327025" cy="71437"/>
          </a:xfrm>
          <a:custGeom>
            <a:avLst/>
            <a:gdLst>
              <a:gd name="T0" fmla="*/ 0 w 206"/>
              <a:gd name="T1" fmla="*/ 0 h 45"/>
              <a:gd name="T2" fmla="*/ 2147483647 w 206"/>
              <a:gd name="T3" fmla="*/ 2147483647 h 45"/>
              <a:gd name="T4" fmla="*/ 2147483647 w 206"/>
              <a:gd name="T5" fmla="*/ 2147483647 h 45"/>
              <a:gd name="T6" fmla="*/ 0 w 206"/>
              <a:gd name="T7" fmla="*/ 2147483647 h 45"/>
              <a:gd name="T8" fmla="*/ 0 w 206"/>
              <a:gd name="T9" fmla="*/ 0 h 45"/>
              <a:gd name="T10" fmla="*/ 0 60000 65536"/>
              <a:gd name="T11" fmla="*/ 0 60000 65536"/>
              <a:gd name="T12" fmla="*/ 0 60000 65536"/>
              <a:gd name="T13" fmla="*/ 0 60000 65536"/>
              <a:gd name="T14" fmla="*/ 0 60000 65536"/>
              <a:gd name="T15" fmla="*/ 0 w 206"/>
              <a:gd name="T16" fmla="*/ 0 h 45"/>
              <a:gd name="T17" fmla="*/ 206 w 206"/>
              <a:gd name="T18" fmla="*/ 45 h 45"/>
            </a:gdLst>
            <a:ahLst/>
            <a:cxnLst>
              <a:cxn ang="T10">
                <a:pos x="T0" y="T1"/>
              </a:cxn>
              <a:cxn ang="T11">
                <a:pos x="T2" y="T3"/>
              </a:cxn>
              <a:cxn ang="T12">
                <a:pos x="T4" y="T5"/>
              </a:cxn>
              <a:cxn ang="T13">
                <a:pos x="T6" y="T7"/>
              </a:cxn>
              <a:cxn ang="T14">
                <a:pos x="T8" y="T9"/>
              </a:cxn>
            </a:cxnLst>
            <a:rect l="T15" t="T16" r="T17" b="T18"/>
            <a:pathLst>
              <a:path w="206" h="45">
                <a:moveTo>
                  <a:pt x="0" y="0"/>
                </a:moveTo>
                <a:lnTo>
                  <a:pt x="205" y="9"/>
                </a:lnTo>
                <a:lnTo>
                  <a:pt x="205" y="44"/>
                </a:lnTo>
                <a:lnTo>
                  <a:pt x="0" y="35"/>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80" name="Freeform 212"/>
          <p:cNvSpPr>
            <a:spLocks/>
          </p:cNvSpPr>
          <p:nvPr/>
        </p:nvSpPr>
        <p:spPr bwMode="auto">
          <a:xfrm>
            <a:off x="7531894" y="3343276"/>
            <a:ext cx="336550" cy="80962"/>
          </a:xfrm>
          <a:custGeom>
            <a:avLst/>
            <a:gdLst>
              <a:gd name="T0" fmla="*/ 0 w 212"/>
              <a:gd name="T1" fmla="*/ 0 h 51"/>
              <a:gd name="T2" fmla="*/ 2147483647 w 212"/>
              <a:gd name="T3" fmla="*/ 2147483647 h 51"/>
              <a:gd name="T4" fmla="*/ 2147483647 w 212"/>
              <a:gd name="T5" fmla="*/ 2147483647 h 51"/>
              <a:gd name="T6" fmla="*/ 0 w 212"/>
              <a:gd name="T7" fmla="*/ 2147483647 h 51"/>
              <a:gd name="T8" fmla="*/ 0 w 212"/>
              <a:gd name="T9" fmla="*/ 0 h 51"/>
              <a:gd name="T10" fmla="*/ 0 60000 65536"/>
              <a:gd name="T11" fmla="*/ 0 60000 65536"/>
              <a:gd name="T12" fmla="*/ 0 60000 65536"/>
              <a:gd name="T13" fmla="*/ 0 60000 65536"/>
              <a:gd name="T14" fmla="*/ 0 60000 65536"/>
              <a:gd name="T15" fmla="*/ 0 w 212"/>
              <a:gd name="T16" fmla="*/ 0 h 51"/>
              <a:gd name="T17" fmla="*/ 212 w 212"/>
              <a:gd name="T18" fmla="*/ 51 h 51"/>
            </a:gdLst>
            <a:ahLst/>
            <a:cxnLst>
              <a:cxn ang="T10">
                <a:pos x="T0" y="T1"/>
              </a:cxn>
              <a:cxn ang="T11">
                <a:pos x="T2" y="T3"/>
              </a:cxn>
              <a:cxn ang="T12">
                <a:pos x="T4" y="T5"/>
              </a:cxn>
              <a:cxn ang="T13">
                <a:pos x="T6" y="T7"/>
              </a:cxn>
              <a:cxn ang="T14">
                <a:pos x="T8" y="T9"/>
              </a:cxn>
            </a:cxnLst>
            <a:rect l="T15" t="T16" r="T17" b="T18"/>
            <a:pathLst>
              <a:path w="212" h="51">
                <a:moveTo>
                  <a:pt x="0" y="0"/>
                </a:moveTo>
                <a:lnTo>
                  <a:pt x="211" y="10"/>
                </a:lnTo>
                <a:lnTo>
                  <a:pt x="211" y="50"/>
                </a:lnTo>
                <a:lnTo>
                  <a:pt x="0" y="4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1" name="Line 213"/>
          <p:cNvSpPr>
            <a:spLocks noChangeShapeType="1"/>
          </p:cNvSpPr>
          <p:nvPr/>
        </p:nvSpPr>
        <p:spPr bwMode="auto">
          <a:xfrm flipH="1" flipV="1">
            <a:off x="7531894" y="3406776"/>
            <a:ext cx="334963"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82" name="Freeform 214"/>
          <p:cNvSpPr>
            <a:spLocks/>
          </p:cNvSpPr>
          <p:nvPr/>
        </p:nvSpPr>
        <p:spPr bwMode="auto">
          <a:xfrm>
            <a:off x="7531894" y="3311526"/>
            <a:ext cx="358775" cy="39687"/>
          </a:xfrm>
          <a:custGeom>
            <a:avLst/>
            <a:gdLst>
              <a:gd name="T0" fmla="*/ 0 w 226"/>
              <a:gd name="T1" fmla="*/ 2147483647 h 25"/>
              <a:gd name="T2" fmla="*/ 2147483647 w 226"/>
              <a:gd name="T3" fmla="*/ 2147483647 h 25"/>
              <a:gd name="T4" fmla="*/ 2147483647 w 226"/>
              <a:gd name="T5" fmla="*/ 2147483647 h 25"/>
              <a:gd name="T6" fmla="*/ 2147483647 w 226"/>
              <a:gd name="T7" fmla="*/ 0 h 25"/>
              <a:gd name="T8" fmla="*/ 0 w 226"/>
              <a:gd name="T9" fmla="*/ 2147483647 h 25"/>
              <a:gd name="T10" fmla="*/ 0 60000 65536"/>
              <a:gd name="T11" fmla="*/ 0 60000 65536"/>
              <a:gd name="T12" fmla="*/ 0 60000 65536"/>
              <a:gd name="T13" fmla="*/ 0 60000 65536"/>
              <a:gd name="T14" fmla="*/ 0 60000 65536"/>
              <a:gd name="T15" fmla="*/ 0 w 226"/>
              <a:gd name="T16" fmla="*/ 0 h 25"/>
              <a:gd name="T17" fmla="*/ 226 w 226"/>
              <a:gd name="T18" fmla="*/ 25 h 25"/>
            </a:gdLst>
            <a:ahLst/>
            <a:cxnLst>
              <a:cxn ang="T10">
                <a:pos x="T0" y="T1"/>
              </a:cxn>
              <a:cxn ang="T11">
                <a:pos x="T2" y="T3"/>
              </a:cxn>
              <a:cxn ang="T12">
                <a:pos x="T4" y="T5"/>
              </a:cxn>
              <a:cxn ang="T13">
                <a:pos x="T6" y="T7"/>
              </a:cxn>
              <a:cxn ang="T14">
                <a:pos x="T8" y="T9"/>
              </a:cxn>
            </a:cxnLst>
            <a:rect l="T15" t="T16" r="T17" b="T18"/>
            <a:pathLst>
              <a:path w="226" h="25">
                <a:moveTo>
                  <a:pt x="0" y="16"/>
                </a:moveTo>
                <a:lnTo>
                  <a:pt x="206" y="24"/>
                </a:lnTo>
                <a:lnTo>
                  <a:pt x="225" y="8"/>
                </a:lnTo>
                <a:lnTo>
                  <a:pt x="29" y="0"/>
                </a:lnTo>
                <a:lnTo>
                  <a:pt x="0" y="16"/>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83" name="Freeform 215"/>
          <p:cNvSpPr>
            <a:spLocks/>
          </p:cNvSpPr>
          <p:nvPr/>
        </p:nvSpPr>
        <p:spPr bwMode="auto">
          <a:xfrm>
            <a:off x="7531894" y="3311526"/>
            <a:ext cx="368300" cy="49212"/>
          </a:xfrm>
          <a:custGeom>
            <a:avLst/>
            <a:gdLst>
              <a:gd name="T0" fmla="*/ 0 w 232"/>
              <a:gd name="T1" fmla="*/ 2147483647 h 31"/>
              <a:gd name="T2" fmla="*/ 2147483647 w 232"/>
              <a:gd name="T3" fmla="*/ 2147483647 h 31"/>
              <a:gd name="T4" fmla="*/ 2147483647 w 232"/>
              <a:gd name="T5" fmla="*/ 2147483647 h 31"/>
              <a:gd name="T6" fmla="*/ 2147483647 w 232"/>
              <a:gd name="T7" fmla="*/ 0 h 31"/>
              <a:gd name="T8" fmla="*/ 0 w 232"/>
              <a:gd name="T9" fmla="*/ 2147483647 h 31"/>
              <a:gd name="T10" fmla="*/ 0 60000 65536"/>
              <a:gd name="T11" fmla="*/ 0 60000 65536"/>
              <a:gd name="T12" fmla="*/ 0 60000 65536"/>
              <a:gd name="T13" fmla="*/ 0 60000 65536"/>
              <a:gd name="T14" fmla="*/ 0 60000 65536"/>
              <a:gd name="T15" fmla="*/ 0 w 232"/>
              <a:gd name="T16" fmla="*/ 0 h 31"/>
              <a:gd name="T17" fmla="*/ 232 w 232"/>
              <a:gd name="T18" fmla="*/ 31 h 31"/>
            </a:gdLst>
            <a:ahLst/>
            <a:cxnLst>
              <a:cxn ang="T10">
                <a:pos x="T0" y="T1"/>
              </a:cxn>
              <a:cxn ang="T11">
                <a:pos x="T2" y="T3"/>
              </a:cxn>
              <a:cxn ang="T12">
                <a:pos x="T4" y="T5"/>
              </a:cxn>
              <a:cxn ang="T13">
                <a:pos x="T6" y="T7"/>
              </a:cxn>
              <a:cxn ang="T14">
                <a:pos x="T8" y="T9"/>
              </a:cxn>
            </a:cxnLst>
            <a:rect l="T15" t="T16" r="T17" b="T18"/>
            <a:pathLst>
              <a:path w="232" h="31">
                <a:moveTo>
                  <a:pt x="0" y="20"/>
                </a:moveTo>
                <a:lnTo>
                  <a:pt x="211" y="30"/>
                </a:lnTo>
                <a:lnTo>
                  <a:pt x="231" y="1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4" name="Freeform 216"/>
          <p:cNvSpPr>
            <a:spLocks/>
          </p:cNvSpPr>
          <p:nvPr/>
        </p:nvSpPr>
        <p:spPr bwMode="auto">
          <a:xfrm>
            <a:off x="7866857" y="3327401"/>
            <a:ext cx="26987" cy="87312"/>
          </a:xfrm>
          <a:custGeom>
            <a:avLst/>
            <a:gdLst>
              <a:gd name="T0" fmla="*/ 0 w 17"/>
              <a:gd name="T1" fmla="*/ 2147483647 h 55"/>
              <a:gd name="T2" fmla="*/ 0 w 17"/>
              <a:gd name="T3" fmla="*/ 2147483647 h 55"/>
              <a:gd name="T4" fmla="*/ 2147483647 w 17"/>
              <a:gd name="T5" fmla="*/ 2147483647 h 55"/>
              <a:gd name="T6" fmla="*/ 2147483647 w 17"/>
              <a:gd name="T7" fmla="*/ 0 h 55"/>
              <a:gd name="T8" fmla="*/ 0 w 17"/>
              <a:gd name="T9" fmla="*/ 2147483647 h 55"/>
              <a:gd name="T10" fmla="*/ 0 60000 65536"/>
              <a:gd name="T11" fmla="*/ 0 60000 65536"/>
              <a:gd name="T12" fmla="*/ 0 60000 65536"/>
              <a:gd name="T13" fmla="*/ 0 60000 65536"/>
              <a:gd name="T14" fmla="*/ 0 60000 65536"/>
              <a:gd name="T15" fmla="*/ 0 w 17"/>
              <a:gd name="T16" fmla="*/ 0 h 55"/>
              <a:gd name="T17" fmla="*/ 17 w 17"/>
              <a:gd name="T18" fmla="*/ 55 h 55"/>
            </a:gdLst>
            <a:ahLst/>
            <a:cxnLst>
              <a:cxn ang="T10">
                <a:pos x="T0" y="T1"/>
              </a:cxn>
              <a:cxn ang="T11">
                <a:pos x="T2" y="T3"/>
              </a:cxn>
              <a:cxn ang="T12">
                <a:pos x="T4" y="T5"/>
              </a:cxn>
              <a:cxn ang="T13">
                <a:pos x="T6" y="T7"/>
              </a:cxn>
              <a:cxn ang="T14">
                <a:pos x="T8" y="T9"/>
              </a:cxn>
            </a:cxnLst>
            <a:rect l="T15" t="T16" r="T17" b="T18"/>
            <a:pathLst>
              <a:path w="17" h="55">
                <a:moveTo>
                  <a:pt x="0" y="18"/>
                </a:moveTo>
                <a:lnTo>
                  <a:pt x="0" y="54"/>
                </a:lnTo>
                <a:lnTo>
                  <a:pt x="16" y="36"/>
                </a:lnTo>
                <a:lnTo>
                  <a:pt x="16" y="0"/>
                </a:lnTo>
                <a:lnTo>
                  <a:pt x="0" y="18"/>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85" name="Freeform 217"/>
          <p:cNvSpPr>
            <a:spLocks/>
          </p:cNvSpPr>
          <p:nvPr/>
        </p:nvSpPr>
        <p:spPr bwMode="auto">
          <a:xfrm>
            <a:off x="7866857" y="3327401"/>
            <a:ext cx="33337" cy="96837"/>
          </a:xfrm>
          <a:custGeom>
            <a:avLst/>
            <a:gdLst>
              <a:gd name="T0" fmla="*/ 0 w 21"/>
              <a:gd name="T1" fmla="*/ 2147483647 h 61"/>
              <a:gd name="T2" fmla="*/ 0 w 21"/>
              <a:gd name="T3" fmla="*/ 2147483647 h 61"/>
              <a:gd name="T4" fmla="*/ 2147483647 w 21"/>
              <a:gd name="T5" fmla="*/ 2147483647 h 61"/>
              <a:gd name="T6" fmla="*/ 2147483647 w 21"/>
              <a:gd name="T7" fmla="*/ 0 h 61"/>
              <a:gd name="T8" fmla="*/ 0 w 21"/>
              <a:gd name="T9" fmla="*/ 2147483647 h 61"/>
              <a:gd name="T10" fmla="*/ 0 60000 65536"/>
              <a:gd name="T11" fmla="*/ 0 60000 65536"/>
              <a:gd name="T12" fmla="*/ 0 60000 65536"/>
              <a:gd name="T13" fmla="*/ 0 60000 65536"/>
              <a:gd name="T14" fmla="*/ 0 60000 65536"/>
              <a:gd name="T15" fmla="*/ 0 w 21"/>
              <a:gd name="T16" fmla="*/ 0 h 61"/>
              <a:gd name="T17" fmla="*/ 21 w 21"/>
              <a:gd name="T18" fmla="*/ 61 h 61"/>
            </a:gdLst>
            <a:ahLst/>
            <a:cxnLst>
              <a:cxn ang="T10">
                <a:pos x="T0" y="T1"/>
              </a:cxn>
              <a:cxn ang="T11">
                <a:pos x="T2" y="T3"/>
              </a:cxn>
              <a:cxn ang="T12">
                <a:pos x="T4" y="T5"/>
              </a:cxn>
              <a:cxn ang="T13">
                <a:pos x="T6" y="T7"/>
              </a:cxn>
              <a:cxn ang="T14">
                <a:pos x="T8" y="T9"/>
              </a:cxn>
            </a:cxnLst>
            <a:rect l="T15" t="T16" r="T17" b="T18"/>
            <a:pathLst>
              <a:path w="21" h="61">
                <a:moveTo>
                  <a:pt x="0" y="20"/>
                </a:moveTo>
                <a:lnTo>
                  <a:pt x="0" y="60"/>
                </a:lnTo>
                <a:lnTo>
                  <a:pt x="20" y="40"/>
                </a:lnTo>
                <a:lnTo>
                  <a:pt x="2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6" name="Freeform 218"/>
          <p:cNvSpPr>
            <a:spLocks/>
          </p:cNvSpPr>
          <p:nvPr/>
        </p:nvSpPr>
        <p:spPr bwMode="auto">
          <a:xfrm>
            <a:off x="7866857" y="3279776"/>
            <a:ext cx="309562" cy="134937"/>
          </a:xfrm>
          <a:custGeom>
            <a:avLst/>
            <a:gdLst>
              <a:gd name="T0" fmla="*/ 0 w 195"/>
              <a:gd name="T1" fmla="*/ 2147483647 h 85"/>
              <a:gd name="T2" fmla="*/ 2147483647 w 195"/>
              <a:gd name="T3" fmla="*/ 0 h 85"/>
              <a:gd name="T4" fmla="*/ 2147483647 w 195"/>
              <a:gd name="T5" fmla="*/ 2147483647 h 85"/>
              <a:gd name="T6" fmla="*/ 0 w 195"/>
              <a:gd name="T7" fmla="*/ 2147483647 h 85"/>
              <a:gd name="T8" fmla="*/ 0 w 195"/>
              <a:gd name="T9" fmla="*/ 2147483647 h 85"/>
              <a:gd name="T10" fmla="*/ 0 60000 65536"/>
              <a:gd name="T11" fmla="*/ 0 60000 65536"/>
              <a:gd name="T12" fmla="*/ 0 60000 65536"/>
              <a:gd name="T13" fmla="*/ 0 60000 65536"/>
              <a:gd name="T14" fmla="*/ 0 60000 65536"/>
              <a:gd name="T15" fmla="*/ 0 w 195"/>
              <a:gd name="T16" fmla="*/ 0 h 85"/>
              <a:gd name="T17" fmla="*/ 195 w 195"/>
              <a:gd name="T18" fmla="*/ 85 h 85"/>
            </a:gdLst>
            <a:ahLst/>
            <a:cxnLst>
              <a:cxn ang="T10">
                <a:pos x="T0" y="T1"/>
              </a:cxn>
              <a:cxn ang="T11">
                <a:pos x="T2" y="T3"/>
              </a:cxn>
              <a:cxn ang="T12">
                <a:pos x="T4" y="T5"/>
              </a:cxn>
              <a:cxn ang="T13">
                <a:pos x="T6" y="T7"/>
              </a:cxn>
              <a:cxn ang="T14">
                <a:pos x="T8" y="T9"/>
              </a:cxn>
            </a:cxnLst>
            <a:rect l="T15" t="T16" r="T17" b="T18"/>
            <a:pathLst>
              <a:path w="195" h="85">
                <a:moveTo>
                  <a:pt x="0" y="47"/>
                </a:moveTo>
                <a:lnTo>
                  <a:pt x="194" y="0"/>
                </a:lnTo>
                <a:lnTo>
                  <a:pt x="194" y="37"/>
                </a:lnTo>
                <a:lnTo>
                  <a:pt x="0" y="84"/>
                </a:lnTo>
                <a:lnTo>
                  <a:pt x="0" y="47"/>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87" name="Freeform 219"/>
          <p:cNvSpPr>
            <a:spLocks/>
          </p:cNvSpPr>
          <p:nvPr/>
        </p:nvSpPr>
        <p:spPr bwMode="auto">
          <a:xfrm>
            <a:off x="7866857" y="3279776"/>
            <a:ext cx="319087" cy="144462"/>
          </a:xfrm>
          <a:custGeom>
            <a:avLst/>
            <a:gdLst>
              <a:gd name="T0" fmla="*/ 0 w 201"/>
              <a:gd name="T1" fmla="*/ 2147483647 h 91"/>
              <a:gd name="T2" fmla="*/ 2147483647 w 201"/>
              <a:gd name="T3" fmla="*/ 0 h 91"/>
              <a:gd name="T4" fmla="*/ 2147483647 w 201"/>
              <a:gd name="T5" fmla="*/ 2147483647 h 91"/>
              <a:gd name="T6" fmla="*/ 0 w 201"/>
              <a:gd name="T7" fmla="*/ 2147483647 h 91"/>
              <a:gd name="T8" fmla="*/ 0 w 201"/>
              <a:gd name="T9" fmla="*/ 2147483647 h 91"/>
              <a:gd name="T10" fmla="*/ 0 60000 65536"/>
              <a:gd name="T11" fmla="*/ 0 60000 65536"/>
              <a:gd name="T12" fmla="*/ 0 60000 65536"/>
              <a:gd name="T13" fmla="*/ 0 60000 65536"/>
              <a:gd name="T14" fmla="*/ 0 60000 65536"/>
              <a:gd name="T15" fmla="*/ 0 w 201"/>
              <a:gd name="T16" fmla="*/ 0 h 91"/>
              <a:gd name="T17" fmla="*/ 201 w 201"/>
              <a:gd name="T18" fmla="*/ 91 h 91"/>
            </a:gdLst>
            <a:ahLst/>
            <a:cxnLst>
              <a:cxn ang="T10">
                <a:pos x="T0" y="T1"/>
              </a:cxn>
              <a:cxn ang="T11">
                <a:pos x="T2" y="T3"/>
              </a:cxn>
              <a:cxn ang="T12">
                <a:pos x="T4" y="T5"/>
              </a:cxn>
              <a:cxn ang="T13">
                <a:pos x="T6" y="T7"/>
              </a:cxn>
              <a:cxn ang="T14">
                <a:pos x="T8" y="T9"/>
              </a:cxn>
            </a:cxnLst>
            <a:rect l="T15" t="T16" r="T17" b="T18"/>
            <a:pathLst>
              <a:path w="201" h="91">
                <a:moveTo>
                  <a:pt x="0" y="50"/>
                </a:moveTo>
                <a:lnTo>
                  <a:pt x="200" y="0"/>
                </a:lnTo>
                <a:lnTo>
                  <a:pt x="200" y="40"/>
                </a:lnTo>
                <a:lnTo>
                  <a:pt x="0" y="90"/>
                </a:lnTo>
                <a:lnTo>
                  <a:pt x="0" y="5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8" name="Line 220"/>
          <p:cNvSpPr>
            <a:spLocks noChangeShapeType="1"/>
          </p:cNvSpPr>
          <p:nvPr/>
        </p:nvSpPr>
        <p:spPr bwMode="auto">
          <a:xfrm flipH="1">
            <a:off x="7866857" y="3343276"/>
            <a:ext cx="317500" cy="793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89" name="Freeform 221"/>
          <p:cNvSpPr>
            <a:spLocks/>
          </p:cNvSpPr>
          <p:nvPr/>
        </p:nvSpPr>
        <p:spPr bwMode="auto">
          <a:xfrm>
            <a:off x="7866857" y="3248026"/>
            <a:ext cx="357187" cy="103187"/>
          </a:xfrm>
          <a:custGeom>
            <a:avLst/>
            <a:gdLst>
              <a:gd name="T0" fmla="*/ 0 w 225"/>
              <a:gd name="T1" fmla="*/ 2147483647 h 65"/>
              <a:gd name="T2" fmla="*/ 2147483647 w 225"/>
              <a:gd name="T3" fmla="*/ 2147483647 h 65"/>
              <a:gd name="T4" fmla="*/ 2147483647 w 225"/>
              <a:gd name="T5" fmla="*/ 0 h 65"/>
              <a:gd name="T6" fmla="*/ 2147483647 w 225"/>
              <a:gd name="T7" fmla="*/ 2147483647 h 65"/>
              <a:gd name="T8" fmla="*/ 0 w 225"/>
              <a:gd name="T9" fmla="*/ 2147483647 h 65"/>
              <a:gd name="T10" fmla="*/ 0 60000 65536"/>
              <a:gd name="T11" fmla="*/ 0 60000 65536"/>
              <a:gd name="T12" fmla="*/ 0 60000 65536"/>
              <a:gd name="T13" fmla="*/ 0 60000 65536"/>
              <a:gd name="T14" fmla="*/ 0 60000 65536"/>
              <a:gd name="T15" fmla="*/ 0 w 225"/>
              <a:gd name="T16" fmla="*/ 0 h 65"/>
              <a:gd name="T17" fmla="*/ 225 w 225"/>
              <a:gd name="T18" fmla="*/ 65 h 65"/>
            </a:gdLst>
            <a:ahLst/>
            <a:cxnLst>
              <a:cxn ang="T10">
                <a:pos x="T0" y="T1"/>
              </a:cxn>
              <a:cxn ang="T11">
                <a:pos x="T2" y="T3"/>
              </a:cxn>
              <a:cxn ang="T12">
                <a:pos x="T4" y="T5"/>
              </a:cxn>
              <a:cxn ang="T13">
                <a:pos x="T6" y="T7"/>
              </a:cxn>
              <a:cxn ang="T14">
                <a:pos x="T8" y="T9"/>
              </a:cxn>
            </a:cxnLst>
            <a:rect l="T15" t="T16" r="T17" b="T18"/>
            <a:pathLst>
              <a:path w="225" h="65">
                <a:moveTo>
                  <a:pt x="0" y="64"/>
                </a:moveTo>
                <a:lnTo>
                  <a:pt x="195" y="18"/>
                </a:lnTo>
                <a:lnTo>
                  <a:pt x="224" y="0"/>
                </a:lnTo>
                <a:lnTo>
                  <a:pt x="19" y="46"/>
                </a:lnTo>
                <a:lnTo>
                  <a:pt x="0" y="64"/>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90" name="Freeform 222"/>
          <p:cNvSpPr>
            <a:spLocks/>
          </p:cNvSpPr>
          <p:nvPr/>
        </p:nvSpPr>
        <p:spPr bwMode="auto">
          <a:xfrm>
            <a:off x="7866857" y="3248026"/>
            <a:ext cx="366712" cy="112712"/>
          </a:xfrm>
          <a:custGeom>
            <a:avLst/>
            <a:gdLst>
              <a:gd name="T0" fmla="*/ 0 w 231"/>
              <a:gd name="T1" fmla="*/ 2147483647 h 71"/>
              <a:gd name="T2" fmla="*/ 2147483647 w 231"/>
              <a:gd name="T3" fmla="*/ 2147483647 h 71"/>
              <a:gd name="T4" fmla="*/ 2147483647 w 231"/>
              <a:gd name="T5" fmla="*/ 0 h 71"/>
              <a:gd name="T6" fmla="*/ 2147483647 w 231"/>
              <a:gd name="T7" fmla="*/ 2147483647 h 71"/>
              <a:gd name="T8" fmla="*/ 0 w 231"/>
              <a:gd name="T9" fmla="*/ 2147483647 h 71"/>
              <a:gd name="T10" fmla="*/ 0 60000 65536"/>
              <a:gd name="T11" fmla="*/ 0 60000 65536"/>
              <a:gd name="T12" fmla="*/ 0 60000 65536"/>
              <a:gd name="T13" fmla="*/ 0 60000 65536"/>
              <a:gd name="T14" fmla="*/ 0 60000 65536"/>
              <a:gd name="T15" fmla="*/ 0 w 231"/>
              <a:gd name="T16" fmla="*/ 0 h 71"/>
              <a:gd name="T17" fmla="*/ 231 w 231"/>
              <a:gd name="T18" fmla="*/ 71 h 71"/>
            </a:gdLst>
            <a:ahLst/>
            <a:cxnLst>
              <a:cxn ang="T10">
                <a:pos x="T0" y="T1"/>
              </a:cxn>
              <a:cxn ang="T11">
                <a:pos x="T2" y="T3"/>
              </a:cxn>
              <a:cxn ang="T12">
                <a:pos x="T4" y="T5"/>
              </a:cxn>
              <a:cxn ang="T13">
                <a:pos x="T6" y="T7"/>
              </a:cxn>
              <a:cxn ang="T14">
                <a:pos x="T8" y="T9"/>
              </a:cxn>
            </a:cxnLst>
            <a:rect l="T15" t="T16" r="T17" b="T18"/>
            <a:pathLst>
              <a:path w="231" h="71">
                <a:moveTo>
                  <a:pt x="0" y="70"/>
                </a:moveTo>
                <a:lnTo>
                  <a:pt x="200" y="20"/>
                </a:lnTo>
                <a:lnTo>
                  <a:pt x="230" y="0"/>
                </a:lnTo>
                <a:lnTo>
                  <a:pt x="20" y="50"/>
                </a:lnTo>
                <a:lnTo>
                  <a:pt x="0" y="7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91" name="Freeform 223"/>
          <p:cNvSpPr>
            <a:spLocks/>
          </p:cNvSpPr>
          <p:nvPr/>
        </p:nvSpPr>
        <p:spPr bwMode="auto">
          <a:xfrm>
            <a:off x="8184357" y="3248026"/>
            <a:ext cx="39687" cy="87312"/>
          </a:xfrm>
          <a:custGeom>
            <a:avLst/>
            <a:gdLst>
              <a:gd name="T0" fmla="*/ 0 w 25"/>
              <a:gd name="T1" fmla="*/ 2147483647 h 55"/>
              <a:gd name="T2" fmla="*/ 0 w 25"/>
              <a:gd name="T3" fmla="*/ 2147483647 h 55"/>
              <a:gd name="T4" fmla="*/ 2147483647 w 25"/>
              <a:gd name="T5" fmla="*/ 2147483647 h 55"/>
              <a:gd name="T6" fmla="*/ 2147483647 w 25"/>
              <a:gd name="T7" fmla="*/ 0 h 55"/>
              <a:gd name="T8" fmla="*/ 0 w 25"/>
              <a:gd name="T9" fmla="*/ 2147483647 h 55"/>
              <a:gd name="T10" fmla="*/ 0 60000 65536"/>
              <a:gd name="T11" fmla="*/ 0 60000 65536"/>
              <a:gd name="T12" fmla="*/ 0 60000 65536"/>
              <a:gd name="T13" fmla="*/ 0 60000 65536"/>
              <a:gd name="T14" fmla="*/ 0 60000 65536"/>
              <a:gd name="T15" fmla="*/ 0 w 25"/>
              <a:gd name="T16" fmla="*/ 0 h 55"/>
              <a:gd name="T17" fmla="*/ 25 w 25"/>
              <a:gd name="T18" fmla="*/ 55 h 55"/>
            </a:gdLst>
            <a:ahLst/>
            <a:cxnLst>
              <a:cxn ang="T10">
                <a:pos x="T0" y="T1"/>
              </a:cxn>
              <a:cxn ang="T11">
                <a:pos x="T2" y="T3"/>
              </a:cxn>
              <a:cxn ang="T12">
                <a:pos x="T4" y="T5"/>
              </a:cxn>
              <a:cxn ang="T13">
                <a:pos x="T6" y="T7"/>
              </a:cxn>
              <a:cxn ang="T14">
                <a:pos x="T8" y="T9"/>
              </a:cxn>
            </a:cxnLst>
            <a:rect l="T15" t="T16" r="T17" b="T18"/>
            <a:pathLst>
              <a:path w="25" h="55">
                <a:moveTo>
                  <a:pt x="0" y="18"/>
                </a:moveTo>
                <a:lnTo>
                  <a:pt x="0" y="54"/>
                </a:lnTo>
                <a:lnTo>
                  <a:pt x="24" y="36"/>
                </a:lnTo>
                <a:lnTo>
                  <a:pt x="24" y="0"/>
                </a:lnTo>
                <a:lnTo>
                  <a:pt x="0" y="18"/>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992" name="Freeform 224"/>
          <p:cNvSpPr>
            <a:spLocks/>
          </p:cNvSpPr>
          <p:nvPr/>
        </p:nvSpPr>
        <p:spPr bwMode="auto">
          <a:xfrm>
            <a:off x="8184357" y="3248026"/>
            <a:ext cx="49212" cy="96837"/>
          </a:xfrm>
          <a:custGeom>
            <a:avLst/>
            <a:gdLst>
              <a:gd name="T0" fmla="*/ 0 w 31"/>
              <a:gd name="T1" fmla="*/ 2147483647 h 61"/>
              <a:gd name="T2" fmla="*/ 0 w 31"/>
              <a:gd name="T3" fmla="*/ 2147483647 h 61"/>
              <a:gd name="T4" fmla="*/ 2147483647 w 31"/>
              <a:gd name="T5" fmla="*/ 2147483647 h 61"/>
              <a:gd name="T6" fmla="*/ 2147483647 w 31"/>
              <a:gd name="T7" fmla="*/ 0 h 61"/>
              <a:gd name="T8" fmla="*/ 0 w 31"/>
              <a:gd name="T9" fmla="*/ 2147483647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20"/>
                </a:moveTo>
                <a:lnTo>
                  <a:pt x="0" y="60"/>
                </a:lnTo>
                <a:lnTo>
                  <a:pt x="30" y="40"/>
                </a:lnTo>
                <a:lnTo>
                  <a:pt x="30" y="0"/>
                </a:lnTo>
                <a:lnTo>
                  <a:pt x="0"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93" name="Line 225"/>
          <p:cNvSpPr>
            <a:spLocks noChangeShapeType="1"/>
          </p:cNvSpPr>
          <p:nvPr/>
        </p:nvSpPr>
        <p:spPr bwMode="auto">
          <a:xfrm>
            <a:off x="6544469" y="3549651"/>
            <a:ext cx="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94" name="Rectangle 226"/>
          <p:cNvSpPr>
            <a:spLocks noChangeArrowheads="1"/>
          </p:cNvSpPr>
          <p:nvPr/>
        </p:nvSpPr>
        <p:spPr bwMode="auto">
          <a:xfrm>
            <a:off x="6404769" y="3521076"/>
            <a:ext cx="266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Jan</a:t>
            </a:r>
          </a:p>
        </p:txBody>
      </p:sp>
      <p:sp>
        <p:nvSpPr>
          <p:cNvPr id="32995" name="Line 227"/>
          <p:cNvSpPr>
            <a:spLocks noChangeShapeType="1"/>
          </p:cNvSpPr>
          <p:nvPr/>
        </p:nvSpPr>
        <p:spPr bwMode="auto">
          <a:xfrm>
            <a:off x="6863557" y="3549651"/>
            <a:ext cx="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96" name="Rectangle 228"/>
          <p:cNvSpPr>
            <a:spLocks noChangeArrowheads="1"/>
          </p:cNvSpPr>
          <p:nvPr/>
        </p:nvSpPr>
        <p:spPr bwMode="auto">
          <a:xfrm>
            <a:off x="6739732" y="3521076"/>
            <a:ext cx="2730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Feb</a:t>
            </a:r>
          </a:p>
        </p:txBody>
      </p:sp>
      <p:sp>
        <p:nvSpPr>
          <p:cNvPr id="32997" name="Line 229"/>
          <p:cNvSpPr>
            <a:spLocks noChangeShapeType="1"/>
          </p:cNvSpPr>
          <p:nvPr/>
        </p:nvSpPr>
        <p:spPr bwMode="auto">
          <a:xfrm>
            <a:off x="7198519" y="3549651"/>
            <a:ext cx="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998" name="Rectangle 230"/>
          <p:cNvSpPr>
            <a:spLocks noChangeArrowheads="1"/>
          </p:cNvSpPr>
          <p:nvPr/>
        </p:nvSpPr>
        <p:spPr bwMode="auto">
          <a:xfrm>
            <a:off x="7057232" y="3521076"/>
            <a:ext cx="2730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Mar</a:t>
            </a:r>
          </a:p>
        </p:txBody>
      </p:sp>
      <p:sp>
        <p:nvSpPr>
          <p:cNvPr id="32999" name="Line 231"/>
          <p:cNvSpPr>
            <a:spLocks noChangeShapeType="1"/>
          </p:cNvSpPr>
          <p:nvPr/>
        </p:nvSpPr>
        <p:spPr bwMode="auto">
          <a:xfrm>
            <a:off x="7516019" y="3549651"/>
            <a:ext cx="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00" name="Rectangle 232"/>
          <p:cNvSpPr>
            <a:spLocks noChangeArrowheads="1"/>
          </p:cNvSpPr>
          <p:nvPr/>
        </p:nvSpPr>
        <p:spPr bwMode="auto">
          <a:xfrm>
            <a:off x="7392194" y="3521076"/>
            <a:ext cx="263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Apr</a:t>
            </a:r>
          </a:p>
        </p:txBody>
      </p:sp>
      <p:sp>
        <p:nvSpPr>
          <p:cNvPr id="33001" name="Line 233"/>
          <p:cNvSpPr>
            <a:spLocks noChangeShapeType="1"/>
          </p:cNvSpPr>
          <p:nvPr/>
        </p:nvSpPr>
        <p:spPr bwMode="auto">
          <a:xfrm>
            <a:off x="7850982" y="3549651"/>
            <a:ext cx="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02" name="Rectangle 234"/>
          <p:cNvSpPr>
            <a:spLocks noChangeArrowheads="1"/>
          </p:cNvSpPr>
          <p:nvPr/>
        </p:nvSpPr>
        <p:spPr bwMode="auto">
          <a:xfrm>
            <a:off x="7711282" y="3521076"/>
            <a:ext cx="280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May</a:t>
            </a:r>
          </a:p>
        </p:txBody>
      </p:sp>
      <p:sp>
        <p:nvSpPr>
          <p:cNvPr id="33003" name="Line 235"/>
          <p:cNvSpPr>
            <a:spLocks noChangeShapeType="1"/>
          </p:cNvSpPr>
          <p:nvPr/>
        </p:nvSpPr>
        <p:spPr bwMode="auto">
          <a:xfrm>
            <a:off x="8168482" y="3549651"/>
            <a:ext cx="0" cy="158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04" name="Rectangle 236"/>
          <p:cNvSpPr>
            <a:spLocks noChangeArrowheads="1"/>
          </p:cNvSpPr>
          <p:nvPr/>
        </p:nvSpPr>
        <p:spPr bwMode="auto">
          <a:xfrm>
            <a:off x="8044657" y="3521076"/>
            <a:ext cx="266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Jun</a:t>
            </a:r>
          </a:p>
        </p:txBody>
      </p:sp>
      <p:sp>
        <p:nvSpPr>
          <p:cNvPr id="33005" name="Line 237"/>
          <p:cNvSpPr>
            <a:spLocks noChangeShapeType="1"/>
          </p:cNvSpPr>
          <p:nvPr/>
        </p:nvSpPr>
        <p:spPr bwMode="auto">
          <a:xfrm flipH="1">
            <a:off x="6512719" y="3549651"/>
            <a:ext cx="317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06" name="Rectangle 238"/>
          <p:cNvSpPr>
            <a:spLocks noChangeArrowheads="1"/>
          </p:cNvSpPr>
          <p:nvPr/>
        </p:nvSpPr>
        <p:spPr bwMode="auto">
          <a:xfrm>
            <a:off x="6388894" y="3473451"/>
            <a:ext cx="2127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0</a:t>
            </a:r>
          </a:p>
        </p:txBody>
      </p:sp>
      <p:sp>
        <p:nvSpPr>
          <p:cNvPr id="33007" name="Line 239"/>
          <p:cNvSpPr>
            <a:spLocks noChangeShapeType="1"/>
          </p:cNvSpPr>
          <p:nvPr/>
        </p:nvSpPr>
        <p:spPr bwMode="auto">
          <a:xfrm flipH="1">
            <a:off x="6512719" y="3375026"/>
            <a:ext cx="317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08" name="Rectangle 240"/>
          <p:cNvSpPr>
            <a:spLocks noChangeArrowheads="1"/>
          </p:cNvSpPr>
          <p:nvPr/>
        </p:nvSpPr>
        <p:spPr bwMode="auto">
          <a:xfrm>
            <a:off x="6357144" y="3298826"/>
            <a:ext cx="241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50</a:t>
            </a:r>
          </a:p>
        </p:txBody>
      </p:sp>
      <p:sp>
        <p:nvSpPr>
          <p:cNvPr id="33009" name="Line 241"/>
          <p:cNvSpPr>
            <a:spLocks noChangeShapeType="1"/>
          </p:cNvSpPr>
          <p:nvPr/>
        </p:nvSpPr>
        <p:spPr bwMode="auto">
          <a:xfrm flipH="1">
            <a:off x="6512719" y="3216276"/>
            <a:ext cx="317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10" name="Rectangle 242"/>
          <p:cNvSpPr>
            <a:spLocks noChangeArrowheads="1"/>
          </p:cNvSpPr>
          <p:nvPr/>
        </p:nvSpPr>
        <p:spPr bwMode="auto">
          <a:xfrm>
            <a:off x="6341269" y="3140076"/>
            <a:ext cx="269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100</a:t>
            </a:r>
          </a:p>
        </p:txBody>
      </p:sp>
      <p:sp>
        <p:nvSpPr>
          <p:cNvPr id="33011" name="Line 243"/>
          <p:cNvSpPr>
            <a:spLocks noChangeShapeType="1"/>
          </p:cNvSpPr>
          <p:nvPr/>
        </p:nvSpPr>
        <p:spPr bwMode="auto">
          <a:xfrm flipH="1">
            <a:off x="6512719" y="3041651"/>
            <a:ext cx="317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12" name="Rectangle 244"/>
          <p:cNvSpPr>
            <a:spLocks noChangeArrowheads="1"/>
          </p:cNvSpPr>
          <p:nvPr/>
        </p:nvSpPr>
        <p:spPr bwMode="auto">
          <a:xfrm>
            <a:off x="6341269" y="2965451"/>
            <a:ext cx="269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150</a:t>
            </a:r>
          </a:p>
        </p:txBody>
      </p:sp>
      <p:sp>
        <p:nvSpPr>
          <p:cNvPr id="33013" name="Line 245"/>
          <p:cNvSpPr>
            <a:spLocks noChangeShapeType="1"/>
          </p:cNvSpPr>
          <p:nvPr/>
        </p:nvSpPr>
        <p:spPr bwMode="auto">
          <a:xfrm flipH="1">
            <a:off x="6512719" y="2882901"/>
            <a:ext cx="317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14" name="Rectangle 246"/>
          <p:cNvSpPr>
            <a:spLocks noChangeArrowheads="1"/>
          </p:cNvSpPr>
          <p:nvPr/>
        </p:nvSpPr>
        <p:spPr bwMode="auto">
          <a:xfrm>
            <a:off x="6341269" y="2806701"/>
            <a:ext cx="269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200</a:t>
            </a:r>
          </a:p>
        </p:txBody>
      </p:sp>
      <p:sp>
        <p:nvSpPr>
          <p:cNvPr id="33015" name="Line 247"/>
          <p:cNvSpPr>
            <a:spLocks noChangeShapeType="1"/>
          </p:cNvSpPr>
          <p:nvPr/>
        </p:nvSpPr>
        <p:spPr bwMode="auto">
          <a:xfrm flipH="1">
            <a:off x="6512719" y="2708276"/>
            <a:ext cx="317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16" name="Rectangle 248"/>
          <p:cNvSpPr>
            <a:spLocks noChangeArrowheads="1"/>
          </p:cNvSpPr>
          <p:nvPr/>
        </p:nvSpPr>
        <p:spPr bwMode="auto">
          <a:xfrm>
            <a:off x="6341269" y="2632076"/>
            <a:ext cx="269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250</a:t>
            </a:r>
          </a:p>
        </p:txBody>
      </p:sp>
      <p:sp>
        <p:nvSpPr>
          <p:cNvPr id="33017" name="Line 249"/>
          <p:cNvSpPr>
            <a:spLocks noChangeShapeType="1"/>
          </p:cNvSpPr>
          <p:nvPr/>
        </p:nvSpPr>
        <p:spPr bwMode="auto">
          <a:xfrm flipH="1">
            <a:off x="6512719" y="2549526"/>
            <a:ext cx="317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018" name="Rectangle 250"/>
          <p:cNvSpPr>
            <a:spLocks noChangeArrowheads="1"/>
          </p:cNvSpPr>
          <p:nvPr/>
        </p:nvSpPr>
        <p:spPr bwMode="auto">
          <a:xfrm>
            <a:off x="6341269" y="2473326"/>
            <a:ext cx="269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300</a:t>
            </a:r>
          </a:p>
        </p:txBody>
      </p:sp>
      <p:sp>
        <p:nvSpPr>
          <p:cNvPr id="33019" name="Rectangle 251"/>
          <p:cNvSpPr>
            <a:spLocks noChangeArrowheads="1"/>
          </p:cNvSpPr>
          <p:nvPr/>
        </p:nvSpPr>
        <p:spPr bwMode="auto">
          <a:xfrm>
            <a:off x="6544469" y="2755901"/>
            <a:ext cx="35718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020" name="Freeform 252"/>
          <p:cNvSpPr>
            <a:spLocks/>
          </p:cNvSpPr>
          <p:nvPr/>
        </p:nvSpPr>
        <p:spPr bwMode="auto">
          <a:xfrm>
            <a:off x="6544469" y="2755901"/>
            <a:ext cx="352425" cy="350837"/>
          </a:xfrm>
          <a:custGeom>
            <a:avLst/>
            <a:gdLst>
              <a:gd name="T0" fmla="*/ 0 w 222"/>
              <a:gd name="T1" fmla="*/ 2147483647 h 221"/>
              <a:gd name="T2" fmla="*/ 0 w 222"/>
              <a:gd name="T3" fmla="*/ 0 h 221"/>
              <a:gd name="T4" fmla="*/ 2147483647 w 222"/>
              <a:gd name="T5" fmla="*/ 0 h 221"/>
              <a:gd name="T6" fmla="*/ 2147483647 w 222"/>
              <a:gd name="T7" fmla="*/ 2147483647 h 221"/>
              <a:gd name="T8" fmla="*/ 0 w 222"/>
              <a:gd name="T9" fmla="*/ 2147483647 h 221"/>
              <a:gd name="T10" fmla="*/ 0 60000 65536"/>
              <a:gd name="T11" fmla="*/ 0 60000 65536"/>
              <a:gd name="T12" fmla="*/ 0 60000 65536"/>
              <a:gd name="T13" fmla="*/ 0 60000 65536"/>
              <a:gd name="T14" fmla="*/ 0 60000 65536"/>
              <a:gd name="T15" fmla="*/ 0 w 222"/>
              <a:gd name="T16" fmla="*/ 0 h 221"/>
              <a:gd name="T17" fmla="*/ 222 w 222"/>
              <a:gd name="T18" fmla="*/ 221 h 221"/>
            </a:gdLst>
            <a:ahLst/>
            <a:cxnLst>
              <a:cxn ang="T10">
                <a:pos x="T0" y="T1"/>
              </a:cxn>
              <a:cxn ang="T11">
                <a:pos x="T2" y="T3"/>
              </a:cxn>
              <a:cxn ang="T12">
                <a:pos x="T4" y="T5"/>
              </a:cxn>
              <a:cxn ang="T13">
                <a:pos x="T6" y="T7"/>
              </a:cxn>
              <a:cxn ang="T14">
                <a:pos x="T8" y="T9"/>
              </a:cxn>
            </a:cxnLst>
            <a:rect l="T15" t="T16" r="T17" b="T18"/>
            <a:pathLst>
              <a:path w="222" h="221">
                <a:moveTo>
                  <a:pt x="0" y="220"/>
                </a:moveTo>
                <a:lnTo>
                  <a:pt x="0" y="0"/>
                </a:lnTo>
                <a:lnTo>
                  <a:pt x="221" y="0"/>
                </a:lnTo>
                <a:lnTo>
                  <a:pt x="221" y="220"/>
                </a:lnTo>
                <a:lnTo>
                  <a:pt x="0" y="2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21" name="Rectangle 253"/>
          <p:cNvSpPr>
            <a:spLocks noChangeArrowheads="1"/>
          </p:cNvSpPr>
          <p:nvPr/>
        </p:nvSpPr>
        <p:spPr bwMode="auto">
          <a:xfrm>
            <a:off x="6533357" y="2716213"/>
            <a:ext cx="393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500">
                <a:solidFill>
                  <a:srgbClr val="000000"/>
                </a:solidFill>
              </a:rPr>
              <a:t>Legend</a:t>
            </a:r>
          </a:p>
        </p:txBody>
      </p:sp>
      <p:sp>
        <p:nvSpPr>
          <p:cNvPr id="33022" name="Rectangle 254"/>
          <p:cNvSpPr>
            <a:spLocks noChangeArrowheads="1"/>
          </p:cNvSpPr>
          <p:nvPr/>
        </p:nvSpPr>
        <p:spPr bwMode="auto">
          <a:xfrm>
            <a:off x="6593682" y="2851151"/>
            <a:ext cx="38100" cy="53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023" name="Freeform 255"/>
          <p:cNvSpPr>
            <a:spLocks/>
          </p:cNvSpPr>
          <p:nvPr/>
        </p:nvSpPr>
        <p:spPr bwMode="auto">
          <a:xfrm>
            <a:off x="6593682" y="2851151"/>
            <a:ext cx="33337" cy="49212"/>
          </a:xfrm>
          <a:custGeom>
            <a:avLst/>
            <a:gdLst>
              <a:gd name="T0" fmla="*/ 0 w 21"/>
              <a:gd name="T1" fmla="*/ 2147483647 h 31"/>
              <a:gd name="T2" fmla="*/ 0 w 21"/>
              <a:gd name="T3" fmla="*/ 0 h 31"/>
              <a:gd name="T4" fmla="*/ 2147483647 w 21"/>
              <a:gd name="T5" fmla="*/ 0 h 31"/>
              <a:gd name="T6" fmla="*/ 2147483647 w 21"/>
              <a:gd name="T7" fmla="*/ 2147483647 h 31"/>
              <a:gd name="T8" fmla="*/ 0 w 21"/>
              <a:gd name="T9" fmla="*/ 2147483647 h 31"/>
              <a:gd name="T10" fmla="*/ 0 60000 65536"/>
              <a:gd name="T11" fmla="*/ 0 60000 65536"/>
              <a:gd name="T12" fmla="*/ 0 60000 65536"/>
              <a:gd name="T13" fmla="*/ 0 60000 65536"/>
              <a:gd name="T14" fmla="*/ 0 60000 65536"/>
              <a:gd name="T15" fmla="*/ 0 w 21"/>
              <a:gd name="T16" fmla="*/ 0 h 31"/>
              <a:gd name="T17" fmla="*/ 21 w 21"/>
              <a:gd name="T18" fmla="*/ 31 h 31"/>
            </a:gdLst>
            <a:ahLst/>
            <a:cxnLst>
              <a:cxn ang="T10">
                <a:pos x="T0" y="T1"/>
              </a:cxn>
              <a:cxn ang="T11">
                <a:pos x="T2" y="T3"/>
              </a:cxn>
              <a:cxn ang="T12">
                <a:pos x="T4" y="T5"/>
              </a:cxn>
              <a:cxn ang="T13">
                <a:pos x="T6" y="T7"/>
              </a:cxn>
              <a:cxn ang="T14">
                <a:pos x="T8" y="T9"/>
              </a:cxn>
            </a:cxnLst>
            <a:rect l="T15" t="T16" r="T17" b="T18"/>
            <a:pathLst>
              <a:path w="21" h="31">
                <a:moveTo>
                  <a:pt x="0" y="30"/>
                </a:moveTo>
                <a:lnTo>
                  <a:pt x="0" y="0"/>
                </a:lnTo>
                <a:lnTo>
                  <a:pt x="20" y="0"/>
                </a:lnTo>
                <a:lnTo>
                  <a:pt x="20" y="3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24" name="Rectangle 256"/>
          <p:cNvSpPr>
            <a:spLocks noChangeArrowheads="1"/>
          </p:cNvSpPr>
          <p:nvPr/>
        </p:nvSpPr>
        <p:spPr bwMode="auto">
          <a:xfrm>
            <a:off x="6580982" y="2806701"/>
            <a:ext cx="311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Sales</a:t>
            </a:r>
          </a:p>
        </p:txBody>
      </p:sp>
      <p:sp>
        <p:nvSpPr>
          <p:cNvPr id="33025" name="Rectangle 257"/>
          <p:cNvSpPr>
            <a:spLocks noChangeArrowheads="1"/>
          </p:cNvSpPr>
          <p:nvPr/>
        </p:nvSpPr>
        <p:spPr bwMode="auto">
          <a:xfrm>
            <a:off x="6593682" y="2914651"/>
            <a:ext cx="38100" cy="539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026" name="Freeform 258"/>
          <p:cNvSpPr>
            <a:spLocks/>
          </p:cNvSpPr>
          <p:nvPr/>
        </p:nvSpPr>
        <p:spPr bwMode="auto">
          <a:xfrm>
            <a:off x="6593682" y="2914651"/>
            <a:ext cx="33337" cy="49212"/>
          </a:xfrm>
          <a:custGeom>
            <a:avLst/>
            <a:gdLst>
              <a:gd name="T0" fmla="*/ 0 w 21"/>
              <a:gd name="T1" fmla="*/ 2147483647 h 31"/>
              <a:gd name="T2" fmla="*/ 0 w 21"/>
              <a:gd name="T3" fmla="*/ 0 h 31"/>
              <a:gd name="T4" fmla="*/ 2147483647 w 21"/>
              <a:gd name="T5" fmla="*/ 0 h 31"/>
              <a:gd name="T6" fmla="*/ 2147483647 w 21"/>
              <a:gd name="T7" fmla="*/ 2147483647 h 31"/>
              <a:gd name="T8" fmla="*/ 0 w 21"/>
              <a:gd name="T9" fmla="*/ 2147483647 h 31"/>
              <a:gd name="T10" fmla="*/ 0 60000 65536"/>
              <a:gd name="T11" fmla="*/ 0 60000 65536"/>
              <a:gd name="T12" fmla="*/ 0 60000 65536"/>
              <a:gd name="T13" fmla="*/ 0 60000 65536"/>
              <a:gd name="T14" fmla="*/ 0 60000 65536"/>
              <a:gd name="T15" fmla="*/ 0 w 21"/>
              <a:gd name="T16" fmla="*/ 0 h 31"/>
              <a:gd name="T17" fmla="*/ 21 w 21"/>
              <a:gd name="T18" fmla="*/ 31 h 31"/>
            </a:gdLst>
            <a:ahLst/>
            <a:cxnLst>
              <a:cxn ang="T10">
                <a:pos x="T0" y="T1"/>
              </a:cxn>
              <a:cxn ang="T11">
                <a:pos x="T2" y="T3"/>
              </a:cxn>
              <a:cxn ang="T12">
                <a:pos x="T4" y="T5"/>
              </a:cxn>
              <a:cxn ang="T13">
                <a:pos x="T6" y="T7"/>
              </a:cxn>
              <a:cxn ang="T14">
                <a:pos x="T8" y="T9"/>
              </a:cxn>
            </a:cxnLst>
            <a:rect l="T15" t="T16" r="T17" b="T18"/>
            <a:pathLst>
              <a:path w="21" h="31">
                <a:moveTo>
                  <a:pt x="0" y="30"/>
                </a:moveTo>
                <a:lnTo>
                  <a:pt x="0" y="0"/>
                </a:lnTo>
                <a:lnTo>
                  <a:pt x="20" y="0"/>
                </a:lnTo>
                <a:lnTo>
                  <a:pt x="20" y="3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27" name="Rectangle 259"/>
          <p:cNvSpPr>
            <a:spLocks noChangeArrowheads="1"/>
          </p:cNvSpPr>
          <p:nvPr/>
        </p:nvSpPr>
        <p:spPr bwMode="auto">
          <a:xfrm>
            <a:off x="6580982" y="2854326"/>
            <a:ext cx="388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Revenue</a:t>
            </a:r>
          </a:p>
        </p:txBody>
      </p:sp>
      <p:sp>
        <p:nvSpPr>
          <p:cNvPr id="33028" name="Rectangle 260"/>
          <p:cNvSpPr>
            <a:spLocks noChangeArrowheads="1"/>
          </p:cNvSpPr>
          <p:nvPr/>
        </p:nvSpPr>
        <p:spPr bwMode="auto">
          <a:xfrm>
            <a:off x="6593682" y="2978151"/>
            <a:ext cx="38100" cy="53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029" name="Freeform 261"/>
          <p:cNvSpPr>
            <a:spLocks/>
          </p:cNvSpPr>
          <p:nvPr/>
        </p:nvSpPr>
        <p:spPr bwMode="auto">
          <a:xfrm>
            <a:off x="6593682" y="2978151"/>
            <a:ext cx="33337" cy="49212"/>
          </a:xfrm>
          <a:custGeom>
            <a:avLst/>
            <a:gdLst>
              <a:gd name="T0" fmla="*/ 0 w 21"/>
              <a:gd name="T1" fmla="*/ 2147483647 h 31"/>
              <a:gd name="T2" fmla="*/ 0 w 21"/>
              <a:gd name="T3" fmla="*/ 0 h 31"/>
              <a:gd name="T4" fmla="*/ 2147483647 w 21"/>
              <a:gd name="T5" fmla="*/ 0 h 31"/>
              <a:gd name="T6" fmla="*/ 2147483647 w 21"/>
              <a:gd name="T7" fmla="*/ 2147483647 h 31"/>
              <a:gd name="T8" fmla="*/ 0 w 21"/>
              <a:gd name="T9" fmla="*/ 2147483647 h 31"/>
              <a:gd name="T10" fmla="*/ 0 60000 65536"/>
              <a:gd name="T11" fmla="*/ 0 60000 65536"/>
              <a:gd name="T12" fmla="*/ 0 60000 65536"/>
              <a:gd name="T13" fmla="*/ 0 60000 65536"/>
              <a:gd name="T14" fmla="*/ 0 60000 65536"/>
              <a:gd name="T15" fmla="*/ 0 w 21"/>
              <a:gd name="T16" fmla="*/ 0 h 31"/>
              <a:gd name="T17" fmla="*/ 21 w 21"/>
              <a:gd name="T18" fmla="*/ 31 h 31"/>
            </a:gdLst>
            <a:ahLst/>
            <a:cxnLst>
              <a:cxn ang="T10">
                <a:pos x="T0" y="T1"/>
              </a:cxn>
              <a:cxn ang="T11">
                <a:pos x="T2" y="T3"/>
              </a:cxn>
              <a:cxn ang="T12">
                <a:pos x="T4" y="T5"/>
              </a:cxn>
              <a:cxn ang="T13">
                <a:pos x="T6" y="T7"/>
              </a:cxn>
              <a:cxn ang="T14">
                <a:pos x="T8" y="T9"/>
              </a:cxn>
            </a:cxnLst>
            <a:rect l="T15" t="T16" r="T17" b="T18"/>
            <a:pathLst>
              <a:path w="21" h="31">
                <a:moveTo>
                  <a:pt x="0" y="30"/>
                </a:moveTo>
                <a:lnTo>
                  <a:pt x="0" y="0"/>
                </a:lnTo>
                <a:lnTo>
                  <a:pt x="20" y="0"/>
                </a:lnTo>
                <a:lnTo>
                  <a:pt x="20" y="3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30" name="Rectangle 262"/>
          <p:cNvSpPr>
            <a:spLocks noChangeArrowheads="1"/>
          </p:cNvSpPr>
          <p:nvPr/>
        </p:nvSpPr>
        <p:spPr bwMode="auto">
          <a:xfrm>
            <a:off x="6580982" y="2917826"/>
            <a:ext cx="3032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Profit</a:t>
            </a:r>
          </a:p>
        </p:txBody>
      </p:sp>
      <p:sp>
        <p:nvSpPr>
          <p:cNvPr id="33031" name="Rectangle 263"/>
          <p:cNvSpPr>
            <a:spLocks noChangeArrowheads="1"/>
          </p:cNvSpPr>
          <p:nvPr/>
        </p:nvSpPr>
        <p:spPr bwMode="auto">
          <a:xfrm>
            <a:off x="6593682" y="3025776"/>
            <a:ext cx="38100" cy="539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032" name="Freeform 264"/>
          <p:cNvSpPr>
            <a:spLocks/>
          </p:cNvSpPr>
          <p:nvPr/>
        </p:nvSpPr>
        <p:spPr bwMode="auto">
          <a:xfrm>
            <a:off x="6593682" y="3025776"/>
            <a:ext cx="33337" cy="49212"/>
          </a:xfrm>
          <a:custGeom>
            <a:avLst/>
            <a:gdLst>
              <a:gd name="T0" fmla="*/ 0 w 21"/>
              <a:gd name="T1" fmla="*/ 2147483647 h 31"/>
              <a:gd name="T2" fmla="*/ 0 w 21"/>
              <a:gd name="T3" fmla="*/ 0 h 31"/>
              <a:gd name="T4" fmla="*/ 2147483647 w 21"/>
              <a:gd name="T5" fmla="*/ 0 h 31"/>
              <a:gd name="T6" fmla="*/ 2147483647 w 21"/>
              <a:gd name="T7" fmla="*/ 2147483647 h 31"/>
              <a:gd name="T8" fmla="*/ 0 w 21"/>
              <a:gd name="T9" fmla="*/ 2147483647 h 31"/>
              <a:gd name="T10" fmla="*/ 0 60000 65536"/>
              <a:gd name="T11" fmla="*/ 0 60000 65536"/>
              <a:gd name="T12" fmla="*/ 0 60000 65536"/>
              <a:gd name="T13" fmla="*/ 0 60000 65536"/>
              <a:gd name="T14" fmla="*/ 0 60000 65536"/>
              <a:gd name="T15" fmla="*/ 0 w 21"/>
              <a:gd name="T16" fmla="*/ 0 h 31"/>
              <a:gd name="T17" fmla="*/ 21 w 21"/>
              <a:gd name="T18" fmla="*/ 31 h 31"/>
            </a:gdLst>
            <a:ahLst/>
            <a:cxnLst>
              <a:cxn ang="T10">
                <a:pos x="T0" y="T1"/>
              </a:cxn>
              <a:cxn ang="T11">
                <a:pos x="T2" y="T3"/>
              </a:cxn>
              <a:cxn ang="T12">
                <a:pos x="T4" y="T5"/>
              </a:cxn>
              <a:cxn ang="T13">
                <a:pos x="T6" y="T7"/>
              </a:cxn>
              <a:cxn ang="T14">
                <a:pos x="T8" y="T9"/>
              </a:cxn>
            </a:cxnLst>
            <a:rect l="T15" t="T16" r="T17" b="T18"/>
            <a:pathLst>
              <a:path w="21" h="31">
                <a:moveTo>
                  <a:pt x="0" y="30"/>
                </a:moveTo>
                <a:lnTo>
                  <a:pt x="0" y="0"/>
                </a:lnTo>
                <a:lnTo>
                  <a:pt x="20" y="0"/>
                </a:lnTo>
                <a:lnTo>
                  <a:pt x="20" y="30"/>
                </a:lnTo>
                <a:lnTo>
                  <a:pt x="0" y="3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33" name="Rectangle 265"/>
          <p:cNvSpPr>
            <a:spLocks noChangeArrowheads="1"/>
          </p:cNvSpPr>
          <p:nvPr/>
        </p:nvSpPr>
        <p:spPr bwMode="auto">
          <a:xfrm>
            <a:off x="6580982" y="2981326"/>
            <a:ext cx="292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400">
                <a:solidFill>
                  <a:srgbClr val="000000"/>
                </a:solidFill>
              </a:rPr>
              <a:t>Prior</a:t>
            </a:r>
          </a:p>
        </p:txBody>
      </p:sp>
      <p:sp>
        <p:nvSpPr>
          <p:cNvPr id="33034" name="Freeform 266"/>
          <p:cNvSpPr>
            <a:spLocks/>
          </p:cNvSpPr>
          <p:nvPr/>
        </p:nvSpPr>
        <p:spPr bwMode="auto">
          <a:xfrm>
            <a:off x="2010569" y="3717926"/>
            <a:ext cx="1131888" cy="954087"/>
          </a:xfrm>
          <a:custGeom>
            <a:avLst/>
            <a:gdLst>
              <a:gd name="T0" fmla="*/ 2147483647 w 713"/>
              <a:gd name="T1" fmla="*/ 2147483647 h 601"/>
              <a:gd name="T2" fmla="*/ 2147483647 w 713"/>
              <a:gd name="T3" fmla="*/ 2147483647 h 601"/>
              <a:gd name="T4" fmla="*/ 2147483647 w 713"/>
              <a:gd name="T5" fmla="*/ 2147483647 h 601"/>
              <a:gd name="T6" fmla="*/ 2147483647 w 713"/>
              <a:gd name="T7" fmla="*/ 2147483647 h 601"/>
              <a:gd name="T8" fmla="*/ 2147483647 w 713"/>
              <a:gd name="T9" fmla="*/ 2147483647 h 601"/>
              <a:gd name="T10" fmla="*/ 2147483647 w 713"/>
              <a:gd name="T11" fmla="*/ 2147483647 h 601"/>
              <a:gd name="T12" fmla="*/ 2147483647 w 713"/>
              <a:gd name="T13" fmla="*/ 2147483647 h 601"/>
              <a:gd name="T14" fmla="*/ 2147483647 w 713"/>
              <a:gd name="T15" fmla="*/ 2147483647 h 601"/>
              <a:gd name="T16" fmla="*/ 2147483647 w 713"/>
              <a:gd name="T17" fmla="*/ 2147483647 h 601"/>
              <a:gd name="T18" fmla="*/ 2147483647 w 713"/>
              <a:gd name="T19" fmla="*/ 2147483647 h 601"/>
              <a:gd name="T20" fmla="*/ 2147483647 w 713"/>
              <a:gd name="T21" fmla="*/ 2147483647 h 601"/>
              <a:gd name="T22" fmla="*/ 2147483647 w 713"/>
              <a:gd name="T23" fmla="*/ 2147483647 h 601"/>
              <a:gd name="T24" fmla="*/ 0 w 713"/>
              <a:gd name="T25" fmla="*/ 2147483647 h 601"/>
              <a:gd name="T26" fmla="*/ 0 w 713"/>
              <a:gd name="T27" fmla="*/ 2147483647 h 601"/>
              <a:gd name="T28" fmla="*/ 2147483647 w 713"/>
              <a:gd name="T29" fmla="*/ 2147483647 h 601"/>
              <a:gd name="T30" fmla="*/ 2147483647 w 713"/>
              <a:gd name="T31" fmla="*/ 2147483647 h 601"/>
              <a:gd name="T32" fmla="*/ 2147483647 w 713"/>
              <a:gd name="T33" fmla="*/ 2147483647 h 601"/>
              <a:gd name="T34" fmla="*/ 2147483647 w 713"/>
              <a:gd name="T35" fmla="*/ 2147483647 h 601"/>
              <a:gd name="T36" fmla="*/ 2147483647 w 713"/>
              <a:gd name="T37" fmla="*/ 2147483647 h 601"/>
              <a:gd name="T38" fmla="*/ 2147483647 w 713"/>
              <a:gd name="T39" fmla="*/ 2147483647 h 601"/>
              <a:gd name="T40" fmla="*/ 2147483647 w 713"/>
              <a:gd name="T41" fmla="*/ 2147483647 h 601"/>
              <a:gd name="T42" fmla="*/ 2147483647 w 713"/>
              <a:gd name="T43" fmla="*/ 0 h 601"/>
              <a:gd name="T44" fmla="*/ 2147483647 w 713"/>
              <a:gd name="T45" fmla="*/ 0 h 601"/>
              <a:gd name="T46" fmla="*/ 2147483647 w 713"/>
              <a:gd name="T47" fmla="*/ 2147483647 h 601"/>
              <a:gd name="T48" fmla="*/ 2147483647 w 713"/>
              <a:gd name="T49" fmla="*/ 2147483647 h 601"/>
              <a:gd name="T50" fmla="*/ 2147483647 w 713"/>
              <a:gd name="T51" fmla="*/ 2147483647 h 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3"/>
              <a:gd name="T79" fmla="*/ 0 h 601"/>
              <a:gd name="T80" fmla="*/ 713 w 713"/>
              <a:gd name="T81" fmla="*/ 601 h 6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3" h="601">
                <a:moveTo>
                  <a:pt x="712" y="20"/>
                </a:moveTo>
                <a:lnTo>
                  <a:pt x="702" y="30"/>
                </a:lnTo>
                <a:lnTo>
                  <a:pt x="692" y="60"/>
                </a:lnTo>
                <a:lnTo>
                  <a:pt x="671" y="240"/>
                </a:lnTo>
                <a:lnTo>
                  <a:pt x="661" y="270"/>
                </a:lnTo>
                <a:lnTo>
                  <a:pt x="661" y="280"/>
                </a:lnTo>
                <a:lnTo>
                  <a:pt x="601" y="210"/>
                </a:lnTo>
                <a:lnTo>
                  <a:pt x="481" y="310"/>
                </a:lnTo>
                <a:lnTo>
                  <a:pt x="341" y="430"/>
                </a:lnTo>
                <a:lnTo>
                  <a:pt x="280" y="480"/>
                </a:lnTo>
                <a:lnTo>
                  <a:pt x="190" y="570"/>
                </a:lnTo>
                <a:lnTo>
                  <a:pt x="180" y="600"/>
                </a:lnTo>
                <a:lnTo>
                  <a:pt x="0" y="600"/>
                </a:lnTo>
                <a:lnTo>
                  <a:pt x="0" y="590"/>
                </a:lnTo>
                <a:lnTo>
                  <a:pt x="10" y="570"/>
                </a:lnTo>
                <a:lnTo>
                  <a:pt x="50" y="510"/>
                </a:lnTo>
                <a:lnTo>
                  <a:pt x="110" y="440"/>
                </a:lnTo>
                <a:lnTo>
                  <a:pt x="180" y="360"/>
                </a:lnTo>
                <a:lnTo>
                  <a:pt x="341" y="200"/>
                </a:lnTo>
                <a:lnTo>
                  <a:pt x="421" y="130"/>
                </a:lnTo>
                <a:lnTo>
                  <a:pt x="491" y="70"/>
                </a:lnTo>
                <a:lnTo>
                  <a:pt x="431" y="0"/>
                </a:lnTo>
                <a:lnTo>
                  <a:pt x="571" y="0"/>
                </a:lnTo>
                <a:lnTo>
                  <a:pt x="661" y="10"/>
                </a:lnTo>
                <a:lnTo>
                  <a:pt x="702" y="10"/>
                </a:lnTo>
                <a:lnTo>
                  <a:pt x="712"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35" name="Rectangle 267"/>
          <p:cNvSpPr>
            <a:spLocks noChangeArrowheads="1"/>
          </p:cNvSpPr>
          <p:nvPr/>
        </p:nvSpPr>
        <p:spPr bwMode="auto">
          <a:xfrm>
            <a:off x="1678782" y="5641976"/>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Database</a:t>
            </a:r>
          </a:p>
        </p:txBody>
      </p:sp>
      <p:sp>
        <p:nvSpPr>
          <p:cNvPr id="33036" name="Rectangle 268"/>
          <p:cNvSpPr>
            <a:spLocks noChangeArrowheads="1"/>
          </p:cNvSpPr>
          <p:nvPr/>
        </p:nvSpPr>
        <p:spPr bwMode="auto">
          <a:xfrm>
            <a:off x="3939382" y="2513013"/>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Model</a:t>
            </a:r>
          </a:p>
        </p:txBody>
      </p:sp>
      <p:sp>
        <p:nvSpPr>
          <p:cNvPr id="33037" name="Rectangle 269"/>
          <p:cNvSpPr>
            <a:spLocks noChangeArrowheads="1"/>
          </p:cNvSpPr>
          <p:nvPr/>
        </p:nvSpPr>
        <p:spPr bwMode="auto">
          <a:xfrm>
            <a:off x="7073107" y="3709988"/>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Output</a:t>
            </a:r>
          </a:p>
        </p:txBody>
      </p:sp>
      <p:sp>
        <p:nvSpPr>
          <p:cNvPr id="33038" name="Freeform 270"/>
          <p:cNvSpPr>
            <a:spLocks/>
          </p:cNvSpPr>
          <p:nvPr/>
        </p:nvSpPr>
        <p:spPr bwMode="auto">
          <a:xfrm>
            <a:off x="2010569" y="3717926"/>
            <a:ext cx="1122363" cy="944562"/>
          </a:xfrm>
          <a:custGeom>
            <a:avLst/>
            <a:gdLst>
              <a:gd name="T0" fmla="*/ 2147483647 w 707"/>
              <a:gd name="T1" fmla="*/ 2147483647 h 595"/>
              <a:gd name="T2" fmla="*/ 2147483647 w 707"/>
              <a:gd name="T3" fmla="*/ 2147483647 h 595"/>
              <a:gd name="T4" fmla="*/ 2147483647 w 707"/>
              <a:gd name="T5" fmla="*/ 2147483647 h 595"/>
              <a:gd name="T6" fmla="*/ 2147483647 w 707"/>
              <a:gd name="T7" fmla="*/ 2147483647 h 595"/>
              <a:gd name="T8" fmla="*/ 2147483647 w 707"/>
              <a:gd name="T9" fmla="*/ 2147483647 h 595"/>
              <a:gd name="T10" fmla="*/ 2147483647 w 707"/>
              <a:gd name="T11" fmla="*/ 2147483647 h 595"/>
              <a:gd name="T12" fmla="*/ 2147483647 w 707"/>
              <a:gd name="T13" fmla="*/ 2147483647 h 595"/>
              <a:gd name="T14" fmla="*/ 2147483647 w 707"/>
              <a:gd name="T15" fmla="*/ 2147483647 h 595"/>
              <a:gd name="T16" fmla="*/ 2147483647 w 707"/>
              <a:gd name="T17" fmla="*/ 2147483647 h 595"/>
              <a:gd name="T18" fmla="*/ 2147483647 w 707"/>
              <a:gd name="T19" fmla="*/ 2147483647 h 595"/>
              <a:gd name="T20" fmla="*/ 2147483647 w 707"/>
              <a:gd name="T21" fmla="*/ 2147483647 h 595"/>
              <a:gd name="T22" fmla="*/ 2147483647 w 707"/>
              <a:gd name="T23" fmla="*/ 2147483647 h 595"/>
              <a:gd name="T24" fmla="*/ 0 w 707"/>
              <a:gd name="T25" fmla="*/ 2147483647 h 595"/>
              <a:gd name="T26" fmla="*/ 0 w 707"/>
              <a:gd name="T27" fmla="*/ 2147483647 h 595"/>
              <a:gd name="T28" fmla="*/ 2147483647 w 707"/>
              <a:gd name="T29" fmla="*/ 2147483647 h 595"/>
              <a:gd name="T30" fmla="*/ 2147483647 w 707"/>
              <a:gd name="T31" fmla="*/ 2147483647 h 595"/>
              <a:gd name="T32" fmla="*/ 2147483647 w 707"/>
              <a:gd name="T33" fmla="*/ 2147483647 h 595"/>
              <a:gd name="T34" fmla="*/ 2147483647 w 707"/>
              <a:gd name="T35" fmla="*/ 2147483647 h 595"/>
              <a:gd name="T36" fmla="*/ 2147483647 w 707"/>
              <a:gd name="T37" fmla="*/ 2147483647 h 595"/>
              <a:gd name="T38" fmla="*/ 2147483647 w 707"/>
              <a:gd name="T39" fmla="*/ 2147483647 h 595"/>
              <a:gd name="T40" fmla="*/ 2147483647 w 707"/>
              <a:gd name="T41" fmla="*/ 2147483647 h 595"/>
              <a:gd name="T42" fmla="*/ 2147483647 w 707"/>
              <a:gd name="T43" fmla="*/ 0 h 595"/>
              <a:gd name="T44" fmla="*/ 2147483647 w 707"/>
              <a:gd name="T45" fmla="*/ 0 h 595"/>
              <a:gd name="T46" fmla="*/ 2147483647 w 707"/>
              <a:gd name="T47" fmla="*/ 2147483647 h 595"/>
              <a:gd name="T48" fmla="*/ 2147483647 w 707"/>
              <a:gd name="T49" fmla="*/ 2147483647 h 595"/>
              <a:gd name="T50" fmla="*/ 2147483647 w 707"/>
              <a:gd name="T51" fmla="*/ 2147483647 h 5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7"/>
              <a:gd name="T79" fmla="*/ 0 h 595"/>
              <a:gd name="T80" fmla="*/ 707 w 707"/>
              <a:gd name="T81" fmla="*/ 595 h 5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7" h="595">
                <a:moveTo>
                  <a:pt x="706" y="20"/>
                </a:moveTo>
                <a:lnTo>
                  <a:pt x="696" y="30"/>
                </a:lnTo>
                <a:lnTo>
                  <a:pt x="686" y="59"/>
                </a:lnTo>
                <a:lnTo>
                  <a:pt x="665" y="238"/>
                </a:lnTo>
                <a:lnTo>
                  <a:pt x="655" y="267"/>
                </a:lnTo>
                <a:lnTo>
                  <a:pt x="655" y="277"/>
                </a:lnTo>
                <a:lnTo>
                  <a:pt x="596" y="208"/>
                </a:lnTo>
                <a:lnTo>
                  <a:pt x="477" y="307"/>
                </a:lnTo>
                <a:lnTo>
                  <a:pt x="338" y="426"/>
                </a:lnTo>
                <a:lnTo>
                  <a:pt x="278" y="475"/>
                </a:lnTo>
                <a:lnTo>
                  <a:pt x="188" y="564"/>
                </a:lnTo>
                <a:lnTo>
                  <a:pt x="178" y="594"/>
                </a:lnTo>
                <a:lnTo>
                  <a:pt x="0" y="594"/>
                </a:lnTo>
                <a:lnTo>
                  <a:pt x="0" y="584"/>
                </a:lnTo>
                <a:lnTo>
                  <a:pt x="10" y="564"/>
                </a:lnTo>
                <a:lnTo>
                  <a:pt x="50" y="505"/>
                </a:lnTo>
                <a:lnTo>
                  <a:pt x="109" y="436"/>
                </a:lnTo>
                <a:lnTo>
                  <a:pt x="178" y="356"/>
                </a:lnTo>
                <a:lnTo>
                  <a:pt x="338" y="198"/>
                </a:lnTo>
                <a:lnTo>
                  <a:pt x="417" y="129"/>
                </a:lnTo>
                <a:lnTo>
                  <a:pt x="487" y="69"/>
                </a:lnTo>
                <a:lnTo>
                  <a:pt x="427" y="0"/>
                </a:lnTo>
                <a:lnTo>
                  <a:pt x="566" y="0"/>
                </a:lnTo>
                <a:lnTo>
                  <a:pt x="655" y="10"/>
                </a:lnTo>
                <a:lnTo>
                  <a:pt x="696" y="10"/>
                </a:lnTo>
                <a:lnTo>
                  <a:pt x="706" y="20"/>
                </a:lnTo>
              </a:path>
            </a:pathLst>
          </a:custGeom>
          <a:solidFill>
            <a:srgbClr val="8282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039" name="Freeform 271"/>
          <p:cNvSpPr>
            <a:spLocks/>
          </p:cNvSpPr>
          <p:nvPr/>
        </p:nvSpPr>
        <p:spPr bwMode="auto">
          <a:xfrm>
            <a:off x="2010569" y="3717926"/>
            <a:ext cx="1131888" cy="954087"/>
          </a:xfrm>
          <a:custGeom>
            <a:avLst/>
            <a:gdLst>
              <a:gd name="T0" fmla="*/ 2147483647 w 713"/>
              <a:gd name="T1" fmla="*/ 2147483647 h 601"/>
              <a:gd name="T2" fmla="*/ 2147483647 w 713"/>
              <a:gd name="T3" fmla="*/ 2147483647 h 601"/>
              <a:gd name="T4" fmla="*/ 2147483647 w 713"/>
              <a:gd name="T5" fmla="*/ 2147483647 h 601"/>
              <a:gd name="T6" fmla="*/ 2147483647 w 713"/>
              <a:gd name="T7" fmla="*/ 2147483647 h 601"/>
              <a:gd name="T8" fmla="*/ 2147483647 w 713"/>
              <a:gd name="T9" fmla="*/ 2147483647 h 601"/>
              <a:gd name="T10" fmla="*/ 2147483647 w 713"/>
              <a:gd name="T11" fmla="*/ 2147483647 h 601"/>
              <a:gd name="T12" fmla="*/ 2147483647 w 713"/>
              <a:gd name="T13" fmla="*/ 2147483647 h 601"/>
              <a:gd name="T14" fmla="*/ 2147483647 w 713"/>
              <a:gd name="T15" fmla="*/ 2147483647 h 601"/>
              <a:gd name="T16" fmla="*/ 2147483647 w 713"/>
              <a:gd name="T17" fmla="*/ 2147483647 h 601"/>
              <a:gd name="T18" fmla="*/ 2147483647 w 713"/>
              <a:gd name="T19" fmla="*/ 2147483647 h 601"/>
              <a:gd name="T20" fmla="*/ 2147483647 w 713"/>
              <a:gd name="T21" fmla="*/ 2147483647 h 601"/>
              <a:gd name="T22" fmla="*/ 2147483647 w 713"/>
              <a:gd name="T23" fmla="*/ 2147483647 h 601"/>
              <a:gd name="T24" fmla="*/ 0 w 713"/>
              <a:gd name="T25" fmla="*/ 2147483647 h 601"/>
              <a:gd name="T26" fmla="*/ 0 w 713"/>
              <a:gd name="T27" fmla="*/ 2147483647 h 601"/>
              <a:gd name="T28" fmla="*/ 2147483647 w 713"/>
              <a:gd name="T29" fmla="*/ 2147483647 h 601"/>
              <a:gd name="T30" fmla="*/ 2147483647 w 713"/>
              <a:gd name="T31" fmla="*/ 2147483647 h 601"/>
              <a:gd name="T32" fmla="*/ 2147483647 w 713"/>
              <a:gd name="T33" fmla="*/ 2147483647 h 601"/>
              <a:gd name="T34" fmla="*/ 2147483647 w 713"/>
              <a:gd name="T35" fmla="*/ 2147483647 h 601"/>
              <a:gd name="T36" fmla="*/ 2147483647 w 713"/>
              <a:gd name="T37" fmla="*/ 2147483647 h 601"/>
              <a:gd name="T38" fmla="*/ 2147483647 w 713"/>
              <a:gd name="T39" fmla="*/ 2147483647 h 601"/>
              <a:gd name="T40" fmla="*/ 2147483647 w 713"/>
              <a:gd name="T41" fmla="*/ 2147483647 h 601"/>
              <a:gd name="T42" fmla="*/ 2147483647 w 713"/>
              <a:gd name="T43" fmla="*/ 0 h 601"/>
              <a:gd name="T44" fmla="*/ 2147483647 w 713"/>
              <a:gd name="T45" fmla="*/ 0 h 601"/>
              <a:gd name="T46" fmla="*/ 2147483647 w 713"/>
              <a:gd name="T47" fmla="*/ 2147483647 h 601"/>
              <a:gd name="T48" fmla="*/ 2147483647 w 713"/>
              <a:gd name="T49" fmla="*/ 2147483647 h 601"/>
              <a:gd name="T50" fmla="*/ 2147483647 w 713"/>
              <a:gd name="T51" fmla="*/ 2147483647 h 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3"/>
              <a:gd name="T79" fmla="*/ 0 h 601"/>
              <a:gd name="T80" fmla="*/ 713 w 713"/>
              <a:gd name="T81" fmla="*/ 601 h 6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3" h="601">
                <a:moveTo>
                  <a:pt x="712" y="20"/>
                </a:moveTo>
                <a:lnTo>
                  <a:pt x="702" y="30"/>
                </a:lnTo>
                <a:lnTo>
                  <a:pt x="692" y="60"/>
                </a:lnTo>
                <a:lnTo>
                  <a:pt x="671" y="240"/>
                </a:lnTo>
                <a:lnTo>
                  <a:pt x="661" y="270"/>
                </a:lnTo>
                <a:lnTo>
                  <a:pt x="661" y="280"/>
                </a:lnTo>
                <a:lnTo>
                  <a:pt x="601" y="210"/>
                </a:lnTo>
                <a:lnTo>
                  <a:pt x="481" y="310"/>
                </a:lnTo>
                <a:lnTo>
                  <a:pt x="341" y="430"/>
                </a:lnTo>
                <a:lnTo>
                  <a:pt x="280" y="480"/>
                </a:lnTo>
                <a:lnTo>
                  <a:pt x="190" y="570"/>
                </a:lnTo>
                <a:lnTo>
                  <a:pt x="180" y="600"/>
                </a:lnTo>
                <a:lnTo>
                  <a:pt x="0" y="600"/>
                </a:lnTo>
                <a:lnTo>
                  <a:pt x="0" y="590"/>
                </a:lnTo>
                <a:lnTo>
                  <a:pt x="10" y="570"/>
                </a:lnTo>
                <a:lnTo>
                  <a:pt x="50" y="510"/>
                </a:lnTo>
                <a:lnTo>
                  <a:pt x="110" y="440"/>
                </a:lnTo>
                <a:lnTo>
                  <a:pt x="180" y="360"/>
                </a:lnTo>
                <a:lnTo>
                  <a:pt x="341" y="200"/>
                </a:lnTo>
                <a:lnTo>
                  <a:pt x="421" y="130"/>
                </a:lnTo>
                <a:lnTo>
                  <a:pt x="491" y="70"/>
                </a:lnTo>
                <a:lnTo>
                  <a:pt x="431" y="0"/>
                </a:lnTo>
                <a:lnTo>
                  <a:pt x="571" y="0"/>
                </a:lnTo>
                <a:lnTo>
                  <a:pt x="661" y="10"/>
                </a:lnTo>
                <a:lnTo>
                  <a:pt x="702" y="10"/>
                </a:lnTo>
                <a:lnTo>
                  <a:pt x="712"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40" name="Rectangle 272"/>
          <p:cNvSpPr>
            <a:spLocks noChangeArrowheads="1"/>
          </p:cNvSpPr>
          <p:nvPr/>
        </p:nvSpPr>
        <p:spPr bwMode="auto">
          <a:xfrm rot="-2640000">
            <a:off x="1889919" y="4048126"/>
            <a:ext cx="1385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FFFF00"/>
                </a:solidFill>
              </a:rPr>
              <a:t>data to analyze</a:t>
            </a:r>
          </a:p>
        </p:txBody>
      </p:sp>
      <p:sp>
        <p:nvSpPr>
          <p:cNvPr id="33041" name="Freeform 273"/>
          <p:cNvSpPr>
            <a:spLocks/>
          </p:cNvSpPr>
          <p:nvPr/>
        </p:nvSpPr>
        <p:spPr bwMode="auto">
          <a:xfrm>
            <a:off x="5334794" y="2897188"/>
            <a:ext cx="1173163" cy="1022350"/>
          </a:xfrm>
          <a:custGeom>
            <a:avLst/>
            <a:gdLst>
              <a:gd name="T0" fmla="*/ 2147483647 w 739"/>
              <a:gd name="T1" fmla="*/ 2147483647 h 644"/>
              <a:gd name="T2" fmla="*/ 2147483647 w 739"/>
              <a:gd name="T3" fmla="*/ 2147483647 h 644"/>
              <a:gd name="T4" fmla="*/ 2147483647 w 739"/>
              <a:gd name="T5" fmla="*/ 2147483647 h 644"/>
              <a:gd name="T6" fmla="*/ 2147483647 w 739"/>
              <a:gd name="T7" fmla="*/ 2147483647 h 644"/>
              <a:gd name="T8" fmla="*/ 2147483647 w 739"/>
              <a:gd name="T9" fmla="*/ 2147483647 h 644"/>
              <a:gd name="T10" fmla="*/ 2147483647 w 739"/>
              <a:gd name="T11" fmla="*/ 2147483647 h 644"/>
              <a:gd name="T12" fmla="*/ 2147483647 w 739"/>
              <a:gd name="T13" fmla="*/ 2147483647 h 644"/>
              <a:gd name="T14" fmla="*/ 2147483647 w 739"/>
              <a:gd name="T15" fmla="*/ 2147483647 h 644"/>
              <a:gd name="T16" fmla="*/ 2147483647 w 739"/>
              <a:gd name="T17" fmla="*/ 2147483647 h 644"/>
              <a:gd name="T18" fmla="*/ 2147483647 w 739"/>
              <a:gd name="T19" fmla="*/ 2147483647 h 644"/>
              <a:gd name="T20" fmla="*/ 2147483647 w 739"/>
              <a:gd name="T21" fmla="*/ 2147483647 h 644"/>
              <a:gd name="T22" fmla="*/ 2147483647 w 739"/>
              <a:gd name="T23" fmla="*/ 2147483647 h 644"/>
              <a:gd name="T24" fmla="*/ 2147483647 w 739"/>
              <a:gd name="T25" fmla="*/ 2147483647 h 644"/>
              <a:gd name="T26" fmla="*/ 2147483647 w 739"/>
              <a:gd name="T27" fmla="*/ 2147483647 h 644"/>
              <a:gd name="T28" fmla="*/ 2147483647 w 739"/>
              <a:gd name="T29" fmla="*/ 2147483647 h 644"/>
              <a:gd name="T30" fmla="*/ 2147483647 w 739"/>
              <a:gd name="T31" fmla="*/ 2147483647 h 644"/>
              <a:gd name="T32" fmla="*/ 2147483647 w 739"/>
              <a:gd name="T33" fmla="*/ 2147483647 h 644"/>
              <a:gd name="T34" fmla="*/ 2147483647 w 739"/>
              <a:gd name="T35" fmla="*/ 2147483647 h 644"/>
              <a:gd name="T36" fmla="*/ 2147483647 w 739"/>
              <a:gd name="T37" fmla="*/ 2147483647 h 644"/>
              <a:gd name="T38" fmla="*/ 2147483647 w 739"/>
              <a:gd name="T39" fmla="*/ 2147483647 h 644"/>
              <a:gd name="T40" fmla="*/ 2147483647 w 739"/>
              <a:gd name="T41" fmla="*/ 2147483647 h 644"/>
              <a:gd name="T42" fmla="*/ 2147483647 w 739"/>
              <a:gd name="T43" fmla="*/ 2147483647 h 644"/>
              <a:gd name="T44" fmla="*/ 2147483647 w 739"/>
              <a:gd name="T45" fmla="*/ 2147483647 h 644"/>
              <a:gd name="T46" fmla="*/ 2147483647 w 739"/>
              <a:gd name="T47" fmla="*/ 2147483647 h 644"/>
              <a:gd name="T48" fmla="*/ 2147483647 w 739"/>
              <a:gd name="T49" fmla="*/ 2147483647 h 644"/>
              <a:gd name="T50" fmla="*/ 2147483647 w 739"/>
              <a:gd name="T51" fmla="*/ 2147483647 h 644"/>
              <a:gd name="T52" fmla="*/ 2147483647 w 739"/>
              <a:gd name="T53" fmla="*/ 2147483647 h 644"/>
              <a:gd name="T54" fmla="*/ 2147483647 w 739"/>
              <a:gd name="T55" fmla="*/ 2147483647 h 644"/>
              <a:gd name="T56" fmla="*/ 2147483647 w 739"/>
              <a:gd name="T57" fmla="*/ 2147483647 h 644"/>
              <a:gd name="T58" fmla="*/ 0 w 739"/>
              <a:gd name="T59" fmla="*/ 2147483647 h 644"/>
              <a:gd name="T60" fmla="*/ 0 w 739"/>
              <a:gd name="T61" fmla="*/ 2147483647 h 644"/>
              <a:gd name="T62" fmla="*/ 2147483647 w 739"/>
              <a:gd name="T63" fmla="*/ 2147483647 h 644"/>
              <a:gd name="T64" fmla="*/ 2147483647 w 739"/>
              <a:gd name="T65" fmla="*/ 2147483647 h 644"/>
              <a:gd name="T66" fmla="*/ 2147483647 w 739"/>
              <a:gd name="T67" fmla="*/ 2147483647 h 644"/>
              <a:gd name="T68" fmla="*/ 2147483647 w 739"/>
              <a:gd name="T69" fmla="*/ 2147483647 h 644"/>
              <a:gd name="T70" fmla="*/ 2147483647 w 739"/>
              <a:gd name="T71" fmla="*/ 2147483647 h 644"/>
              <a:gd name="T72" fmla="*/ 2147483647 w 739"/>
              <a:gd name="T73" fmla="*/ 2147483647 h 644"/>
              <a:gd name="T74" fmla="*/ 2147483647 w 739"/>
              <a:gd name="T75" fmla="*/ 2147483647 h 644"/>
              <a:gd name="T76" fmla="*/ 2147483647 w 739"/>
              <a:gd name="T77" fmla="*/ 2147483647 h 644"/>
              <a:gd name="T78" fmla="*/ 2147483647 w 739"/>
              <a:gd name="T79" fmla="*/ 2147483647 h 644"/>
              <a:gd name="T80" fmla="*/ 2147483647 w 739"/>
              <a:gd name="T81" fmla="*/ 2147483647 h 644"/>
              <a:gd name="T82" fmla="*/ 2147483647 w 739"/>
              <a:gd name="T83" fmla="*/ 2147483647 h 644"/>
              <a:gd name="T84" fmla="*/ 2147483647 w 739"/>
              <a:gd name="T85" fmla="*/ 2147483647 h 644"/>
              <a:gd name="T86" fmla="*/ 2147483647 w 739"/>
              <a:gd name="T87" fmla="*/ 2147483647 h 644"/>
              <a:gd name="T88" fmla="*/ 2147483647 w 739"/>
              <a:gd name="T89" fmla="*/ 2147483647 h 644"/>
              <a:gd name="T90" fmla="*/ 2147483647 w 739"/>
              <a:gd name="T91" fmla="*/ 0 h 644"/>
              <a:gd name="T92" fmla="*/ 2147483647 w 739"/>
              <a:gd name="T93" fmla="*/ 2147483647 h 6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39"/>
              <a:gd name="T142" fmla="*/ 0 h 644"/>
              <a:gd name="T143" fmla="*/ 739 w 739"/>
              <a:gd name="T144" fmla="*/ 644 h 6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39" h="644">
                <a:moveTo>
                  <a:pt x="548" y="272"/>
                </a:moveTo>
                <a:lnTo>
                  <a:pt x="517" y="213"/>
                </a:lnTo>
                <a:lnTo>
                  <a:pt x="187" y="417"/>
                </a:lnTo>
                <a:lnTo>
                  <a:pt x="167" y="430"/>
                </a:lnTo>
                <a:lnTo>
                  <a:pt x="152" y="442"/>
                </a:lnTo>
                <a:lnTo>
                  <a:pt x="139" y="454"/>
                </a:lnTo>
                <a:lnTo>
                  <a:pt x="125" y="468"/>
                </a:lnTo>
                <a:lnTo>
                  <a:pt x="112" y="483"/>
                </a:lnTo>
                <a:lnTo>
                  <a:pt x="101" y="497"/>
                </a:lnTo>
                <a:lnTo>
                  <a:pt x="91" y="514"/>
                </a:lnTo>
                <a:lnTo>
                  <a:pt x="84" y="526"/>
                </a:lnTo>
                <a:lnTo>
                  <a:pt x="78" y="540"/>
                </a:lnTo>
                <a:lnTo>
                  <a:pt x="74" y="553"/>
                </a:lnTo>
                <a:lnTo>
                  <a:pt x="69" y="566"/>
                </a:lnTo>
                <a:lnTo>
                  <a:pt x="66" y="580"/>
                </a:lnTo>
                <a:lnTo>
                  <a:pt x="64" y="592"/>
                </a:lnTo>
                <a:lnTo>
                  <a:pt x="62" y="604"/>
                </a:lnTo>
                <a:lnTo>
                  <a:pt x="60" y="617"/>
                </a:lnTo>
                <a:lnTo>
                  <a:pt x="61" y="628"/>
                </a:lnTo>
                <a:lnTo>
                  <a:pt x="61" y="643"/>
                </a:lnTo>
                <a:lnTo>
                  <a:pt x="50" y="635"/>
                </a:lnTo>
                <a:lnTo>
                  <a:pt x="42" y="629"/>
                </a:lnTo>
                <a:lnTo>
                  <a:pt x="33" y="621"/>
                </a:lnTo>
                <a:lnTo>
                  <a:pt x="27" y="611"/>
                </a:lnTo>
                <a:lnTo>
                  <a:pt x="21" y="601"/>
                </a:lnTo>
                <a:lnTo>
                  <a:pt x="14" y="587"/>
                </a:lnTo>
                <a:lnTo>
                  <a:pt x="9" y="573"/>
                </a:lnTo>
                <a:lnTo>
                  <a:pt x="4" y="559"/>
                </a:lnTo>
                <a:lnTo>
                  <a:pt x="1" y="544"/>
                </a:lnTo>
                <a:lnTo>
                  <a:pt x="0" y="528"/>
                </a:lnTo>
                <a:lnTo>
                  <a:pt x="0" y="511"/>
                </a:lnTo>
                <a:lnTo>
                  <a:pt x="2" y="494"/>
                </a:lnTo>
                <a:lnTo>
                  <a:pt x="6" y="473"/>
                </a:lnTo>
                <a:lnTo>
                  <a:pt x="11" y="456"/>
                </a:lnTo>
                <a:lnTo>
                  <a:pt x="18" y="436"/>
                </a:lnTo>
                <a:lnTo>
                  <a:pt x="28" y="413"/>
                </a:lnTo>
                <a:lnTo>
                  <a:pt x="38" y="394"/>
                </a:lnTo>
                <a:lnTo>
                  <a:pt x="52" y="372"/>
                </a:lnTo>
                <a:lnTo>
                  <a:pt x="67" y="353"/>
                </a:lnTo>
                <a:lnTo>
                  <a:pt x="82" y="335"/>
                </a:lnTo>
                <a:lnTo>
                  <a:pt x="107" y="315"/>
                </a:lnTo>
                <a:lnTo>
                  <a:pt x="128" y="301"/>
                </a:lnTo>
                <a:lnTo>
                  <a:pt x="150" y="287"/>
                </a:lnTo>
                <a:lnTo>
                  <a:pt x="455" y="99"/>
                </a:lnTo>
                <a:lnTo>
                  <a:pt x="422" y="39"/>
                </a:lnTo>
                <a:lnTo>
                  <a:pt x="738" y="0"/>
                </a:lnTo>
                <a:lnTo>
                  <a:pt x="548" y="272"/>
                </a:lnTo>
              </a:path>
            </a:pathLst>
          </a:custGeom>
          <a:solidFill>
            <a:schemeClr val="bg2"/>
          </a:solidFill>
          <a:ln w="12700" cap="rnd">
            <a:solidFill>
              <a:srgbClr val="000000"/>
            </a:solidFill>
            <a:round/>
            <a:headEnd/>
            <a:tailEnd/>
          </a:ln>
        </p:spPr>
        <p:txBody>
          <a:bodyPr/>
          <a:lstStyle/>
          <a:p>
            <a:endParaRPr lang="en-US"/>
          </a:p>
        </p:txBody>
      </p:sp>
      <p:sp>
        <p:nvSpPr>
          <p:cNvPr id="33042" name="Rectangle 274"/>
          <p:cNvSpPr>
            <a:spLocks noChangeArrowheads="1"/>
          </p:cNvSpPr>
          <p:nvPr/>
        </p:nvSpPr>
        <p:spPr bwMode="auto">
          <a:xfrm rot="-2100000">
            <a:off x="5738019" y="3008313"/>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FFFF00"/>
                </a:solidFill>
              </a:rPr>
              <a:t>results</a:t>
            </a:r>
          </a:p>
        </p:txBody>
      </p:sp>
      <p:sp>
        <p:nvSpPr>
          <p:cNvPr id="33043" name="Rectangle 275"/>
          <p:cNvSpPr>
            <a:spLocks noChangeArrowheads="1"/>
          </p:cNvSpPr>
          <p:nvPr/>
        </p:nvSpPr>
        <p:spPr bwMode="auto">
          <a:xfrm>
            <a:off x="7645400" y="46038"/>
            <a:ext cx="1376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solidFill>
                  <a:schemeClr val="accent1"/>
                </a:solidFill>
              </a:rPr>
              <a:t>File:  </a:t>
            </a:r>
            <a:r>
              <a:rPr lang="en-US" sz="1200">
                <a:solidFill>
                  <a:schemeClr val="accent1"/>
                </a:solidFill>
                <a:hlinkClick r:id="rId3" action="ppaction://hlinkfile"/>
              </a:rPr>
              <a:t>C10DSS.xls</a:t>
            </a:r>
            <a:endParaRPr lang="en-US" sz="1200">
              <a:solidFill>
                <a:schemeClr val="accent1"/>
              </a:solidFill>
            </a:endParaRPr>
          </a:p>
        </p:txBody>
      </p:sp>
    </p:spTree>
    <p:extLst>
      <p:ext uri="{BB962C8B-B14F-4D97-AF65-F5344CB8AC3E}">
        <p14:creationId xmlns:p14="http://schemas.microsoft.com/office/powerpoint/2010/main" val="7968874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DSS</a:t>
            </a:r>
            <a:endParaRPr lang="en-US" dirty="0"/>
          </a:p>
        </p:txBody>
      </p:sp>
      <p:sp>
        <p:nvSpPr>
          <p:cNvPr id="3" name="Content Placeholder 2"/>
          <p:cNvSpPr>
            <a:spLocks noGrp="1"/>
          </p:cNvSpPr>
          <p:nvPr>
            <p:ph idx="1"/>
          </p:nvPr>
        </p:nvSpPr>
        <p:spPr/>
        <p:txBody>
          <a:bodyPr/>
          <a:lstStyle/>
          <a:p>
            <a:r>
              <a:rPr lang="en-US" dirty="0" smtClean="0"/>
              <a:t>The following slides illustrate some simple DSS models that managers should be able to create (with sufficient background in the discipline courses).</a:t>
            </a:r>
          </a:p>
          <a:p>
            <a:pPr lvl="1"/>
            <a:r>
              <a:rPr lang="en-US" dirty="0" smtClean="0"/>
              <a:t>Regression or time series forecast (marketing)</a:t>
            </a:r>
          </a:p>
          <a:p>
            <a:pPr lvl="1"/>
            <a:r>
              <a:rPr lang="en-US" dirty="0" smtClean="0"/>
              <a:t>Employee evaluation (HRM)</a:t>
            </a:r>
          </a:p>
          <a:p>
            <a:pPr lvl="1"/>
            <a:r>
              <a:rPr lang="en-US" dirty="0" smtClean="0"/>
              <a:t>Present value determination (finance)</a:t>
            </a:r>
          </a:p>
          <a:p>
            <a:pPr lvl="1"/>
            <a:r>
              <a:rPr lang="en-US" dirty="0" smtClean="0"/>
              <a:t>Basic accounting spreadsheets</a:t>
            </a:r>
            <a:endParaRPr lang="en-US" dirty="0"/>
          </a:p>
        </p:txBody>
      </p:sp>
    </p:spTree>
    <p:extLst>
      <p:ext uri="{BB962C8B-B14F-4D97-AF65-F5344CB8AC3E}">
        <p14:creationId xmlns:p14="http://schemas.microsoft.com/office/powerpoint/2010/main" val="3436932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mtClean="0"/>
              <a:t>Marketing Research Data</a:t>
            </a:r>
          </a:p>
        </p:txBody>
      </p:sp>
      <p:graphicFrame>
        <p:nvGraphicFramePr>
          <p:cNvPr id="77891" name="Group 67"/>
          <p:cNvGraphicFramePr>
            <a:graphicFrameLocks noGrp="1"/>
          </p:cNvGraphicFramePr>
          <p:nvPr>
            <p:ph idx="4294967295"/>
            <p:extLst>
              <p:ext uri="{D42A27DB-BD31-4B8C-83A1-F6EECF244321}">
                <p14:modId xmlns:p14="http://schemas.microsoft.com/office/powerpoint/2010/main" val="535971748"/>
              </p:ext>
            </p:extLst>
          </p:nvPr>
        </p:nvGraphicFramePr>
        <p:xfrm>
          <a:off x="1066800" y="1524000"/>
          <a:ext cx="7924800" cy="3749004"/>
        </p:xfrm>
        <a:graphic>
          <a:graphicData uri="http://schemas.openxmlformats.org/drawingml/2006/table">
            <a:tbl>
              <a:tblPr/>
              <a:tblGrid>
                <a:gridCol w="2459038"/>
                <a:gridCol w="3106737"/>
                <a:gridCol w="2359025"/>
              </a:tblGrid>
              <a:tr h="36568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809625" algn="ctr"/>
                        </a:tabLst>
                      </a:pPr>
                      <a:r>
                        <a:rPr kumimoji="0" lang="en-US" sz="1800" b="0" i="0" u="none" strike="noStrike" cap="none" normalizeH="0" baseline="0" dirty="0" smtClean="0">
                          <a:ln>
                            <a:noFill/>
                          </a:ln>
                          <a:solidFill>
                            <a:schemeClr val="tx1"/>
                          </a:solidFill>
                          <a:effectLst/>
                          <a:latin typeface="Arial" charset="0"/>
                          <a:cs typeface="Times New Roman" pitchFamily="18" charset="0"/>
                        </a:rPr>
                        <a:t>	Internal</a:t>
                      </a:r>
                      <a:endParaRPr kumimoji="0" lang="en-US" sz="18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1066800" algn="ctr"/>
                        </a:tabLst>
                      </a:pPr>
                      <a:r>
                        <a:rPr kumimoji="0" lang="en-US" sz="1800" b="0" i="0" u="none" strike="noStrike" cap="none" normalizeH="0" baseline="0" smtClean="0">
                          <a:ln>
                            <a:noFill/>
                          </a:ln>
                          <a:solidFill>
                            <a:schemeClr val="tx1"/>
                          </a:solidFill>
                          <a:effectLst/>
                          <a:latin typeface="Arial" charset="0"/>
                          <a:cs typeface="Times New Roman" pitchFamily="18" charset="0"/>
                        </a:rPr>
                        <a:t>	Purchase</a:t>
                      </a:r>
                      <a:endParaRPr kumimoji="0" lang="en-US" sz="1800" b="0" i="0" u="none" strike="noStrike" cap="none" normalizeH="0" baseline="0" smtClean="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809625" algn="ctr"/>
                        </a:tabLst>
                      </a:pPr>
                      <a:r>
                        <a:rPr kumimoji="0" lang="en-US" sz="1800" b="0" i="0" u="none" strike="noStrike" cap="none" normalizeH="0" baseline="0" smtClean="0">
                          <a:ln>
                            <a:noFill/>
                          </a:ln>
                          <a:solidFill>
                            <a:schemeClr val="tx1"/>
                          </a:solidFill>
                          <a:effectLst/>
                          <a:latin typeface="Arial" charset="0"/>
                          <a:cs typeface="Times New Roman" pitchFamily="18" charset="0"/>
                        </a:rPr>
                        <a:t>	Government</a:t>
                      </a:r>
                      <a:endParaRPr kumimoji="0" lang="en-US" sz="1800" b="0" i="0" u="none" strike="noStrike" cap="none" normalizeH="0" baseline="0" smtClean="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718828">
                <a:tc>
                  <a:txBody>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chemeClr val="tx1"/>
                          </a:solidFill>
                          <a:effectLst/>
                          <a:latin typeface="Arial" charset="0"/>
                          <a:cs typeface="Times New Roman" pitchFamily="18" charset="0"/>
                        </a:rPr>
                        <a:t>Sales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chemeClr val="tx1"/>
                          </a:solidFill>
                          <a:effectLst/>
                          <a:latin typeface="Arial" charset="0"/>
                          <a:cs typeface="Times New Roman" pitchFamily="18" charset="0"/>
                        </a:rPr>
                        <a:t>Warranty cards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chemeClr val="tx1"/>
                          </a:solidFill>
                          <a:effectLst/>
                          <a:latin typeface="Arial" charset="0"/>
                          <a:cs typeface="Times New Roman" pitchFamily="18" charset="0"/>
                        </a:rPr>
                        <a:t>Customer service lines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chemeClr val="tx1"/>
                          </a:solidFill>
                          <a:effectLst/>
                          <a:latin typeface="Arial" charset="0"/>
                          <a:cs typeface="Times New Roman" pitchFamily="18" charset="0"/>
                        </a:rPr>
                        <a:t>Coupons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chemeClr val="tx1"/>
                          </a:solidFill>
                          <a:effectLst/>
                          <a:latin typeface="Arial" charset="0"/>
                          <a:cs typeface="Times New Roman" pitchFamily="18" charset="0"/>
                        </a:rPr>
                        <a:t>Surveys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smtClean="0">
                          <a:ln>
                            <a:noFill/>
                          </a:ln>
                          <a:solidFill>
                            <a:schemeClr val="tx1"/>
                          </a:solidFill>
                          <a:effectLst/>
                          <a:latin typeface="Arial" charset="0"/>
                          <a:cs typeface="Times New Roman" pitchFamily="18" charset="0"/>
                        </a:rPr>
                        <a:t>Focus groups</a:t>
                      </a:r>
                      <a:endParaRPr kumimoji="0" lang="en-US" sz="1800" b="0" i="0" u="none" strike="noStrike" cap="none" normalizeH="0" baseline="0" smtClean="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Times New Roman" pitchFamily="18" charset="0"/>
                        </a:rPr>
                        <a:t>Scanner data</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Times New Roman" pitchFamily="18" charset="0"/>
                        </a:rPr>
                        <a:t>Competitive market analysis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Times New Roman" pitchFamily="18" charset="0"/>
                        </a:rPr>
                        <a:t>Mailing and phone lists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Times New Roman" pitchFamily="18" charset="0"/>
                        </a:rPr>
                        <a:t>Subscriber lists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Times New Roman" pitchFamily="18" charset="0"/>
                        </a:rPr>
                        <a:t>Rating services (e.g., Arbitron)</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Times New Roman" pitchFamily="18" charset="0"/>
                        </a:rPr>
                        <a:t>Shipping, especially foreign</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Times New Roman" pitchFamily="18" charset="0"/>
                        </a:rPr>
                        <a:t>Web site tracking</a:t>
                      </a:r>
                      <a:r>
                        <a:rPr kumimoji="0" lang="en-US" sz="1800" b="0" i="0" u="none" strike="noStrike" cap="none" normalizeH="0" baseline="0" dirty="0" smtClean="0">
                          <a:ln>
                            <a:noFill/>
                          </a:ln>
                          <a:solidFill>
                            <a:schemeClr val="tx1"/>
                          </a:solidFill>
                          <a:effectLst/>
                          <a:latin typeface="Arial" charset="0"/>
                          <a:cs typeface="+mn-cs"/>
                        </a:rPr>
                        <a:t>, social networks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charset="0"/>
                          <a:cs typeface="+mn-cs"/>
                        </a:rPr>
                        <a:t>Location</a:t>
                      </a:r>
                      <a:endParaRPr kumimoji="0" lang="en-US" sz="1800" b="0" i="0" u="none" strike="noStrike" cap="none" normalizeH="0" baseline="0" dirty="0" smtClean="0">
                        <a:ln>
                          <a:noFill/>
                        </a:ln>
                        <a:solidFill>
                          <a:schemeClr val="tx1"/>
                        </a:solidFill>
                        <a:effectLst/>
                        <a:latin typeface="Arial" charset="0"/>
                        <a:cs typeface="Times New Roman" pitchFamily="18"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Census</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Income</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Demographics</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Regional data</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Legal registration</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Drivers license</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Marriage</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Times New Roman" pitchFamily="18" charset="0"/>
                        </a:rPr>
                        <a:t>Housing/construction</a:t>
                      </a:r>
                      <a:endParaRPr kumimoji="0" lang="en-US" sz="18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28918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822360321"/>
              </p:ext>
            </p:extLst>
          </p:nvPr>
        </p:nvGraphicFramePr>
        <p:xfrm>
          <a:off x="1569757" y="1210455"/>
          <a:ext cx="6710363" cy="4687107"/>
        </p:xfrm>
        <a:graphic>
          <a:graphicData uri="http://schemas.openxmlformats.org/drawingml/2006/chart">
            <c:chart xmlns:c="http://schemas.openxmlformats.org/drawingml/2006/chart" xmlns:r="http://schemas.openxmlformats.org/officeDocument/2006/relationships" r:id="rId2"/>
          </a:graphicData>
        </a:graphic>
      </p:graphicFrame>
      <p:sp>
        <p:nvSpPr>
          <p:cNvPr id="2051" name="Rectangle 2"/>
          <p:cNvSpPr>
            <a:spLocks noGrp="1" noChangeArrowheads="1"/>
          </p:cNvSpPr>
          <p:nvPr>
            <p:ph type="title"/>
          </p:nvPr>
        </p:nvSpPr>
        <p:spPr/>
        <p:txBody>
          <a:bodyPr/>
          <a:lstStyle/>
          <a:p>
            <a:r>
              <a:rPr lang="en-US" dirty="0" smtClean="0"/>
              <a:t>Marketing Sales Forecast</a:t>
            </a:r>
          </a:p>
        </p:txBody>
      </p:sp>
      <p:sp>
        <p:nvSpPr>
          <p:cNvPr id="2052" name="Line 4"/>
          <p:cNvSpPr>
            <a:spLocks noChangeShapeType="1"/>
          </p:cNvSpPr>
          <p:nvPr/>
        </p:nvSpPr>
        <p:spPr bwMode="auto">
          <a:xfrm flipV="1">
            <a:off x="7162800" y="1447800"/>
            <a:ext cx="0" cy="3657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53" name="Text Box 5"/>
          <p:cNvSpPr txBox="1">
            <a:spLocks noChangeArrowheads="1"/>
          </p:cNvSpPr>
          <p:nvPr/>
        </p:nvSpPr>
        <p:spPr bwMode="auto">
          <a:xfrm>
            <a:off x="7201274" y="1081088"/>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i="1" dirty="0"/>
              <a:t>forecast</a:t>
            </a:r>
          </a:p>
        </p:txBody>
      </p:sp>
      <p:sp>
        <p:nvSpPr>
          <p:cNvPr id="2054" name="Text Box 6"/>
          <p:cNvSpPr txBox="1">
            <a:spLocks noChangeArrowheads="1"/>
          </p:cNvSpPr>
          <p:nvPr/>
        </p:nvSpPr>
        <p:spPr bwMode="auto">
          <a:xfrm>
            <a:off x="1457325" y="5715000"/>
            <a:ext cx="5791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dirty="0"/>
              <a:t>Note the fourth quarter sales jump. </a:t>
            </a:r>
          </a:p>
          <a:p>
            <a:pPr>
              <a:spcBef>
                <a:spcPct val="50000"/>
              </a:spcBef>
            </a:pPr>
            <a:r>
              <a:rPr lang="en-US" sz="2000" dirty="0"/>
              <a:t>The forecast should pick up this cycle.</a:t>
            </a:r>
          </a:p>
        </p:txBody>
      </p:sp>
      <p:sp>
        <p:nvSpPr>
          <p:cNvPr id="2055" name="Rectangle 14"/>
          <p:cNvSpPr>
            <a:spLocks noChangeArrowheads="1"/>
          </p:cNvSpPr>
          <p:nvPr/>
        </p:nvSpPr>
        <p:spPr bwMode="auto">
          <a:xfrm>
            <a:off x="5638800" y="0"/>
            <a:ext cx="258564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dirty="0">
                <a:solidFill>
                  <a:schemeClr val="accent1"/>
                </a:solidFill>
              </a:rPr>
              <a:t>File:  </a:t>
            </a:r>
            <a:r>
              <a:rPr lang="en-US" sz="1200" dirty="0" smtClean="0">
                <a:solidFill>
                  <a:schemeClr val="accent1"/>
                </a:solidFill>
                <a:hlinkClick r:id="rId3" action="ppaction://hlinkfile"/>
              </a:rPr>
              <a:t>C09 Marketing Forecast.xlsx</a:t>
            </a:r>
            <a:endParaRPr lang="en-US" sz="1200" dirty="0">
              <a:solidFill>
                <a:schemeClr val="accent1"/>
              </a:solidFill>
            </a:endParaRPr>
          </a:p>
        </p:txBody>
      </p:sp>
    </p:spTree>
    <p:extLst>
      <p:ext uri="{BB962C8B-B14F-4D97-AF65-F5344CB8AC3E}">
        <p14:creationId xmlns:p14="http://schemas.microsoft.com/office/powerpoint/2010/main" val="174345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Regression Forecasting</a:t>
            </a:r>
          </a:p>
        </p:txBody>
      </p:sp>
      <p:sp>
        <p:nvSpPr>
          <p:cNvPr id="3076" name="Text Box 3"/>
          <p:cNvSpPr txBox="1">
            <a:spLocks noChangeArrowheads="1"/>
          </p:cNvSpPr>
          <p:nvPr/>
        </p:nvSpPr>
        <p:spPr bwMode="auto">
          <a:xfrm>
            <a:off x="2635250" y="2057400"/>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Sales = b0 + b1 Time + b2 GDP</a:t>
            </a:r>
          </a:p>
        </p:txBody>
      </p:sp>
      <p:sp>
        <p:nvSpPr>
          <p:cNvPr id="3077" name="Text Box 4"/>
          <p:cNvSpPr txBox="1">
            <a:spLocks noChangeArrowheads="1"/>
          </p:cNvSpPr>
          <p:nvPr/>
        </p:nvSpPr>
        <p:spPr bwMode="auto">
          <a:xfrm>
            <a:off x="1050925" y="2057400"/>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Model:</a:t>
            </a:r>
          </a:p>
        </p:txBody>
      </p:sp>
      <p:sp>
        <p:nvSpPr>
          <p:cNvPr id="3078" name="Text Box 5"/>
          <p:cNvSpPr txBox="1">
            <a:spLocks noChangeArrowheads="1"/>
          </p:cNvSpPr>
          <p:nvPr/>
        </p:nvSpPr>
        <p:spPr bwMode="auto">
          <a:xfrm>
            <a:off x="1063804" y="15240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Data:</a:t>
            </a:r>
          </a:p>
        </p:txBody>
      </p:sp>
      <p:sp>
        <p:nvSpPr>
          <p:cNvPr id="3079" name="Text Box 6"/>
          <p:cNvSpPr txBox="1">
            <a:spLocks noChangeArrowheads="1"/>
          </p:cNvSpPr>
          <p:nvPr/>
        </p:nvSpPr>
        <p:spPr bwMode="auto">
          <a:xfrm>
            <a:off x="2664004" y="15240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dirty="0"/>
              <a:t>Quarterly sales and GDP for 16 years.</a:t>
            </a:r>
          </a:p>
        </p:txBody>
      </p:sp>
      <p:sp>
        <p:nvSpPr>
          <p:cNvPr id="3080" name="Text Box 8"/>
          <p:cNvSpPr txBox="1">
            <a:spLocks noChangeArrowheads="1"/>
          </p:cNvSpPr>
          <p:nvPr/>
        </p:nvSpPr>
        <p:spPr bwMode="auto">
          <a:xfrm>
            <a:off x="1050925" y="2819400"/>
            <a:ext cx="140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Analysis:</a:t>
            </a:r>
          </a:p>
        </p:txBody>
      </p:sp>
      <p:sp>
        <p:nvSpPr>
          <p:cNvPr id="3081" name="Text Box 9"/>
          <p:cNvSpPr txBox="1">
            <a:spLocks noChangeArrowheads="1"/>
          </p:cNvSpPr>
          <p:nvPr/>
        </p:nvSpPr>
        <p:spPr bwMode="auto">
          <a:xfrm>
            <a:off x="2473504" y="2819400"/>
            <a:ext cx="624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t>Estimate model coefficients with regression</a:t>
            </a:r>
            <a:r>
              <a:rPr lang="en-US" dirty="0" smtClean="0"/>
              <a:t>.</a:t>
            </a:r>
            <a:endParaRPr lang="en-US" dirty="0"/>
          </a:p>
          <a:p>
            <a:r>
              <a:rPr lang="en-US" dirty="0"/>
              <a:t>Forecast GDP for each quarter.</a:t>
            </a:r>
          </a:p>
        </p:txBody>
      </p:sp>
      <p:sp>
        <p:nvSpPr>
          <p:cNvPr id="3082" name="Text Box 10"/>
          <p:cNvSpPr txBox="1">
            <a:spLocks noChangeArrowheads="1"/>
          </p:cNvSpPr>
          <p:nvPr/>
        </p:nvSpPr>
        <p:spPr bwMode="auto">
          <a:xfrm>
            <a:off x="1050925" y="5576887"/>
            <a:ext cx="118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Output:</a:t>
            </a:r>
          </a:p>
        </p:txBody>
      </p:sp>
      <p:sp>
        <p:nvSpPr>
          <p:cNvPr id="3083" name="Text Box 11"/>
          <p:cNvSpPr txBox="1">
            <a:spLocks noChangeArrowheads="1"/>
          </p:cNvSpPr>
          <p:nvPr/>
        </p:nvSpPr>
        <p:spPr bwMode="auto">
          <a:xfrm>
            <a:off x="2651125" y="5562600"/>
            <a:ext cx="54102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dirty="0"/>
              <a:t>Compute Sales prediction.</a:t>
            </a:r>
          </a:p>
          <a:p>
            <a:pPr>
              <a:spcBef>
                <a:spcPct val="50000"/>
              </a:spcBef>
            </a:pPr>
            <a:r>
              <a:rPr lang="en-US" dirty="0"/>
              <a:t>Graph forecast.</a:t>
            </a:r>
          </a:p>
        </p:txBody>
      </p:sp>
      <p:graphicFrame>
        <p:nvGraphicFramePr>
          <p:cNvPr id="2" name="Table 1"/>
          <p:cNvGraphicFramePr>
            <a:graphicFrameLocks noGrp="1"/>
          </p:cNvGraphicFramePr>
          <p:nvPr>
            <p:extLst>
              <p:ext uri="{D42A27DB-BD31-4B8C-83A1-F6EECF244321}">
                <p14:modId xmlns:p14="http://schemas.microsoft.com/office/powerpoint/2010/main" val="1411647869"/>
              </p:ext>
            </p:extLst>
          </p:nvPr>
        </p:nvGraphicFramePr>
        <p:xfrm>
          <a:off x="2435404" y="3810000"/>
          <a:ext cx="6096000" cy="175260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endParaRPr lang="en-US" dirty="0"/>
                    </a:p>
                  </a:txBody>
                  <a:tcPr/>
                </a:tc>
                <a:tc>
                  <a:txBody>
                    <a:bodyPr/>
                    <a:lstStyle/>
                    <a:p>
                      <a:r>
                        <a:rPr lang="en-US" dirty="0" smtClean="0"/>
                        <a:t>Coefficients</a:t>
                      </a:r>
                      <a:endParaRPr lang="en-US" dirty="0"/>
                    </a:p>
                  </a:txBody>
                  <a:tcPr/>
                </a:tc>
                <a:tc>
                  <a:txBody>
                    <a:bodyPr/>
                    <a:lstStyle/>
                    <a:p>
                      <a:r>
                        <a:rPr lang="en-US" dirty="0" smtClean="0"/>
                        <a:t>Standard Error</a:t>
                      </a:r>
                      <a:endParaRPr lang="en-US" dirty="0"/>
                    </a:p>
                  </a:txBody>
                  <a:tcPr/>
                </a:tc>
                <a:tc>
                  <a:txBody>
                    <a:bodyPr/>
                    <a:lstStyle/>
                    <a:p>
                      <a:r>
                        <a:rPr lang="en-US" dirty="0" smtClean="0"/>
                        <a:t>T Stat</a:t>
                      </a:r>
                      <a:endParaRPr lang="en-US" dirty="0"/>
                    </a:p>
                  </a:txBody>
                  <a:tcPr/>
                </a:tc>
              </a:tr>
              <a:tr h="370840">
                <a:tc>
                  <a:txBody>
                    <a:bodyPr/>
                    <a:lstStyle/>
                    <a:p>
                      <a:r>
                        <a:rPr lang="en-US" dirty="0" smtClean="0"/>
                        <a:t>Intercept</a:t>
                      </a:r>
                      <a:endParaRPr lang="en-US" dirty="0"/>
                    </a:p>
                  </a:txBody>
                  <a:tcPr/>
                </a:tc>
                <a:tc>
                  <a:txBody>
                    <a:bodyPr/>
                    <a:lstStyle/>
                    <a:p>
                      <a:r>
                        <a:rPr lang="en-US" dirty="0" smtClean="0"/>
                        <a:t>-68.4499</a:t>
                      </a:r>
                      <a:endParaRPr lang="en-US" dirty="0"/>
                    </a:p>
                  </a:txBody>
                  <a:tcPr/>
                </a:tc>
                <a:tc>
                  <a:txBody>
                    <a:bodyPr/>
                    <a:lstStyle/>
                    <a:p>
                      <a:r>
                        <a:rPr lang="en-US" dirty="0" smtClean="0"/>
                        <a:t>13.4699</a:t>
                      </a:r>
                      <a:endParaRPr lang="en-US" dirty="0"/>
                    </a:p>
                  </a:txBody>
                  <a:tcPr/>
                </a:tc>
                <a:tc>
                  <a:txBody>
                    <a:bodyPr/>
                    <a:lstStyle/>
                    <a:p>
                      <a:r>
                        <a:rPr lang="en-US" dirty="0" smtClean="0"/>
                        <a:t>-5.0817</a:t>
                      </a:r>
                      <a:endParaRPr lang="en-US" dirty="0"/>
                    </a:p>
                  </a:txBody>
                  <a:tcPr/>
                </a:tc>
              </a:tr>
              <a:tr h="370840">
                <a:tc>
                  <a:txBody>
                    <a:bodyPr/>
                    <a:lstStyle/>
                    <a:p>
                      <a:r>
                        <a:rPr lang="en-US" dirty="0" smtClean="0"/>
                        <a:t>Time</a:t>
                      </a:r>
                      <a:endParaRPr lang="en-US" dirty="0"/>
                    </a:p>
                  </a:txBody>
                  <a:tcPr/>
                </a:tc>
                <a:tc>
                  <a:txBody>
                    <a:bodyPr/>
                    <a:lstStyle/>
                    <a:p>
                      <a:r>
                        <a:rPr lang="en-US" dirty="0" smtClean="0"/>
                        <a:t>-1.28138</a:t>
                      </a:r>
                      <a:endParaRPr lang="en-US" dirty="0"/>
                    </a:p>
                  </a:txBody>
                  <a:tcPr/>
                </a:tc>
                <a:tc>
                  <a:txBody>
                    <a:bodyPr/>
                    <a:lstStyle/>
                    <a:p>
                      <a:r>
                        <a:rPr lang="en-US" dirty="0" smtClean="0"/>
                        <a:t>0.27724</a:t>
                      </a:r>
                      <a:endParaRPr lang="en-US" dirty="0"/>
                    </a:p>
                  </a:txBody>
                  <a:tcPr/>
                </a:tc>
                <a:tc>
                  <a:txBody>
                    <a:bodyPr/>
                    <a:lstStyle/>
                    <a:p>
                      <a:r>
                        <a:rPr lang="en-US" dirty="0" smtClean="0"/>
                        <a:t>-4.6219</a:t>
                      </a:r>
                      <a:endParaRPr lang="en-US" dirty="0"/>
                    </a:p>
                  </a:txBody>
                  <a:tcPr/>
                </a:tc>
              </a:tr>
              <a:tr h="370840">
                <a:tc>
                  <a:txBody>
                    <a:bodyPr/>
                    <a:lstStyle/>
                    <a:p>
                      <a:r>
                        <a:rPr lang="en-US" dirty="0" smtClean="0"/>
                        <a:t>GDP</a:t>
                      </a:r>
                      <a:endParaRPr lang="en-US" dirty="0"/>
                    </a:p>
                  </a:txBody>
                  <a:tcPr/>
                </a:tc>
                <a:tc>
                  <a:txBody>
                    <a:bodyPr/>
                    <a:lstStyle/>
                    <a:p>
                      <a:r>
                        <a:rPr lang="en-US" dirty="0" smtClean="0"/>
                        <a:t>0.081172</a:t>
                      </a:r>
                      <a:endParaRPr lang="en-US" dirty="0"/>
                    </a:p>
                  </a:txBody>
                  <a:tcPr/>
                </a:tc>
                <a:tc>
                  <a:txBody>
                    <a:bodyPr/>
                    <a:lstStyle/>
                    <a:p>
                      <a:r>
                        <a:rPr lang="en-US" dirty="0" smtClean="0"/>
                        <a:t>0.010345</a:t>
                      </a:r>
                      <a:endParaRPr lang="en-US" dirty="0"/>
                    </a:p>
                  </a:txBody>
                  <a:tcPr/>
                </a:tc>
                <a:tc>
                  <a:txBody>
                    <a:bodyPr/>
                    <a:lstStyle/>
                    <a:p>
                      <a:r>
                        <a:rPr lang="en-US" dirty="0" smtClean="0"/>
                        <a:t>7.8467</a:t>
                      </a:r>
                      <a:endParaRPr lang="en-US" dirty="0"/>
                    </a:p>
                  </a:txBody>
                  <a:tcPr/>
                </a:tc>
              </a:tr>
            </a:tbl>
          </a:graphicData>
        </a:graphic>
      </p:graphicFrame>
    </p:spTree>
    <p:extLst>
      <p:ext uri="{BB962C8B-B14F-4D97-AF65-F5344CB8AC3E}">
        <p14:creationId xmlns:p14="http://schemas.microsoft.com/office/powerpoint/2010/main" val="57885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098"/>
          <p:cNvGraphicFramePr>
            <a:graphicFrameLocks noChangeAspect="1"/>
          </p:cNvGraphicFramePr>
          <p:nvPr>
            <p:extLst>
              <p:ext uri="{D42A27DB-BD31-4B8C-83A1-F6EECF244321}">
                <p14:modId xmlns:p14="http://schemas.microsoft.com/office/powerpoint/2010/main" val="3619440400"/>
              </p:ext>
            </p:extLst>
          </p:nvPr>
        </p:nvGraphicFramePr>
        <p:xfrm>
          <a:off x="266700" y="1447800"/>
          <a:ext cx="8610600" cy="2355850"/>
        </p:xfrm>
        <a:graphic>
          <a:graphicData uri="http://schemas.openxmlformats.org/presentationml/2006/ole">
            <mc:AlternateContent xmlns:mc="http://schemas.openxmlformats.org/markup-compatibility/2006">
              <mc:Choice xmlns:v="urn:schemas-microsoft-com:vml" Requires="v">
                <p:oleObj spid="_x0000_s5144" name="Microsoft Office Excel 2007 Workbook" r:id="rId3" imgW="6924743" imgH="2104957" progId="Excel.Sheet.12">
                  <p:embed/>
                </p:oleObj>
              </mc:Choice>
              <mc:Fallback>
                <p:oleObj name="Microsoft Office Excel 2007 Workbook" r:id="rId3" imgW="6924743" imgH="2104957"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447800"/>
                        <a:ext cx="8610600" cy="2355850"/>
                      </a:xfrm>
                      <a:prstGeom prst="rect">
                        <a:avLst/>
                      </a:prstGeom>
                      <a:solidFill>
                        <a:srgbClr val="FFFFFF"/>
                      </a:solidFill>
                    </p:spPr>
                  </p:pic>
                </p:oleObj>
              </mc:Fallback>
            </mc:AlternateContent>
          </a:graphicData>
        </a:graphic>
      </p:graphicFrame>
      <p:pic>
        <p:nvPicPr>
          <p:cNvPr id="5125"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3810000"/>
            <a:ext cx="3886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101"/>
          <p:cNvSpPr txBox="1">
            <a:spLocks noChangeArrowheads="1"/>
          </p:cNvSpPr>
          <p:nvPr/>
        </p:nvSpPr>
        <p:spPr bwMode="auto">
          <a:xfrm>
            <a:off x="1181100" y="4876800"/>
            <a:ext cx="2209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t>With appropriate data, the system could also statistically evaluate for non-discrimination</a:t>
            </a:r>
          </a:p>
        </p:txBody>
      </p:sp>
      <p:sp>
        <p:nvSpPr>
          <p:cNvPr id="2" name="Title 1"/>
          <p:cNvSpPr>
            <a:spLocks noGrp="1"/>
          </p:cNvSpPr>
          <p:nvPr>
            <p:ph type="title"/>
          </p:nvPr>
        </p:nvSpPr>
        <p:spPr/>
        <p:txBody>
          <a:bodyPr/>
          <a:lstStyle/>
          <a:p>
            <a:r>
              <a:rPr lang="en-US" dirty="0" smtClean="0"/>
              <a:t>Interactive: HR Raises</a:t>
            </a:r>
            <a:endParaRPr lang="en-US" dirty="0"/>
          </a:p>
        </p:txBody>
      </p:sp>
      <p:sp>
        <p:nvSpPr>
          <p:cNvPr id="8" name="Rectangle 4"/>
          <p:cNvSpPr>
            <a:spLocks noChangeArrowheads="1"/>
          </p:cNvSpPr>
          <p:nvPr/>
        </p:nvSpPr>
        <p:spPr bwMode="auto">
          <a:xfrm>
            <a:off x="6934200" y="0"/>
            <a:ext cx="208871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dirty="0">
                <a:solidFill>
                  <a:schemeClr val="accent1"/>
                </a:solidFill>
              </a:rPr>
              <a:t>File:  </a:t>
            </a:r>
            <a:r>
              <a:rPr lang="en-US" sz="1200" dirty="0" smtClean="0">
                <a:solidFill>
                  <a:schemeClr val="accent1"/>
                </a:solidFill>
                <a:hlinkClick r:id="rId6" action="ppaction://hlinkfile"/>
              </a:rPr>
              <a:t>C09 </a:t>
            </a:r>
            <a:r>
              <a:rPr lang="en-US" sz="1200" dirty="0">
                <a:solidFill>
                  <a:schemeClr val="accent1"/>
                </a:solidFill>
                <a:hlinkClick r:id="rId6" action="ppaction://hlinkfile"/>
              </a:rPr>
              <a:t>HRM </a:t>
            </a:r>
            <a:r>
              <a:rPr lang="en-US" sz="1200" dirty="0" smtClean="0">
                <a:solidFill>
                  <a:schemeClr val="accent1"/>
                </a:solidFill>
                <a:hlinkClick r:id="rId6" action="ppaction://hlinkfile"/>
              </a:rPr>
              <a:t>Raises.xlsx</a:t>
            </a:r>
            <a:endParaRPr lang="en-US" sz="1200" dirty="0">
              <a:solidFill>
                <a:schemeClr val="accent1"/>
              </a:solidFill>
            </a:endParaRPr>
          </a:p>
        </p:txBody>
      </p:sp>
    </p:spTree>
    <p:extLst>
      <p:ext uri="{BB962C8B-B14F-4D97-AF65-F5344CB8AC3E}">
        <p14:creationId xmlns:p14="http://schemas.microsoft.com/office/powerpoint/2010/main" val="2440802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dirty="0" smtClean="0"/>
              <a:t>Finance Example: Project NPV</a:t>
            </a:r>
          </a:p>
        </p:txBody>
      </p:sp>
      <p:graphicFrame>
        <p:nvGraphicFramePr>
          <p:cNvPr id="6146" name="Object 6"/>
          <p:cNvGraphicFramePr>
            <a:graphicFrameLocks noChangeAspect="1"/>
          </p:cNvGraphicFramePr>
          <p:nvPr>
            <p:extLst>
              <p:ext uri="{D42A27DB-BD31-4B8C-83A1-F6EECF244321}">
                <p14:modId xmlns:p14="http://schemas.microsoft.com/office/powerpoint/2010/main" val="3535772781"/>
              </p:ext>
            </p:extLst>
          </p:nvPr>
        </p:nvGraphicFramePr>
        <p:xfrm>
          <a:off x="304800" y="1676400"/>
          <a:ext cx="4191000" cy="2514600"/>
        </p:xfrm>
        <a:graphic>
          <a:graphicData uri="http://schemas.openxmlformats.org/presentationml/2006/ole">
            <mc:AlternateContent xmlns:mc="http://schemas.openxmlformats.org/markup-compatibility/2006">
              <mc:Choice xmlns:v="urn:schemas-microsoft-com:vml" Requires="v">
                <p:oleObj spid="_x0000_s6212" name="Chart" r:id="rId3" imgW="2810351" imgH="1686461" progId="Excel.Chart.8">
                  <p:embed/>
                </p:oleObj>
              </mc:Choice>
              <mc:Fallback>
                <p:oleObj name="Chart" r:id="rId3" imgW="2810351" imgH="168646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4191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p:cNvGraphicFramePr>
            <a:graphicFrameLocks noChangeAspect="1"/>
          </p:cNvGraphicFramePr>
          <p:nvPr>
            <p:extLst>
              <p:ext uri="{D42A27DB-BD31-4B8C-83A1-F6EECF244321}">
                <p14:modId xmlns:p14="http://schemas.microsoft.com/office/powerpoint/2010/main" val="1412068211"/>
              </p:ext>
            </p:extLst>
          </p:nvPr>
        </p:nvGraphicFramePr>
        <p:xfrm>
          <a:off x="381000" y="4267200"/>
          <a:ext cx="4038600" cy="2422525"/>
        </p:xfrm>
        <a:graphic>
          <a:graphicData uri="http://schemas.openxmlformats.org/presentationml/2006/ole">
            <mc:AlternateContent xmlns:mc="http://schemas.openxmlformats.org/markup-compatibility/2006">
              <mc:Choice xmlns:v="urn:schemas-microsoft-com:vml" Requires="v">
                <p:oleObj spid="_x0000_s6213" name="Chart" r:id="rId5" imgW="2810351" imgH="1686461" progId="Excel.Chart.8">
                  <p:embed/>
                </p:oleObj>
              </mc:Choice>
              <mc:Fallback>
                <p:oleObj name="Chart" r:id="rId5" imgW="2810351" imgH="168646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67200"/>
                        <a:ext cx="40386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8"/>
          <p:cNvGraphicFramePr>
            <a:graphicFrameLocks noChangeAspect="1"/>
          </p:cNvGraphicFramePr>
          <p:nvPr>
            <p:extLst>
              <p:ext uri="{D42A27DB-BD31-4B8C-83A1-F6EECF244321}">
                <p14:modId xmlns:p14="http://schemas.microsoft.com/office/powerpoint/2010/main" val="2038187200"/>
              </p:ext>
            </p:extLst>
          </p:nvPr>
        </p:nvGraphicFramePr>
        <p:xfrm>
          <a:off x="4495800" y="1676400"/>
          <a:ext cx="4191000" cy="2520950"/>
        </p:xfrm>
        <a:graphic>
          <a:graphicData uri="http://schemas.openxmlformats.org/presentationml/2006/ole">
            <mc:AlternateContent xmlns:mc="http://schemas.openxmlformats.org/markup-compatibility/2006">
              <mc:Choice xmlns:v="urn:schemas-microsoft-com:vml" Requires="v">
                <p:oleObj spid="_x0000_s6214" name="Chart" r:id="rId7" imgW="2819936" imgH="1696045" progId="Excel.Chart.8">
                  <p:embed/>
                </p:oleObj>
              </mc:Choice>
              <mc:Fallback>
                <p:oleObj name="Chart" r:id="rId7" imgW="2819936" imgH="1696045"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676400"/>
                        <a:ext cx="41910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9"/>
          <p:cNvSpPr txBox="1">
            <a:spLocks noChangeArrowheads="1"/>
          </p:cNvSpPr>
          <p:nvPr/>
        </p:nvSpPr>
        <p:spPr bwMode="auto">
          <a:xfrm>
            <a:off x="974725" y="1230313"/>
            <a:ext cx="1374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Rate = 7%</a:t>
            </a:r>
          </a:p>
        </p:txBody>
      </p:sp>
      <p:sp>
        <p:nvSpPr>
          <p:cNvPr id="6151" name="Text Box 10"/>
          <p:cNvSpPr txBox="1">
            <a:spLocks noChangeArrowheads="1"/>
          </p:cNvSpPr>
          <p:nvPr/>
        </p:nvSpPr>
        <p:spPr bwMode="auto">
          <a:xfrm>
            <a:off x="4572000" y="4495800"/>
            <a:ext cx="403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Can you look at these cost and revenue flows and tell if the project should be accepted? </a:t>
            </a:r>
          </a:p>
        </p:txBody>
      </p:sp>
      <p:sp>
        <p:nvSpPr>
          <p:cNvPr id="6152" name="Rectangle 14"/>
          <p:cNvSpPr>
            <a:spLocks noChangeArrowheads="1"/>
          </p:cNvSpPr>
          <p:nvPr/>
        </p:nvSpPr>
        <p:spPr bwMode="auto">
          <a:xfrm>
            <a:off x="6516688" y="0"/>
            <a:ext cx="212750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dirty="0">
                <a:solidFill>
                  <a:schemeClr val="accent1"/>
                </a:solidFill>
              </a:rPr>
              <a:t>File:  </a:t>
            </a:r>
            <a:r>
              <a:rPr lang="en-US" sz="1200" dirty="0" smtClean="0">
                <a:solidFill>
                  <a:schemeClr val="accent1"/>
                </a:solidFill>
                <a:hlinkClick r:id="rId9" action="ppaction://hlinkfile"/>
              </a:rPr>
              <a:t>C09 Finance NPV.xlsx</a:t>
            </a:r>
            <a:endParaRPr lang="en-US" sz="1200" dirty="0">
              <a:solidFill>
                <a:schemeClr val="accent1"/>
              </a:solidFill>
            </a:endParaRPr>
          </a:p>
        </p:txBody>
      </p:sp>
    </p:spTree>
    <p:extLst>
      <p:ext uri="{BB962C8B-B14F-4D97-AF65-F5344CB8AC3E}">
        <p14:creationId xmlns:p14="http://schemas.microsoft.com/office/powerpoint/2010/main" val="3675445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r>
              <a:rPr lang="en-US" smtClean="0"/>
              <a:t>Accounting</a:t>
            </a:r>
          </a:p>
        </p:txBody>
      </p:sp>
      <p:sp>
        <p:nvSpPr>
          <p:cNvPr id="35843" name="Rectangle 3"/>
          <p:cNvSpPr>
            <a:spLocks noChangeArrowheads="1"/>
          </p:cNvSpPr>
          <p:nvPr/>
        </p:nvSpPr>
        <p:spPr bwMode="auto">
          <a:xfrm>
            <a:off x="1295400" y="1371600"/>
            <a:ext cx="767238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tabLst>
                <a:tab pos="2635250" algn="ctr"/>
                <a:tab pos="3543300" algn="l"/>
                <a:tab pos="6856413" algn="r"/>
              </a:tabLst>
            </a:pPr>
            <a:r>
              <a:rPr lang="en-US" sz="1600"/>
              <a:t>Balance Sheet for 2003</a:t>
            </a:r>
          </a:p>
          <a:p>
            <a:pPr>
              <a:tabLst>
                <a:tab pos="2635250" algn="ctr"/>
                <a:tab pos="3543300" algn="l"/>
                <a:tab pos="6856413" algn="r"/>
              </a:tabLst>
            </a:pPr>
            <a:r>
              <a:rPr lang="en-US" sz="1600"/>
              <a:t>					</a:t>
            </a:r>
          </a:p>
          <a:p>
            <a:pPr>
              <a:tabLst>
                <a:tab pos="2635250" algn="ctr"/>
                <a:tab pos="3543300" algn="l"/>
                <a:tab pos="6856413" algn="r"/>
              </a:tabLst>
            </a:pPr>
            <a:r>
              <a:rPr lang="en-US" sz="1600"/>
              <a:t>Cash	33,562 	Accounts Payable	32,872 	</a:t>
            </a:r>
          </a:p>
          <a:p>
            <a:pPr>
              <a:tabLst>
                <a:tab pos="2635250" algn="ctr"/>
                <a:tab pos="3543300" algn="l"/>
                <a:tab pos="6856413" algn="r"/>
              </a:tabLst>
            </a:pPr>
            <a:r>
              <a:rPr lang="en-US" sz="1600"/>
              <a:t>Receivables	87,341 	Notes Payable	54,327 	</a:t>
            </a:r>
          </a:p>
          <a:p>
            <a:pPr>
              <a:tabLst>
                <a:tab pos="2635250" algn="ctr"/>
                <a:tab pos="3543300" algn="l"/>
                <a:tab pos="6856413" algn="r"/>
              </a:tabLst>
            </a:pPr>
            <a:r>
              <a:rPr lang="en-US" sz="1600" u="sng"/>
              <a:t>Inventories	15,983 </a:t>
            </a:r>
            <a:r>
              <a:rPr lang="en-US" sz="1600"/>
              <a:t>	</a:t>
            </a:r>
            <a:r>
              <a:rPr lang="en-US" sz="1600" u="sng"/>
              <a:t>Accruals	11,764 </a:t>
            </a:r>
            <a:r>
              <a:rPr lang="en-US" sz="1600"/>
              <a:t>	</a:t>
            </a:r>
          </a:p>
          <a:p>
            <a:pPr>
              <a:tabLst>
                <a:tab pos="2635250" algn="ctr"/>
                <a:tab pos="3543300" algn="l"/>
                <a:tab pos="6856413" algn="r"/>
              </a:tabLst>
            </a:pPr>
            <a:r>
              <a:rPr lang="en-US" sz="1600"/>
              <a:t>Total Current Assets	136,886 	Total Current Liabilities	98,963 	</a:t>
            </a:r>
          </a:p>
          <a:p>
            <a:pPr>
              <a:tabLst>
                <a:tab pos="2635250" algn="ctr"/>
                <a:tab pos="3543300" algn="l"/>
                <a:tab pos="6856413" algn="r"/>
              </a:tabLst>
            </a:pPr>
            <a:r>
              <a:rPr lang="en-US" sz="1600"/>
              <a:t>				</a:t>
            </a:r>
          </a:p>
          <a:p>
            <a:pPr>
              <a:tabLst>
                <a:tab pos="2635250" algn="ctr"/>
                <a:tab pos="3543300" algn="l"/>
                <a:tab pos="6856413" algn="r"/>
              </a:tabLst>
            </a:pPr>
            <a:r>
              <a:rPr lang="en-US" sz="1600"/>
              <a:t>		Bonds	14,982 	</a:t>
            </a:r>
          </a:p>
          <a:p>
            <a:pPr>
              <a:tabLst>
                <a:tab pos="2635250" algn="ctr"/>
                <a:tab pos="3543300" algn="l"/>
                <a:tab pos="6856413" algn="r"/>
              </a:tabLst>
            </a:pPr>
            <a:r>
              <a:rPr lang="en-US" sz="1600"/>
              <a:t>		Common Stock	57,864 	</a:t>
            </a:r>
          </a:p>
          <a:p>
            <a:pPr>
              <a:tabLst>
                <a:tab pos="2635250" algn="ctr"/>
                <a:tab pos="3543300" algn="l"/>
                <a:tab pos="6856413" algn="r"/>
              </a:tabLst>
            </a:pPr>
            <a:r>
              <a:rPr lang="en-US" sz="1600" u="sng"/>
              <a:t>Net Fixed Assets	45,673 </a:t>
            </a:r>
            <a:r>
              <a:rPr lang="en-US" sz="1600"/>
              <a:t>	</a:t>
            </a:r>
            <a:r>
              <a:rPr lang="en-US" sz="1600" u="sng"/>
              <a:t>Ret. Earnings	10,750 </a:t>
            </a:r>
            <a:r>
              <a:rPr lang="en-US" sz="1600"/>
              <a:t>	</a:t>
            </a:r>
          </a:p>
          <a:p>
            <a:pPr>
              <a:tabLst>
                <a:tab pos="2635250" algn="ctr"/>
                <a:tab pos="3543300" algn="l"/>
                <a:tab pos="6856413" algn="r"/>
              </a:tabLst>
            </a:pPr>
            <a:r>
              <a:rPr lang="en-US" sz="1600"/>
              <a:t>Total Assets	</a:t>
            </a:r>
            <a:r>
              <a:rPr lang="en-US" sz="1600" b="1"/>
              <a:t>182,559</a:t>
            </a:r>
            <a:r>
              <a:rPr lang="en-US" sz="1600"/>
              <a:t> 	Liabs. + Equity	</a:t>
            </a:r>
            <a:r>
              <a:rPr lang="en-US" sz="1600" b="1"/>
              <a:t>182,559</a:t>
            </a:r>
            <a:r>
              <a:rPr lang="en-US" sz="1600"/>
              <a:t> 	</a:t>
            </a:r>
          </a:p>
          <a:p>
            <a:pPr>
              <a:tabLst>
                <a:tab pos="2635250" algn="ctr"/>
                <a:tab pos="3543300" algn="l"/>
                <a:tab pos="6856413" algn="r"/>
              </a:tabLst>
            </a:pPr>
            <a:endParaRPr lang="en-US" sz="1600"/>
          </a:p>
        </p:txBody>
      </p:sp>
      <p:sp>
        <p:nvSpPr>
          <p:cNvPr id="35844" name="Rectangle 4"/>
          <p:cNvSpPr>
            <a:spLocks noChangeArrowheads="1"/>
          </p:cNvSpPr>
          <p:nvPr/>
        </p:nvSpPr>
        <p:spPr bwMode="auto">
          <a:xfrm>
            <a:off x="6629400" y="0"/>
            <a:ext cx="1943994"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dirty="0">
                <a:solidFill>
                  <a:schemeClr val="accent1"/>
                </a:solidFill>
              </a:rPr>
              <a:t>File:  </a:t>
            </a:r>
            <a:r>
              <a:rPr lang="en-US" sz="1200" dirty="0" smtClean="0">
                <a:solidFill>
                  <a:schemeClr val="accent1"/>
                </a:solidFill>
                <a:hlinkClick r:id="rId3" action="ppaction://hlinkfile"/>
              </a:rPr>
              <a:t>C09 Accounting.xlsx</a:t>
            </a:r>
            <a:endParaRPr lang="en-US" sz="1200" dirty="0">
              <a:solidFill>
                <a:schemeClr val="accent1"/>
              </a:solidFill>
            </a:endParaRPr>
          </a:p>
        </p:txBody>
      </p:sp>
    </p:spTree>
    <p:extLst>
      <p:ext uri="{BB962C8B-B14F-4D97-AF65-F5344CB8AC3E}">
        <p14:creationId xmlns:p14="http://schemas.microsoft.com/office/powerpoint/2010/main" val="18316321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en-US" smtClean="0"/>
              <a:t>Accounting</a:t>
            </a:r>
          </a:p>
        </p:txBody>
      </p:sp>
      <p:sp>
        <p:nvSpPr>
          <p:cNvPr id="36867" name="Rectangle 3"/>
          <p:cNvSpPr>
            <a:spLocks noChangeArrowheads="1"/>
          </p:cNvSpPr>
          <p:nvPr/>
        </p:nvSpPr>
        <p:spPr bwMode="auto">
          <a:xfrm>
            <a:off x="1124755" y="1295400"/>
            <a:ext cx="77882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tabLst>
                <a:tab pos="3595688" algn="r"/>
                <a:tab pos="4171950" algn="l"/>
                <a:tab pos="6630988" algn="r"/>
              </a:tabLst>
            </a:pPr>
            <a:r>
              <a:rPr lang="en-US" sz="1600" dirty="0"/>
              <a:t>Income Statement for 2003</a:t>
            </a:r>
          </a:p>
          <a:p>
            <a:pPr>
              <a:tabLst>
                <a:tab pos="3595688" algn="r"/>
                <a:tab pos="4171950" algn="l"/>
                <a:tab pos="6630988" algn="r"/>
              </a:tabLst>
            </a:pPr>
            <a:r>
              <a:rPr lang="en-US" sz="1600" dirty="0"/>
              <a:t>					</a:t>
            </a:r>
          </a:p>
          <a:p>
            <a:pPr>
              <a:tabLst>
                <a:tab pos="3595688" algn="r"/>
                <a:tab pos="4171950" algn="l"/>
                <a:tab pos="6630988" algn="r"/>
              </a:tabLst>
            </a:pPr>
            <a:r>
              <a:rPr lang="en-US" sz="1600" dirty="0"/>
              <a:t>Sales	$97,655 	tax rate 	40%	</a:t>
            </a:r>
          </a:p>
          <a:p>
            <a:pPr>
              <a:tabLst>
                <a:tab pos="3595688" algn="r"/>
                <a:tab pos="4171950" algn="l"/>
                <a:tab pos="6630988" algn="r"/>
              </a:tabLst>
            </a:pPr>
            <a:r>
              <a:rPr lang="en-US" sz="1600" dirty="0"/>
              <a:t>Operating Costs	76,530 	dividends 	60%	</a:t>
            </a:r>
          </a:p>
          <a:p>
            <a:pPr>
              <a:tabLst>
                <a:tab pos="3595688" algn="r"/>
                <a:tab pos="4171950" algn="l"/>
                <a:tab pos="6630988" algn="r"/>
              </a:tabLst>
            </a:pPr>
            <a:r>
              <a:rPr lang="en-US" sz="1600" dirty="0"/>
              <a:t>Earnings before interest &amp; tax	21,125 	shares out. 	9763 	</a:t>
            </a:r>
          </a:p>
          <a:p>
            <a:pPr>
              <a:tabLst>
                <a:tab pos="3595688" algn="r"/>
                <a:tab pos="4171950" algn="l"/>
                <a:tab pos="6630988" algn="r"/>
              </a:tabLst>
            </a:pPr>
            <a:r>
              <a:rPr lang="en-US" sz="1600" dirty="0"/>
              <a:t>					</a:t>
            </a:r>
          </a:p>
          <a:p>
            <a:pPr>
              <a:tabLst>
                <a:tab pos="3595688" algn="r"/>
                <a:tab pos="4171950" algn="l"/>
                <a:tab pos="6630988" algn="r"/>
              </a:tabLst>
            </a:pPr>
            <a:r>
              <a:rPr lang="en-US" sz="1600" dirty="0"/>
              <a:t>Interest	4,053 			</a:t>
            </a:r>
          </a:p>
          <a:p>
            <a:pPr>
              <a:tabLst>
                <a:tab pos="3595688" algn="r"/>
                <a:tab pos="4171950" algn="l"/>
                <a:tab pos="6630988" algn="r"/>
              </a:tabLst>
            </a:pPr>
            <a:r>
              <a:rPr lang="en-US" sz="1600" dirty="0"/>
              <a:t>Earnings before tax	17,072 			</a:t>
            </a:r>
          </a:p>
          <a:p>
            <a:pPr>
              <a:tabLst>
                <a:tab pos="3595688" algn="r"/>
                <a:tab pos="4171950" algn="l"/>
                <a:tab pos="6630988" algn="r"/>
              </a:tabLst>
            </a:pPr>
            <a:r>
              <a:rPr lang="en-US" sz="1600" dirty="0"/>
              <a:t>taxes	6,829 			</a:t>
            </a:r>
          </a:p>
          <a:p>
            <a:pPr>
              <a:tabLst>
                <a:tab pos="3595688" algn="r"/>
                <a:tab pos="4171950" algn="l"/>
                <a:tab pos="6630988" algn="r"/>
              </a:tabLst>
            </a:pPr>
            <a:r>
              <a:rPr lang="en-US" sz="1600" dirty="0"/>
              <a:t>Net Income	10,243 			</a:t>
            </a:r>
          </a:p>
          <a:p>
            <a:pPr>
              <a:tabLst>
                <a:tab pos="3595688" algn="r"/>
                <a:tab pos="4171950" algn="l"/>
                <a:tab pos="6630988" algn="r"/>
              </a:tabLst>
            </a:pPr>
            <a:r>
              <a:rPr lang="en-US" sz="1600" dirty="0"/>
              <a:t>				</a:t>
            </a:r>
          </a:p>
          <a:p>
            <a:pPr>
              <a:tabLst>
                <a:tab pos="3595688" algn="r"/>
                <a:tab pos="4171950" algn="l"/>
                <a:tab pos="6630988" algn="r"/>
              </a:tabLst>
            </a:pPr>
            <a:r>
              <a:rPr lang="en-US" sz="1600" dirty="0"/>
              <a:t>Dividends	6,146 			</a:t>
            </a:r>
          </a:p>
          <a:p>
            <a:pPr>
              <a:tabLst>
                <a:tab pos="3595688" algn="r"/>
                <a:tab pos="4171950" algn="l"/>
                <a:tab pos="6630988" algn="r"/>
              </a:tabLst>
            </a:pPr>
            <a:r>
              <a:rPr lang="en-US" sz="1600" dirty="0"/>
              <a:t>Add. to Retained Earnings	4,097 			</a:t>
            </a:r>
          </a:p>
          <a:p>
            <a:pPr>
              <a:tabLst>
                <a:tab pos="3595688" algn="r"/>
                <a:tab pos="4171950" algn="l"/>
                <a:tab pos="6630988" algn="r"/>
              </a:tabLst>
            </a:pPr>
            <a:r>
              <a:rPr lang="en-US" sz="1600" dirty="0"/>
              <a:t>				</a:t>
            </a:r>
          </a:p>
          <a:p>
            <a:pPr>
              <a:tabLst>
                <a:tab pos="3595688" algn="r"/>
                <a:tab pos="4171950" algn="l"/>
                <a:tab pos="6630988" algn="r"/>
              </a:tabLst>
            </a:pPr>
            <a:r>
              <a:rPr lang="en-US" sz="1600" dirty="0"/>
              <a:t>Earnings per share	$0.42 </a:t>
            </a:r>
          </a:p>
        </p:txBody>
      </p:sp>
    </p:spTree>
    <p:extLst>
      <p:ext uri="{BB962C8B-B14F-4D97-AF65-F5344CB8AC3E}">
        <p14:creationId xmlns:p14="http://schemas.microsoft.com/office/powerpoint/2010/main" val="133242854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normAutofit/>
          </a:bodyPr>
          <a:lstStyle/>
          <a:p>
            <a:r>
              <a:rPr lang="en-US" smtClean="0"/>
              <a:t>Accounting Analysis</a:t>
            </a:r>
          </a:p>
        </p:txBody>
      </p:sp>
      <p:sp>
        <p:nvSpPr>
          <p:cNvPr id="37891" name="Rectangle 3"/>
          <p:cNvSpPr>
            <a:spLocks noChangeArrowheads="1"/>
          </p:cNvSpPr>
          <p:nvPr/>
        </p:nvSpPr>
        <p:spPr bwMode="auto">
          <a:xfrm>
            <a:off x="4761740" y="6077744"/>
            <a:ext cx="2840038"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1400"/>
              <a:t>Results in a CIRCular calculation.</a:t>
            </a:r>
          </a:p>
        </p:txBody>
      </p:sp>
      <p:sp>
        <p:nvSpPr>
          <p:cNvPr id="37892" name="Freeform 4"/>
          <p:cNvSpPr>
            <a:spLocks/>
          </p:cNvSpPr>
          <p:nvPr/>
        </p:nvSpPr>
        <p:spPr bwMode="auto">
          <a:xfrm>
            <a:off x="5838065" y="1520031"/>
            <a:ext cx="3252788" cy="4344988"/>
          </a:xfrm>
          <a:custGeom>
            <a:avLst/>
            <a:gdLst>
              <a:gd name="T0" fmla="*/ 0 w 2049"/>
              <a:gd name="T1" fmla="*/ 0 h 2737"/>
              <a:gd name="T2" fmla="*/ 2147483647 w 2049"/>
              <a:gd name="T3" fmla="*/ 0 h 2737"/>
              <a:gd name="T4" fmla="*/ 2147483647 w 2049"/>
              <a:gd name="T5" fmla="*/ 2147483647 h 2737"/>
              <a:gd name="T6" fmla="*/ 0 w 2049"/>
              <a:gd name="T7" fmla="*/ 2147483647 h 2737"/>
              <a:gd name="T8" fmla="*/ 0 w 2049"/>
              <a:gd name="T9" fmla="*/ 0 h 2737"/>
              <a:gd name="T10" fmla="*/ 0 60000 65536"/>
              <a:gd name="T11" fmla="*/ 0 60000 65536"/>
              <a:gd name="T12" fmla="*/ 0 60000 65536"/>
              <a:gd name="T13" fmla="*/ 0 60000 65536"/>
              <a:gd name="T14" fmla="*/ 0 60000 65536"/>
              <a:gd name="T15" fmla="*/ 0 w 2049"/>
              <a:gd name="T16" fmla="*/ 0 h 2737"/>
              <a:gd name="T17" fmla="*/ 2049 w 2049"/>
              <a:gd name="T18" fmla="*/ 2737 h 2737"/>
            </a:gdLst>
            <a:ahLst/>
            <a:cxnLst>
              <a:cxn ang="T10">
                <a:pos x="T0" y="T1"/>
              </a:cxn>
              <a:cxn ang="T11">
                <a:pos x="T2" y="T3"/>
              </a:cxn>
              <a:cxn ang="T12">
                <a:pos x="T4" y="T5"/>
              </a:cxn>
              <a:cxn ang="T13">
                <a:pos x="T6" y="T7"/>
              </a:cxn>
              <a:cxn ang="T14">
                <a:pos x="T8" y="T9"/>
              </a:cxn>
            </a:cxnLst>
            <a:rect l="T15" t="T16" r="T17" b="T18"/>
            <a:pathLst>
              <a:path w="2049" h="2737">
                <a:moveTo>
                  <a:pt x="0" y="0"/>
                </a:moveTo>
                <a:lnTo>
                  <a:pt x="2048" y="0"/>
                </a:lnTo>
                <a:lnTo>
                  <a:pt x="2048" y="2736"/>
                </a:lnTo>
                <a:lnTo>
                  <a:pt x="0" y="2736"/>
                </a:lnTo>
                <a:lnTo>
                  <a:pt x="0" y="0"/>
                </a:lnTo>
              </a:path>
            </a:pathLst>
          </a:custGeom>
          <a:solidFill>
            <a:srgbClr val="C0FEF9"/>
          </a:solidFill>
          <a:ln w="12700" cap="rnd">
            <a:solidFill>
              <a:srgbClr val="000000"/>
            </a:solidFill>
            <a:round/>
            <a:headEnd/>
            <a:tailEnd/>
          </a:ln>
        </p:spPr>
        <p:txBody>
          <a:bodyPr/>
          <a:lstStyle/>
          <a:p>
            <a:endParaRPr lang="en-US"/>
          </a:p>
        </p:txBody>
      </p:sp>
      <p:sp>
        <p:nvSpPr>
          <p:cNvPr id="37893" name="Freeform 5"/>
          <p:cNvSpPr>
            <a:spLocks/>
          </p:cNvSpPr>
          <p:nvPr/>
        </p:nvSpPr>
        <p:spPr bwMode="auto">
          <a:xfrm>
            <a:off x="859665" y="1393031"/>
            <a:ext cx="4217988" cy="3265488"/>
          </a:xfrm>
          <a:custGeom>
            <a:avLst/>
            <a:gdLst>
              <a:gd name="T0" fmla="*/ 0 w 2657"/>
              <a:gd name="T1" fmla="*/ 0 h 2057"/>
              <a:gd name="T2" fmla="*/ 2147483647 w 2657"/>
              <a:gd name="T3" fmla="*/ 0 h 2057"/>
              <a:gd name="T4" fmla="*/ 2147483647 w 2657"/>
              <a:gd name="T5" fmla="*/ 2147483647 h 2057"/>
              <a:gd name="T6" fmla="*/ 0 w 2657"/>
              <a:gd name="T7" fmla="*/ 2147483647 h 2057"/>
              <a:gd name="T8" fmla="*/ 0 w 2657"/>
              <a:gd name="T9" fmla="*/ 0 h 2057"/>
              <a:gd name="T10" fmla="*/ 0 60000 65536"/>
              <a:gd name="T11" fmla="*/ 0 60000 65536"/>
              <a:gd name="T12" fmla="*/ 0 60000 65536"/>
              <a:gd name="T13" fmla="*/ 0 60000 65536"/>
              <a:gd name="T14" fmla="*/ 0 60000 65536"/>
              <a:gd name="T15" fmla="*/ 0 w 2657"/>
              <a:gd name="T16" fmla="*/ 0 h 2057"/>
              <a:gd name="T17" fmla="*/ 2657 w 2657"/>
              <a:gd name="T18" fmla="*/ 2057 h 2057"/>
            </a:gdLst>
            <a:ahLst/>
            <a:cxnLst>
              <a:cxn ang="T10">
                <a:pos x="T0" y="T1"/>
              </a:cxn>
              <a:cxn ang="T11">
                <a:pos x="T2" y="T3"/>
              </a:cxn>
              <a:cxn ang="T12">
                <a:pos x="T4" y="T5"/>
              </a:cxn>
              <a:cxn ang="T13">
                <a:pos x="T6" y="T7"/>
              </a:cxn>
              <a:cxn ang="T14">
                <a:pos x="T8" y="T9"/>
              </a:cxn>
            </a:cxnLst>
            <a:rect l="T15" t="T16" r="T17" b="T18"/>
            <a:pathLst>
              <a:path w="2657" h="2057">
                <a:moveTo>
                  <a:pt x="0" y="0"/>
                </a:moveTo>
                <a:lnTo>
                  <a:pt x="2656" y="0"/>
                </a:lnTo>
                <a:lnTo>
                  <a:pt x="2656" y="2056"/>
                </a:lnTo>
                <a:lnTo>
                  <a:pt x="0" y="2056"/>
                </a:lnTo>
                <a:lnTo>
                  <a:pt x="0" y="0"/>
                </a:lnTo>
              </a:path>
            </a:pathLst>
          </a:custGeom>
          <a:solidFill>
            <a:srgbClr val="C0FEF9"/>
          </a:solidFill>
          <a:ln w="12700" cap="rnd">
            <a:solidFill>
              <a:srgbClr val="000000"/>
            </a:solidFill>
            <a:round/>
            <a:headEnd/>
            <a:tailEnd/>
          </a:ln>
        </p:spPr>
        <p:txBody>
          <a:bodyPr/>
          <a:lstStyle/>
          <a:p>
            <a:endParaRPr lang="en-US"/>
          </a:p>
        </p:txBody>
      </p:sp>
      <p:sp>
        <p:nvSpPr>
          <p:cNvPr id="37894" name="Rectangle 6"/>
          <p:cNvSpPr>
            <a:spLocks noChangeArrowheads="1"/>
          </p:cNvSpPr>
          <p:nvPr/>
        </p:nvSpPr>
        <p:spPr bwMode="auto">
          <a:xfrm>
            <a:off x="1059690" y="1939131"/>
            <a:ext cx="1857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tabLst>
                <a:tab pos="1485900" algn="r"/>
              </a:tabLst>
            </a:pPr>
            <a:r>
              <a:rPr lang="en-US" sz="1000"/>
              <a:t>Cash	$36,918</a:t>
            </a:r>
          </a:p>
          <a:p>
            <a:pPr>
              <a:tabLst>
                <a:tab pos="1485900" algn="r"/>
              </a:tabLst>
            </a:pPr>
            <a:r>
              <a:rPr lang="en-US" sz="1000"/>
              <a:t>Acts Receivable	96,075</a:t>
            </a:r>
          </a:p>
          <a:p>
            <a:pPr>
              <a:tabLst>
                <a:tab pos="1485900" algn="r"/>
              </a:tabLst>
            </a:pPr>
            <a:r>
              <a:rPr lang="en-US" sz="1000"/>
              <a:t>Inventories	17,581</a:t>
            </a:r>
          </a:p>
          <a:p>
            <a:pPr>
              <a:tabLst>
                <a:tab pos="1485900" algn="r"/>
              </a:tabLst>
            </a:pPr>
            <a:endParaRPr lang="en-US" sz="1000"/>
          </a:p>
        </p:txBody>
      </p:sp>
      <p:sp>
        <p:nvSpPr>
          <p:cNvPr id="37895" name="Rectangle 7"/>
          <p:cNvSpPr>
            <a:spLocks noChangeArrowheads="1"/>
          </p:cNvSpPr>
          <p:nvPr/>
        </p:nvSpPr>
        <p:spPr bwMode="auto">
          <a:xfrm>
            <a:off x="1059690" y="2917031"/>
            <a:ext cx="167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Net Fixed Assets	45,673</a:t>
            </a:r>
          </a:p>
        </p:txBody>
      </p:sp>
      <p:sp>
        <p:nvSpPr>
          <p:cNvPr id="37896" name="Rectangle 8"/>
          <p:cNvSpPr>
            <a:spLocks noChangeArrowheads="1"/>
          </p:cNvSpPr>
          <p:nvPr/>
        </p:nvSpPr>
        <p:spPr bwMode="auto">
          <a:xfrm>
            <a:off x="1059690" y="3336131"/>
            <a:ext cx="167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Total Assets	$196,248 </a:t>
            </a:r>
          </a:p>
        </p:txBody>
      </p:sp>
      <p:sp>
        <p:nvSpPr>
          <p:cNvPr id="37897" name="Rectangle 9"/>
          <p:cNvSpPr>
            <a:spLocks noChangeArrowheads="1"/>
          </p:cNvSpPr>
          <p:nvPr/>
        </p:nvSpPr>
        <p:spPr bwMode="auto">
          <a:xfrm>
            <a:off x="3028190" y="1939131"/>
            <a:ext cx="1670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Accts Payable	$36,159</a:t>
            </a:r>
          </a:p>
          <a:p>
            <a:pPr>
              <a:tabLst>
                <a:tab pos="1485900" algn="r"/>
              </a:tabLst>
            </a:pPr>
            <a:r>
              <a:rPr lang="en-US" sz="1000"/>
              <a:t>Notes Payabale	54,327</a:t>
            </a:r>
          </a:p>
          <a:p>
            <a:pPr>
              <a:tabLst>
                <a:tab pos="1485900" algn="r"/>
              </a:tabLst>
            </a:pPr>
            <a:r>
              <a:rPr lang="en-US" sz="1000"/>
              <a:t>Accruals	12,940</a:t>
            </a:r>
          </a:p>
        </p:txBody>
      </p:sp>
      <p:sp>
        <p:nvSpPr>
          <p:cNvPr id="37898" name="Rectangle 10"/>
          <p:cNvSpPr>
            <a:spLocks noChangeArrowheads="1"/>
          </p:cNvSpPr>
          <p:nvPr/>
        </p:nvSpPr>
        <p:spPr bwMode="auto">
          <a:xfrm>
            <a:off x="3028190" y="2497931"/>
            <a:ext cx="167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Total Cur. Liabs.	103,427</a:t>
            </a:r>
          </a:p>
        </p:txBody>
      </p:sp>
      <p:sp>
        <p:nvSpPr>
          <p:cNvPr id="37899" name="Rectangle 11"/>
          <p:cNvSpPr>
            <a:spLocks noChangeArrowheads="1"/>
          </p:cNvSpPr>
          <p:nvPr/>
        </p:nvSpPr>
        <p:spPr bwMode="auto">
          <a:xfrm>
            <a:off x="3028190" y="2777331"/>
            <a:ext cx="1670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Bonds	14,982</a:t>
            </a:r>
          </a:p>
          <a:p>
            <a:pPr>
              <a:tabLst>
                <a:tab pos="1485900" algn="r"/>
              </a:tabLst>
            </a:pPr>
            <a:r>
              <a:rPr lang="en-US" sz="1000"/>
              <a:t>Common Stock	57,864</a:t>
            </a:r>
          </a:p>
          <a:p>
            <a:pPr>
              <a:tabLst>
                <a:tab pos="1485900" algn="r"/>
              </a:tabLst>
            </a:pPr>
            <a:r>
              <a:rPr lang="en-US" sz="1000"/>
              <a:t>Ret. Earnings	14,915</a:t>
            </a:r>
          </a:p>
        </p:txBody>
      </p:sp>
      <p:sp>
        <p:nvSpPr>
          <p:cNvPr id="37900" name="Rectangle 12"/>
          <p:cNvSpPr>
            <a:spLocks noChangeArrowheads="1"/>
          </p:cNvSpPr>
          <p:nvPr/>
        </p:nvSpPr>
        <p:spPr bwMode="auto">
          <a:xfrm>
            <a:off x="3028190" y="3336131"/>
            <a:ext cx="167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Liabs + Equity	191,188</a:t>
            </a:r>
          </a:p>
        </p:txBody>
      </p:sp>
      <p:sp>
        <p:nvSpPr>
          <p:cNvPr id="37901" name="Rectangle 13"/>
          <p:cNvSpPr>
            <a:spLocks noChangeArrowheads="1"/>
          </p:cNvSpPr>
          <p:nvPr/>
        </p:nvSpPr>
        <p:spPr bwMode="auto">
          <a:xfrm>
            <a:off x="3028190" y="3615531"/>
            <a:ext cx="167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Add. Funds Need	5,060</a:t>
            </a:r>
          </a:p>
        </p:txBody>
      </p:sp>
      <p:sp>
        <p:nvSpPr>
          <p:cNvPr id="37902" name="Rectangle 14"/>
          <p:cNvSpPr>
            <a:spLocks noChangeArrowheads="1"/>
          </p:cNvSpPr>
          <p:nvPr/>
        </p:nvSpPr>
        <p:spPr bwMode="auto">
          <a:xfrm>
            <a:off x="3028190" y="3894931"/>
            <a:ext cx="1281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Bond int. rate	5%</a:t>
            </a:r>
          </a:p>
        </p:txBody>
      </p:sp>
      <p:sp>
        <p:nvSpPr>
          <p:cNvPr id="37903" name="Rectangle 15"/>
          <p:cNvSpPr>
            <a:spLocks noChangeArrowheads="1"/>
          </p:cNvSpPr>
          <p:nvPr/>
        </p:nvSpPr>
        <p:spPr bwMode="auto">
          <a:xfrm>
            <a:off x="3028190" y="4174331"/>
            <a:ext cx="167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Added interest	253</a:t>
            </a:r>
          </a:p>
        </p:txBody>
      </p:sp>
      <p:sp>
        <p:nvSpPr>
          <p:cNvPr id="37904" name="Rectangle 16"/>
          <p:cNvSpPr>
            <a:spLocks noChangeArrowheads="1"/>
          </p:cNvSpPr>
          <p:nvPr/>
        </p:nvSpPr>
        <p:spPr bwMode="auto">
          <a:xfrm>
            <a:off x="1720090" y="1435894"/>
            <a:ext cx="2559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Balance Sheet projected 2004</a:t>
            </a:r>
          </a:p>
        </p:txBody>
      </p:sp>
      <p:sp>
        <p:nvSpPr>
          <p:cNvPr id="37905" name="Line 17"/>
          <p:cNvSpPr>
            <a:spLocks noChangeShapeType="1"/>
          </p:cNvSpPr>
          <p:nvPr/>
        </p:nvSpPr>
        <p:spPr bwMode="auto">
          <a:xfrm>
            <a:off x="2193165" y="2459831"/>
            <a:ext cx="533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06" name="Line 18"/>
          <p:cNvSpPr>
            <a:spLocks noChangeShapeType="1"/>
          </p:cNvSpPr>
          <p:nvPr/>
        </p:nvSpPr>
        <p:spPr bwMode="auto">
          <a:xfrm>
            <a:off x="2167765" y="3310731"/>
            <a:ext cx="6477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07" name="Line 19"/>
          <p:cNvSpPr>
            <a:spLocks noChangeShapeType="1"/>
          </p:cNvSpPr>
          <p:nvPr/>
        </p:nvSpPr>
        <p:spPr bwMode="auto">
          <a:xfrm>
            <a:off x="4174365" y="2447131"/>
            <a:ext cx="5588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08" name="Line 20"/>
          <p:cNvSpPr>
            <a:spLocks noChangeShapeType="1"/>
          </p:cNvSpPr>
          <p:nvPr/>
        </p:nvSpPr>
        <p:spPr bwMode="auto">
          <a:xfrm>
            <a:off x="4187065" y="3361531"/>
            <a:ext cx="5842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21"/>
          <p:cNvSpPr>
            <a:spLocks noChangeShapeType="1"/>
          </p:cNvSpPr>
          <p:nvPr/>
        </p:nvSpPr>
        <p:spPr bwMode="auto">
          <a:xfrm>
            <a:off x="2180465" y="3577431"/>
            <a:ext cx="660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0" name="Line 22"/>
          <p:cNvSpPr>
            <a:spLocks noChangeShapeType="1"/>
          </p:cNvSpPr>
          <p:nvPr/>
        </p:nvSpPr>
        <p:spPr bwMode="auto">
          <a:xfrm>
            <a:off x="2180465" y="3628231"/>
            <a:ext cx="660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1" name="Line 23"/>
          <p:cNvSpPr>
            <a:spLocks noChangeShapeType="1"/>
          </p:cNvSpPr>
          <p:nvPr/>
        </p:nvSpPr>
        <p:spPr bwMode="auto">
          <a:xfrm>
            <a:off x="4187065" y="3818731"/>
            <a:ext cx="660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2" name="Line 24"/>
          <p:cNvSpPr>
            <a:spLocks noChangeShapeType="1"/>
          </p:cNvSpPr>
          <p:nvPr/>
        </p:nvSpPr>
        <p:spPr bwMode="auto">
          <a:xfrm>
            <a:off x="4187065" y="3869531"/>
            <a:ext cx="660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3" name="Line 25"/>
          <p:cNvSpPr>
            <a:spLocks noChangeShapeType="1"/>
          </p:cNvSpPr>
          <p:nvPr/>
        </p:nvSpPr>
        <p:spPr bwMode="auto">
          <a:xfrm>
            <a:off x="4187065" y="4199731"/>
            <a:ext cx="7239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14" name="Rectangle 26"/>
          <p:cNvSpPr>
            <a:spLocks noChangeArrowheads="1"/>
          </p:cNvSpPr>
          <p:nvPr/>
        </p:nvSpPr>
        <p:spPr bwMode="auto">
          <a:xfrm>
            <a:off x="6050790" y="1600994"/>
            <a:ext cx="284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Income Statement projected 2004</a:t>
            </a:r>
          </a:p>
        </p:txBody>
      </p:sp>
      <p:sp>
        <p:nvSpPr>
          <p:cNvPr id="37915" name="Rectangle 27"/>
          <p:cNvSpPr>
            <a:spLocks noChangeArrowheads="1"/>
          </p:cNvSpPr>
          <p:nvPr/>
        </p:nvSpPr>
        <p:spPr bwMode="auto">
          <a:xfrm>
            <a:off x="5898390" y="1926431"/>
            <a:ext cx="500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Sales</a:t>
            </a:r>
          </a:p>
        </p:txBody>
      </p:sp>
      <p:sp>
        <p:nvSpPr>
          <p:cNvPr id="37916" name="Rectangle 28"/>
          <p:cNvSpPr>
            <a:spLocks noChangeArrowheads="1"/>
          </p:cNvSpPr>
          <p:nvPr/>
        </p:nvSpPr>
        <p:spPr bwMode="auto">
          <a:xfrm>
            <a:off x="7203315" y="1926431"/>
            <a:ext cx="742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$ 107,421</a:t>
            </a:r>
          </a:p>
        </p:txBody>
      </p:sp>
      <p:sp>
        <p:nvSpPr>
          <p:cNvPr id="37917" name="Rectangle 29"/>
          <p:cNvSpPr>
            <a:spLocks noChangeArrowheads="1"/>
          </p:cNvSpPr>
          <p:nvPr/>
        </p:nvSpPr>
        <p:spPr bwMode="auto">
          <a:xfrm>
            <a:off x="5898390" y="2066131"/>
            <a:ext cx="1096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Operating Costs</a:t>
            </a:r>
          </a:p>
        </p:txBody>
      </p:sp>
      <p:sp>
        <p:nvSpPr>
          <p:cNvPr id="37918" name="Rectangle 30"/>
          <p:cNvSpPr>
            <a:spLocks noChangeArrowheads="1"/>
          </p:cNvSpPr>
          <p:nvPr/>
        </p:nvSpPr>
        <p:spPr bwMode="auto">
          <a:xfrm>
            <a:off x="7377940" y="2066131"/>
            <a:ext cx="568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84,183</a:t>
            </a:r>
          </a:p>
        </p:txBody>
      </p:sp>
      <p:sp>
        <p:nvSpPr>
          <p:cNvPr id="37919" name="Rectangle 31"/>
          <p:cNvSpPr>
            <a:spLocks noChangeArrowheads="1"/>
          </p:cNvSpPr>
          <p:nvPr/>
        </p:nvSpPr>
        <p:spPr bwMode="auto">
          <a:xfrm>
            <a:off x="5898390" y="2345531"/>
            <a:ext cx="1403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Earn. before int. &amp; tax</a:t>
            </a:r>
          </a:p>
        </p:txBody>
      </p:sp>
      <p:sp>
        <p:nvSpPr>
          <p:cNvPr id="37920" name="Rectangle 32"/>
          <p:cNvSpPr>
            <a:spLocks noChangeArrowheads="1"/>
          </p:cNvSpPr>
          <p:nvPr/>
        </p:nvSpPr>
        <p:spPr bwMode="auto">
          <a:xfrm>
            <a:off x="7377940" y="2345531"/>
            <a:ext cx="568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23,238</a:t>
            </a:r>
          </a:p>
        </p:txBody>
      </p:sp>
      <p:sp>
        <p:nvSpPr>
          <p:cNvPr id="37921" name="Rectangle 33"/>
          <p:cNvSpPr>
            <a:spLocks noChangeArrowheads="1"/>
          </p:cNvSpPr>
          <p:nvPr/>
        </p:nvSpPr>
        <p:spPr bwMode="auto">
          <a:xfrm>
            <a:off x="5898390" y="2485231"/>
            <a:ext cx="604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Interest</a:t>
            </a:r>
          </a:p>
        </p:txBody>
      </p:sp>
      <p:sp>
        <p:nvSpPr>
          <p:cNvPr id="37922" name="Rectangle 34"/>
          <p:cNvSpPr>
            <a:spLocks noChangeArrowheads="1"/>
          </p:cNvSpPr>
          <p:nvPr/>
        </p:nvSpPr>
        <p:spPr bwMode="auto">
          <a:xfrm>
            <a:off x="7447790" y="2485231"/>
            <a:ext cx="49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4,306</a:t>
            </a:r>
          </a:p>
        </p:txBody>
      </p:sp>
      <p:sp>
        <p:nvSpPr>
          <p:cNvPr id="37923" name="Rectangle 35"/>
          <p:cNvSpPr>
            <a:spLocks noChangeArrowheads="1"/>
          </p:cNvSpPr>
          <p:nvPr/>
        </p:nvSpPr>
        <p:spPr bwMode="auto">
          <a:xfrm>
            <a:off x="5898390" y="2764631"/>
            <a:ext cx="1081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Earn. before tax</a:t>
            </a:r>
          </a:p>
        </p:txBody>
      </p:sp>
      <p:sp>
        <p:nvSpPr>
          <p:cNvPr id="37924" name="Rectangle 36"/>
          <p:cNvSpPr>
            <a:spLocks noChangeArrowheads="1"/>
          </p:cNvSpPr>
          <p:nvPr/>
        </p:nvSpPr>
        <p:spPr bwMode="auto">
          <a:xfrm>
            <a:off x="7377940" y="2764631"/>
            <a:ext cx="568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18,931</a:t>
            </a:r>
          </a:p>
        </p:txBody>
      </p:sp>
      <p:sp>
        <p:nvSpPr>
          <p:cNvPr id="37925" name="Rectangle 37"/>
          <p:cNvSpPr>
            <a:spLocks noChangeArrowheads="1"/>
          </p:cNvSpPr>
          <p:nvPr/>
        </p:nvSpPr>
        <p:spPr bwMode="auto">
          <a:xfrm>
            <a:off x="5898390" y="2904331"/>
            <a:ext cx="485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taxes</a:t>
            </a:r>
          </a:p>
        </p:txBody>
      </p:sp>
      <p:sp>
        <p:nvSpPr>
          <p:cNvPr id="37926" name="Rectangle 38"/>
          <p:cNvSpPr>
            <a:spLocks noChangeArrowheads="1"/>
          </p:cNvSpPr>
          <p:nvPr/>
        </p:nvSpPr>
        <p:spPr bwMode="auto">
          <a:xfrm>
            <a:off x="7377940" y="2904331"/>
            <a:ext cx="568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  8,519</a:t>
            </a:r>
          </a:p>
        </p:txBody>
      </p:sp>
      <p:sp>
        <p:nvSpPr>
          <p:cNvPr id="37927" name="Rectangle 39"/>
          <p:cNvSpPr>
            <a:spLocks noChangeArrowheads="1"/>
          </p:cNvSpPr>
          <p:nvPr/>
        </p:nvSpPr>
        <p:spPr bwMode="auto">
          <a:xfrm>
            <a:off x="5898390" y="3183731"/>
            <a:ext cx="830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Net Income</a:t>
            </a:r>
          </a:p>
        </p:txBody>
      </p:sp>
      <p:sp>
        <p:nvSpPr>
          <p:cNvPr id="37928" name="Rectangle 40"/>
          <p:cNvSpPr>
            <a:spLocks noChangeArrowheads="1"/>
          </p:cNvSpPr>
          <p:nvPr/>
        </p:nvSpPr>
        <p:spPr bwMode="auto">
          <a:xfrm>
            <a:off x="7308090" y="3183731"/>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  10,412</a:t>
            </a:r>
          </a:p>
        </p:txBody>
      </p:sp>
      <p:sp>
        <p:nvSpPr>
          <p:cNvPr id="37929" name="Rectangle 41"/>
          <p:cNvSpPr>
            <a:spLocks noChangeArrowheads="1"/>
          </p:cNvSpPr>
          <p:nvPr/>
        </p:nvSpPr>
        <p:spPr bwMode="auto">
          <a:xfrm>
            <a:off x="5898390" y="3463131"/>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Dividends</a:t>
            </a:r>
          </a:p>
        </p:txBody>
      </p:sp>
      <p:sp>
        <p:nvSpPr>
          <p:cNvPr id="37930" name="Rectangle 42"/>
          <p:cNvSpPr>
            <a:spLocks noChangeArrowheads="1"/>
          </p:cNvSpPr>
          <p:nvPr/>
        </p:nvSpPr>
        <p:spPr bwMode="auto">
          <a:xfrm>
            <a:off x="7377940" y="3463131"/>
            <a:ext cx="568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  6,274</a:t>
            </a:r>
          </a:p>
        </p:txBody>
      </p:sp>
      <p:sp>
        <p:nvSpPr>
          <p:cNvPr id="37931" name="Rectangle 43"/>
          <p:cNvSpPr>
            <a:spLocks noChangeArrowheads="1"/>
          </p:cNvSpPr>
          <p:nvPr/>
        </p:nvSpPr>
        <p:spPr bwMode="auto">
          <a:xfrm>
            <a:off x="5898390" y="3742531"/>
            <a:ext cx="138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Add. to Ret. Earnings</a:t>
            </a:r>
          </a:p>
        </p:txBody>
      </p:sp>
      <p:sp>
        <p:nvSpPr>
          <p:cNvPr id="37932" name="Rectangle 44"/>
          <p:cNvSpPr>
            <a:spLocks noChangeArrowheads="1"/>
          </p:cNvSpPr>
          <p:nvPr/>
        </p:nvSpPr>
        <p:spPr bwMode="auto">
          <a:xfrm>
            <a:off x="7308090" y="3742531"/>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lang="en-US" sz="1000"/>
              <a:t> $ 4,165</a:t>
            </a:r>
          </a:p>
        </p:txBody>
      </p:sp>
      <p:sp>
        <p:nvSpPr>
          <p:cNvPr id="37933" name="Rectangle 45"/>
          <p:cNvSpPr>
            <a:spLocks noChangeArrowheads="1"/>
          </p:cNvSpPr>
          <p:nvPr/>
        </p:nvSpPr>
        <p:spPr bwMode="auto">
          <a:xfrm>
            <a:off x="5898390" y="4021931"/>
            <a:ext cx="1250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Earnings per share</a:t>
            </a:r>
          </a:p>
        </p:txBody>
      </p:sp>
      <p:sp>
        <p:nvSpPr>
          <p:cNvPr id="37934" name="Rectangle 46"/>
          <p:cNvSpPr>
            <a:spLocks noChangeArrowheads="1"/>
          </p:cNvSpPr>
          <p:nvPr/>
        </p:nvSpPr>
        <p:spPr bwMode="auto">
          <a:xfrm>
            <a:off x="7155690" y="4021931"/>
            <a:ext cx="49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000"/>
              <a:t>$0.43</a:t>
            </a:r>
          </a:p>
        </p:txBody>
      </p:sp>
      <p:sp>
        <p:nvSpPr>
          <p:cNvPr id="37935" name="Rectangle 47"/>
          <p:cNvSpPr>
            <a:spLocks noChangeArrowheads="1"/>
          </p:cNvSpPr>
          <p:nvPr/>
        </p:nvSpPr>
        <p:spPr bwMode="auto">
          <a:xfrm>
            <a:off x="5898390" y="4441031"/>
            <a:ext cx="2236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773238" algn="l"/>
              </a:tabLst>
            </a:pPr>
            <a:r>
              <a:rPr lang="en-US" sz="1000"/>
              <a:t>Tax rate	45%</a:t>
            </a:r>
          </a:p>
          <a:p>
            <a:pPr>
              <a:tabLst>
                <a:tab pos="1773238" algn="l"/>
              </a:tabLst>
            </a:pPr>
            <a:r>
              <a:rPr lang="en-US" sz="1000"/>
              <a:t>Dividend rate	60%</a:t>
            </a:r>
          </a:p>
          <a:p>
            <a:pPr>
              <a:tabLst>
                <a:tab pos="1773238" algn="l"/>
              </a:tabLst>
            </a:pPr>
            <a:r>
              <a:rPr lang="en-US" sz="1000"/>
              <a:t>Shares outstanding	9763</a:t>
            </a:r>
          </a:p>
        </p:txBody>
      </p:sp>
      <p:sp>
        <p:nvSpPr>
          <p:cNvPr id="37936" name="Rectangle 48"/>
          <p:cNvSpPr>
            <a:spLocks noChangeArrowheads="1"/>
          </p:cNvSpPr>
          <p:nvPr/>
        </p:nvSpPr>
        <p:spPr bwMode="auto">
          <a:xfrm>
            <a:off x="5898390" y="4999831"/>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773238" algn="l"/>
              </a:tabLst>
            </a:pPr>
            <a:r>
              <a:rPr lang="en-US" sz="1000"/>
              <a:t>Sales increase	10%</a:t>
            </a:r>
          </a:p>
          <a:p>
            <a:pPr>
              <a:tabLst>
                <a:tab pos="1773238" algn="l"/>
              </a:tabLst>
            </a:pPr>
            <a:r>
              <a:rPr lang="en-US" sz="1000"/>
              <a:t>Operations cost increase	10%</a:t>
            </a:r>
          </a:p>
        </p:txBody>
      </p:sp>
      <p:sp>
        <p:nvSpPr>
          <p:cNvPr id="37937" name="Line 49"/>
          <p:cNvSpPr>
            <a:spLocks noChangeShapeType="1"/>
          </p:cNvSpPr>
          <p:nvPr/>
        </p:nvSpPr>
        <p:spPr bwMode="auto">
          <a:xfrm>
            <a:off x="7425565" y="2345531"/>
            <a:ext cx="5207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38" name="Line 50"/>
          <p:cNvSpPr>
            <a:spLocks noChangeShapeType="1"/>
          </p:cNvSpPr>
          <p:nvPr/>
        </p:nvSpPr>
        <p:spPr bwMode="auto">
          <a:xfrm>
            <a:off x="7438265" y="2764631"/>
            <a:ext cx="5080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39" name="Line 51"/>
          <p:cNvSpPr>
            <a:spLocks noChangeShapeType="1"/>
          </p:cNvSpPr>
          <p:nvPr/>
        </p:nvSpPr>
        <p:spPr bwMode="auto">
          <a:xfrm>
            <a:off x="7425565" y="3209131"/>
            <a:ext cx="5207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40" name="Line 52"/>
          <p:cNvSpPr>
            <a:spLocks noChangeShapeType="1"/>
          </p:cNvSpPr>
          <p:nvPr/>
        </p:nvSpPr>
        <p:spPr bwMode="auto">
          <a:xfrm>
            <a:off x="7362065" y="3780631"/>
            <a:ext cx="5842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41" name="Line 53"/>
          <p:cNvSpPr>
            <a:spLocks noChangeShapeType="1"/>
          </p:cNvSpPr>
          <p:nvPr/>
        </p:nvSpPr>
        <p:spPr bwMode="auto">
          <a:xfrm>
            <a:off x="7412865" y="3958431"/>
            <a:ext cx="533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42" name="Line 54"/>
          <p:cNvSpPr>
            <a:spLocks noChangeShapeType="1"/>
          </p:cNvSpPr>
          <p:nvPr/>
        </p:nvSpPr>
        <p:spPr bwMode="auto">
          <a:xfrm>
            <a:off x="7412865" y="4009231"/>
            <a:ext cx="533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43" name="Line 55"/>
          <p:cNvSpPr>
            <a:spLocks noChangeShapeType="1"/>
          </p:cNvSpPr>
          <p:nvPr/>
        </p:nvSpPr>
        <p:spPr bwMode="auto">
          <a:xfrm>
            <a:off x="5939665" y="4402931"/>
            <a:ext cx="3086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44" name="Line 56"/>
          <p:cNvSpPr>
            <a:spLocks noChangeShapeType="1"/>
          </p:cNvSpPr>
          <p:nvPr/>
        </p:nvSpPr>
        <p:spPr bwMode="auto">
          <a:xfrm>
            <a:off x="5939665" y="4364831"/>
            <a:ext cx="30861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945" name="Rectangle 57"/>
          <p:cNvSpPr>
            <a:spLocks noChangeArrowheads="1"/>
          </p:cNvSpPr>
          <p:nvPr/>
        </p:nvSpPr>
        <p:spPr bwMode="auto">
          <a:xfrm>
            <a:off x="907290" y="4941094"/>
            <a:ext cx="2193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Forecast sales and costs.</a:t>
            </a:r>
          </a:p>
        </p:txBody>
      </p:sp>
      <p:sp>
        <p:nvSpPr>
          <p:cNvPr id="37946" name="Rectangle 58"/>
          <p:cNvSpPr>
            <a:spLocks noChangeArrowheads="1"/>
          </p:cNvSpPr>
          <p:nvPr/>
        </p:nvSpPr>
        <p:spPr bwMode="auto">
          <a:xfrm>
            <a:off x="907290" y="5283994"/>
            <a:ext cx="465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Forecast cash, accts receivable, accts payable, accruals.</a:t>
            </a:r>
          </a:p>
        </p:txBody>
      </p:sp>
      <p:sp>
        <p:nvSpPr>
          <p:cNvPr id="37947" name="Rectangle 59"/>
          <p:cNvSpPr>
            <a:spLocks noChangeArrowheads="1"/>
          </p:cNvSpPr>
          <p:nvPr/>
        </p:nvSpPr>
        <p:spPr bwMode="auto">
          <a:xfrm>
            <a:off x="907290" y="5601494"/>
            <a:ext cx="253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Add gain in retained earnings.</a:t>
            </a:r>
          </a:p>
        </p:txBody>
      </p:sp>
      <p:sp>
        <p:nvSpPr>
          <p:cNvPr id="37948" name="Rectangle 60"/>
          <p:cNvSpPr>
            <a:spLocks noChangeArrowheads="1"/>
          </p:cNvSpPr>
          <p:nvPr/>
        </p:nvSpPr>
        <p:spPr bwMode="auto">
          <a:xfrm>
            <a:off x="907290" y="5893594"/>
            <a:ext cx="3424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Compute funds needed and interest cost.</a:t>
            </a:r>
          </a:p>
        </p:txBody>
      </p:sp>
      <p:sp>
        <p:nvSpPr>
          <p:cNvPr id="37949" name="Rectangle 61"/>
          <p:cNvSpPr>
            <a:spLocks noChangeArrowheads="1"/>
          </p:cNvSpPr>
          <p:nvPr/>
        </p:nvSpPr>
        <p:spPr bwMode="auto">
          <a:xfrm>
            <a:off x="907290" y="6211094"/>
            <a:ext cx="3198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Add new interest to income statement.</a:t>
            </a:r>
          </a:p>
        </p:txBody>
      </p:sp>
      <p:sp>
        <p:nvSpPr>
          <p:cNvPr id="37950" name="Oval 62"/>
          <p:cNvSpPr>
            <a:spLocks noChangeArrowheads="1"/>
          </p:cNvSpPr>
          <p:nvPr/>
        </p:nvSpPr>
        <p:spPr bwMode="auto">
          <a:xfrm>
            <a:off x="561215" y="49299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1</a:t>
            </a:r>
          </a:p>
        </p:txBody>
      </p:sp>
      <p:sp>
        <p:nvSpPr>
          <p:cNvPr id="37951" name="Oval 63"/>
          <p:cNvSpPr>
            <a:spLocks noChangeArrowheads="1"/>
          </p:cNvSpPr>
          <p:nvPr/>
        </p:nvSpPr>
        <p:spPr bwMode="auto">
          <a:xfrm>
            <a:off x="561215" y="53109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2</a:t>
            </a:r>
          </a:p>
        </p:txBody>
      </p:sp>
      <p:sp>
        <p:nvSpPr>
          <p:cNvPr id="37952" name="Oval 64"/>
          <p:cNvSpPr>
            <a:spLocks noChangeArrowheads="1"/>
          </p:cNvSpPr>
          <p:nvPr/>
        </p:nvSpPr>
        <p:spPr bwMode="auto">
          <a:xfrm>
            <a:off x="561215" y="56919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3</a:t>
            </a:r>
          </a:p>
        </p:txBody>
      </p:sp>
      <p:sp>
        <p:nvSpPr>
          <p:cNvPr id="37953" name="Oval 65"/>
          <p:cNvSpPr>
            <a:spLocks noChangeArrowheads="1"/>
          </p:cNvSpPr>
          <p:nvPr/>
        </p:nvSpPr>
        <p:spPr bwMode="auto">
          <a:xfrm>
            <a:off x="561215" y="59967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4</a:t>
            </a:r>
          </a:p>
        </p:txBody>
      </p:sp>
      <p:sp>
        <p:nvSpPr>
          <p:cNvPr id="37954" name="Oval 66"/>
          <p:cNvSpPr>
            <a:spLocks noChangeArrowheads="1"/>
          </p:cNvSpPr>
          <p:nvPr/>
        </p:nvSpPr>
        <p:spPr bwMode="auto">
          <a:xfrm>
            <a:off x="561215" y="63015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5</a:t>
            </a:r>
          </a:p>
        </p:txBody>
      </p:sp>
      <p:sp>
        <p:nvSpPr>
          <p:cNvPr id="37955" name="Oval 67"/>
          <p:cNvSpPr>
            <a:spLocks noChangeArrowheads="1"/>
          </p:cNvSpPr>
          <p:nvPr/>
        </p:nvSpPr>
        <p:spPr bwMode="auto">
          <a:xfrm>
            <a:off x="7952615" y="19581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1</a:t>
            </a:r>
          </a:p>
        </p:txBody>
      </p:sp>
      <p:sp>
        <p:nvSpPr>
          <p:cNvPr id="37956" name="Oval 68"/>
          <p:cNvSpPr>
            <a:spLocks noChangeArrowheads="1"/>
          </p:cNvSpPr>
          <p:nvPr/>
        </p:nvSpPr>
        <p:spPr bwMode="auto">
          <a:xfrm>
            <a:off x="4676015" y="20343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2</a:t>
            </a:r>
          </a:p>
        </p:txBody>
      </p:sp>
      <p:sp>
        <p:nvSpPr>
          <p:cNvPr id="37957" name="Oval 69"/>
          <p:cNvSpPr>
            <a:spLocks noChangeArrowheads="1"/>
          </p:cNvSpPr>
          <p:nvPr/>
        </p:nvSpPr>
        <p:spPr bwMode="auto">
          <a:xfrm>
            <a:off x="4676015" y="39393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4</a:t>
            </a:r>
          </a:p>
        </p:txBody>
      </p:sp>
      <p:sp>
        <p:nvSpPr>
          <p:cNvPr id="37958" name="Oval 70"/>
          <p:cNvSpPr>
            <a:spLocks noChangeArrowheads="1"/>
          </p:cNvSpPr>
          <p:nvPr/>
        </p:nvSpPr>
        <p:spPr bwMode="auto">
          <a:xfrm>
            <a:off x="2694815" y="20343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2</a:t>
            </a:r>
          </a:p>
        </p:txBody>
      </p:sp>
      <p:sp>
        <p:nvSpPr>
          <p:cNvPr id="37959" name="Line 71"/>
          <p:cNvSpPr>
            <a:spLocks noChangeShapeType="1"/>
          </p:cNvSpPr>
          <p:nvPr/>
        </p:nvSpPr>
        <p:spPr bwMode="auto">
          <a:xfrm flipH="1" flipV="1">
            <a:off x="4669665" y="3171031"/>
            <a:ext cx="1295400" cy="7620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7960" name="Line 72"/>
          <p:cNvSpPr>
            <a:spLocks noChangeShapeType="1"/>
          </p:cNvSpPr>
          <p:nvPr/>
        </p:nvSpPr>
        <p:spPr bwMode="auto">
          <a:xfrm flipV="1">
            <a:off x="4898265" y="2713831"/>
            <a:ext cx="1066800" cy="15240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7961" name="Oval 73"/>
          <p:cNvSpPr>
            <a:spLocks noChangeArrowheads="1"/>
          </p:cNvSpPr>
          <p:nvPr/>
        </p:nvSpPr>
        <p:spPr bwMode="auto">
          <a:xfrm>
            <a:off x="4752215" y="29487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3</a:t>
            </a:r>
          </a:p>
        </p:txBody>
      </p:sp>
      <p:sp>
        <p:nvSpPr>
          <p:cNvPr id="37962" name="Oval 74"/>
          <p:cNvSpPr>
            <a:spLocks noChangeArrowheads="1"/>
          </p:cNvSpPr>
          <p:nvPr/>
        </p:nvSpPr>
        <p:spPr bwMode="auto">
          <a:xfrm>
            <a:off x="5514215" y="2491581"/>
            <a:ext cx="292100" cy="215900"/>
          </a:xfrm>
          <a:prstGeom prst="ellipse">
            <a:avLst/>
          </a:prstGeom>
          <a:solidFill>
            <a:srgbClr val="FFFFCC"/>
          </a:solidFill>
          <a:ln w="12700">
            <a:solidFill>
              <a:schemeClr val="tx1"/>
            </a:solidFill>
            <a:round/>
            <a:headEnd/>
            <a:tailEnd/>
          </a:ln>
        </p:spPr>
        <p:txBody>
          <a:bodyPr wrap="none" lIns="92075" tIns="46038" rIns="92075" bIns="46038" anchor="ctr"/>
          <a:lstStyle/>
          <a:p>
            <a:pPr algn="ctr"/>
            <a:r>
              <a:rPr lang="en-US" sz="1400">
                <a:solidFill>
                  <a:schemeClr val="tx2"/>
                </a:solidFill>
              </a:rPr>
              <a:t>5</a:t>
            </a:r>
          </a:p>
        </p:txBody>
      </p:sp>
      <p:sp>
        <p:nvSpPr>
          <p:cNvPr id="37963" name="Rectangle 75"/>
          <p:cNvSpPr>
            <a:spLocks noChangeArrowheads="1"/>
          </p:cNvSpPr>
          <p:nvPr/>
        </p:nvSpPr>
        <p:spPr bwMode="auto">
          <a:xfrm>
            <a:off x="1059690" y="2536031"/>
            <a:ext cx="167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485900" algn="r"/>
              </a:tabLst>
            </a:pPr>
            <a:r>
              <a:rPr lang="en-US" sz="1000"/>
              <a:t>Total Cur. Assets	150,576</a:t>
            </a:r>
          </a:p>
        </p:txBody>
      </p:sp>
    </p:spTree>
    <p:extLst>
      <p:ext uri="{BB962C8B-B14F-4D97-AF65-F5344CB8AC3E}">
        <p14:creationId xmlns:p14="http://schemas.microsoft.com/office/powerpoint/2010/main" val="21715722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p:txBody>
          <a:bodyPr/>
          <a:lstStyle/>
          <a:p>
            <a:r>
              <a:rPr lang="en-US" smtClean="0"/>
              <a:t>Making Decisions</a:t>
            </a:r>
          </a:p>
        </p:txBody>
      </p:sp>
      <p:pic>
        <p:nvPicPr>
          <p:cNvPr id="1029" name="Picture 5" descr="j0284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7258" y="2205349"/>
            <a:ext cx="20955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Oval 7"/>
          <p:cNvSpPr>
            <a:spLocks noChangeArrowheads="1"/>
          </p:cNvSpPr>
          <p:nvPr/>
        </p:nvSpPr>
        <p:spPr bwMode="auto">
          <a:xfrm>
            <a:off x="2843458" y="4110349"/>
            <a:ext cx="4572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31" name="Oval 8"/>
          <p:cNvSpPr>
            <a:spLocks noChangeArrowheads="1"/>
          </p:cNvSpPr>
          <p:nvPr/>
        </p:nvSpPr>
        <p:spPr bwMode="auto">
          <a:xfrm>
            <a:off x="2843458" y="4034149"/>
            <a:ext cx="4572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32" name="Oval 9"/>
          <p:cNvSpPr>
            <a:spLocks noChangeArrowheads="1"/>
          </p:cNvSpPr>
          <p:nvPr/>
        </p:nvSpPr>
        <p:spPr bwMode="auto">
          <a:xfrm>
            <a:off x="2843458" y="3957949"/>
            <a:ext cx="4572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33" name="Oval 10"/>
          <p:cNvSpPr>
            <a:spLocks noChangeArrowheads="1"/>
          </p:cNvSpPr>
          <p:nvPr/>
        </p:nvSpPr>
        <p:spPr bwMode="auto">
          <a:xfrm>
            <a:off x="2843458" y="3881749"/>
            <a:ext cx="4572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34" name="Oval 11"/>
          <p:cNvSpPr>
            <a:spLocks noChangeArrowheads="1"/>
          </p:cNvSpPr>
          <p:nvPr/>
        </p:nvSpPr>
        <p:spPr bwMode="auto">
          <a:xfrm>
            <a:off x="2843458" y="3805549"/>
            <a:ext cx="4572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35" name="Text Box 12"/>
          <p:cNvSpPr txBox="1">
            <a:spLocks noChangeArrowheads="1"/>
          </p:cNvSpPr>
          <p:nvPr/>
        </p:nvSpPr>
        <p:spPr bwMode="auto">
          <a:xfrm>
            <a:off x="2675183" y="4273862"/>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Data</a:t>
            </a:r>
          </a:p>
        </p:txBody>
      </p:sp>
      <p:pic>
        <p:nvPicPr>
          <p:cNvPr id="1036" name="Picture 13" descr="j04026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658" y="5024749"/>
            <a:ext cx="9144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descr="MPj040970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1858" y="5024749"/>
            <a:ext cx="60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5"/>
          <p:cNvSpPr txBox="1">
            <a:spLocks noChangeArrowheads="1"/>
          </p:cNvSpPr>
          <p:nvPr/>
        </p:nvSpPr>
        <p:spPr bwMode="auto">
          <a:xfrm>
            <a:off x="1395658" y="5862949"/>
            <a:ext cx="262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Sales and Operations</a:t>
            </a:r>
          </a:p>
        </p:txBody>
      </p:sp>
      <p:sp>
        <p:nvSpPr>
          <p:cNvPr id="1039" name="Freeform 17"/>
          <p:cNvSpPr>
            <a:spLocks/>
          </p:cNvSpPr>
          <p:nvPr/>
        </p:nvSpPr>
        <p:spPr bwMode="auto">
          <a:xfrm>
            <a:off x="2030658" y="4186549"/>
            <a:ext cx="812800" cy="1638300"/>
          </a:xfrm>
          <a:custGeom>
            <a:avLst/>
            <a:gdLst>
              <a:gd name="T0" fmla="*/ 2147483647 w 512"/>
              <a:gd name="T1" fmla="*/ 2147483647 h 1032"/>
              <a:gd name="T2" fmla="*/ 2147483647 w 512"/>
              <a:gd name="T3" fmla="*/ 2147483647 h 1032"/>
              <a:gd name="T4" fmla="*/ 2147483647 w 512"/>
              <a:gd name="T5" fmla="*/ 2147483647 h 1032"/>
              <a:gd name="T6" fmla="*/ 2147483647 w 512"/>
              <a:gd name="T7" fmla="*/ 2147483647 h 1032"/>
              <a:gd name="T8" fmla="*/ 2147483647 w 512"/>
              <a:gd name="T9" fmla="*/ 2147483647 h 1032"/>
              <a:gd name="T10" fmla="*/ 2147483647 w 512"/>
              <a:gd name="T11" fmla="*/ 2147483647 h 1032"/>
              <a:gd name="T12" fmla="*/ 2147483647 w 512"/>
              <a:gd name="T13" fmla="*/ 0 h 1032"/>
              <a:gd name="T14" fmla="*/ 0 60000 65536"/>
              <a:gd name="T15" fmla="*/ 0 60000 65536"/>
              <a:gd name="T16" fmla="*/ 0 60000 65536"/>
              <a:gd name="T17" fmla="*/ 0 60000 65536"/>
              <a:gd name="T18" fmla="*/ 0 60000 65536"/>
              <a:gd name="T19" fmla="*/ 0 60000 65536"/>
              <a:gd name="T20" fmla="*/ 0 60000 65536"/>
              <a:gd name="T21" fmla="*/ 0 w 512"/>
              <a:gd name="T22" fmla="*/ 0 h 1032"/>
              <a:gd name="T23" fmla="*/ 512 w 512"/>
              <a:gd name="T24" fmla="*/ 1032 h 10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1032">
                <a:moveTo>
                  <a:pt x="32" y="1008"/>
                </a:moveTo>
                <a:cubicBezTo>
                  <a:pt x="144" y="1020"/>
                  <a:pt x="256" y="1032"/>
                  <a:pt x="272" y="1008"/>
                </a:cubicBezTo>
                <a:cubicBezTo>
                  <a:pt x="288" y="984"/>
                  <a:pt x="120" y="896"/>
                  <a:pt x="128" y="864"/>
                </a:cubicBezTo>
                <a:cubicBezTo>
                  <a:pt x="136" y="832"/>
                  <a:pt x="288" y="840"/>
                  <a:pt x="320" y="816"/>
                </a:cubicBezTo>
                <a:cubicBezTo>
                  <a:pt x="352" y="792"/>
                  <a:pt x="368" y="800"/>
                  <a:pt x="320" y="720"/>
                </a:cubicBezTo>
                <a:cubicBezTo>
                  <a:pt x="272" y="640"/>
                  <a:pt x="0" y="456"/>
                  <a:pt x="32" y="336"/>
                </a:cubicBezTo>
                <a:cubicBezTo>
                  <a:pt x="64" y="216"/>
                  <a:pt x="288" y="108"/>
                  <a:pt x="512"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0" name="Freeform 18"/>
          <p:cNvSpPr>
            <a:spLocks/>
          </p:cNvSpPr>
          <p:nvPr/>
        </p:nvSpPr>
        <p:spPr bwMode="auto">
          <a:xfrm>
            <a:off x="2371971" y="4262749"/>
            <a:ext cx="547687" cy="1549400"/>
          </a:xfrm>
          <a:custGeom>
            <a:avLst/>
            <a:gdLst>
              <a:gd name="T0" fmla="*/ 2147483647 w 345"/>
              <a:gd name="T1" fmla="*/ 2147483647 h 976"/>
              <a:gd name="T2" fmla="*/ 2147483647 w 345"/>
              <a:gd name="T3" fmla="*/ 2147483647 h 976"/>
              <a:gd name="T4" fmla="*/ 2147483647 w 345"/>
              <a:gd name="T5" fmla="*/ 2147483647 h 976"/>
              <a:gd name="T6" fmla="*/ 2147483647 w 345"/>
              <a:gd name="T7" fmla="*/ 2147483647 h 976"/>
              <a:gd name="T8" fmla="*/ 2147483647 w 345"/>
              <a:gd name="T9" fmla="*/ 2147483647 h 976"/>
              <a:gd name="T10" fmla="*/ 2147483647 w 345"/>
              <a:gd name="T11" fmla="*/ 2147483647 h 976"/>
              <a:gd name="T12" fmla="*/ 2147483647 w 345"/>
              <a:gd name="T13" fmla="*/ 0 h 976"/>
              <a:gd name="T14" fmla="*/ 0 60000 65536"/>
              <a:gd name="T15" fmla="*/ 0 60000 65536"/>
              <a:gd name="T16" fmla="*/ 0 60000 65536"/>
              <a:gd name="T17" fmla="*/ 0 60000 65536"/>
              <a:gd name="T18" fmla="*/ 0 60000 65536"/>
              <a:gd name="T19" fmla="*/ 0 60000 65536"/>
              <a:gd name="T20" fmla="*/ 0 60000 65536"/>
              <a:gd name="T21" fmla="*/ 0 w 345"/>
              <a:gd name="T22" fmla="*/ 0 h 976"/>
              <a:gd name="T23" fmla="*/ 345 w 345"/>
              <a:gd name="T24" fmla="*/ 976 h 9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5" h="976">
                <a:moveTo>
                  <a:pt x="345" y="960"/>
                </a:moveTo>
                <a:cubicBezTo>
                  <a:pt x="253" y="968"/>
                  <a:pt x="161" y="976"/>
                  <a:pt x="153" y="960"/>
                </a:cubicBezTo>
                <a:cubicBezTo>
                  <a:pt x="145" y="944"/>
                  <a:pt x="289" y="888"/>
                  <a:pt x="297" y="864"/>
                </a:cubicBezTo>
                <a:cubicBezTo>
                  <a:pt x="305" y="840"/>
                  <a:pt x="202" y="844"/>
                  <a:pt x="201" y="816"/>
                </a:cubicBezTo>
                <a:cubicBezTo>
                  <a:pt x="200" y="788"/>
                  <a:pt x="325" y="783"/>
                  <a:pt x="293" y="695"/>
                </a:cubicBezTo>
                <a:cubicBezTo>
                  <a:pt x="261" y="607"/>
                  <a:pt x="0" y="404"/>
                  <a:pt x="9" y="288"/>
                </a:cubicBezTo>
                <a:cubicBezTo>
                  <a:pt x="18" y="172"/>
                  <a:pt x="177" y="84"/>
                  <a:pt x="345"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026" name="Object 19"/>
          <p:cNvGraphicFramePr>
            <a:graphicFrameLocks/>
          </p:cNvGraphicFramePr>
          <p:nvPr>
            <p:extLst>
              <p:ext uri="{D42A27DB-BD31-4B8C-83A1-F6EECF244321}">
                <p14:modId xmlns:p14="http://schemas.microsoft.com/office/powerpoint/2010/main" val="2715819415"/>
              </p:ext>
            </p:extLst>
          </p:nvPr>
        </p:nvGraphicFramePr>
        <p:xfrm>
          <a:off x="3757858" y="3729349"/>
          <a:ext cx="2895600" cy="609600"/>
        </p:xfrm>
        <a:graphic>
          <a:graphicData uri="http://schemas.openxmlformats.org/presentationml/2006/ole">
            <mc:AlternateContent xmlns:mc="http://schemas.openxmlformats.org/markup-compatibility/2006">
              <mc:Choice xmlns:v="urn:schemas-microsoft-com:vml" Requires="v">
                <p:oleObj spid="_x0000_s1066" name="Equation" r:id="rId6" imgW="2839680" imgH="492120" progId="Equation.3">
                  <p:embed/>
                </p:oleObj>
              </mc:Choice>
              <mc:Fallback>
                <p:oleObj name="Equation" r:id="rId6" imgW="2839680" imgH="49212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r="20280" b="1790"/>
                      <a:stretch>
                        <a:fillRect/>
                      </a:stretch>
                    </p:blipFill>
                    <p:spPr bwMode="auto">
                      <a:xfrm>
                        <a:off x="3757858" y="3729349"/>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0"/>
          <p:cNvGraphicFramePr>
            <a:graphicFrameLocks/>
          </p:cNvGraphicFramePr>
          <p:nvPr>
            <p:extLst>
              <p:ext uri="{D42A27DB-BD31-4B8C-83A1-F6EECF244321}">
                <p14:modId xmlns:p14="http://schemas.microsoft.com/office/powerpoint/2010/main" val="324698883"/>
              </p:ext>
            </p:extLst>
          </p:nvPr>
        </p:nvGraphicFramePr>
        <p:xfrm>
          <a:off x="4062658" y="1671949"/>
          <a:ext cx="2133600" cy="1273175"/>
        </p:xfrm>
        <a:graphic>
          <a:graphicData uri="http://schemas.openxmlformats.org/presentationml/2006/ole">
            <mc:AlternateContent xmlns:mc="http://schemas.openxmlformats.org/markup-compatibility/2006">
              <mc:Choice xmlns:v="urn:schemas-microsoft-com:vml" Requires="v">
                <p:oleObj spid="_x0000_s1067" name="Chart" r:id="rId8" imgW="4657632" imgH="2790720" progId="MSGraph.Chart.8">
                  <p:embed followColorScheme="full"/>
                </p:oleObj>
              </mc:Choice>
              <mc:Fallback>
                <p:oleObj name="Chart" r:id="rId8" imgW="4657632" imgH="2790720" progId="MSGraph.Chart.8">
                  <p:embed followColorScheme="full"/>
                  <p:pic>
                    <p:nvPicPr>
                      <p:cNvPr id="0" name=""/>
                      <p:cNvPicPr>
                        <a:picLocks noChangeArrowheads="1"/>
                      </p:cNvPicPr>
                      <p:nvPr/>
                    </p:nvPicPr>
                    <p:blipFill>
                      <a:blip r:embed="rId9"/>
                      <a:srcRect/>
                      <a:stretch>
                        <a:fillRect/>
                      </a:stretch>
                    </p:blipFill>
                    <p:spPr bwMode="auto">
                      <a:xfrm>
                        <a:off x="4062658" y="1671949"/>
                        <a:ext cx="21336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Text Box 21"/>
          <p:cNvSpPr txBox="1">
            <a:spLocks noChangeArrowheads="1"/>
          </p:cNvSpPr>
          <p:nvPr/>
        </p:nvSpPr>
        <p:spPr bwMode="auto">
          <a:xfrm>
            <a:off x="4824658" y="4262749"/>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Models</a:t>
            </a:r>
          </a:p>
        </p:txBody>
      </p:sp>
      <p:sp>
        <p:nvSpPr>
          <p:cNvPr id="1042" name="Text Box 22"/>
          <p:cNvSpPr txBox="1">
            <a:spLocks noChangeArrowheads="1"/>
          </p:cNvSpPr>
          <p:nvPr/>
        </p:nvSpPr>
        <p:spPr bwMode="auto">
          <a:xfrm>
            <a:off x="3986458" y="2967349"/>
            <a:ext cx="245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Analysis and Output</a:t>
            </a:r>
          </a:p>
        </p:txBody>
      </p:sp>
      <p:sp>
        <p:nvSpPr>
          <p:cNvPr id="1043" name="Freeform 23"/>
          <p:cNvSpPr>
            <a:spLocks/>
          </p:cNvSpPr>
          <p:nvPr/>
        </p:nvSpPr>
        <p:spPr bwMode="auto">
          <a:xfrm>
            <a:off x="3300658" y="3272149"/>
            <a:ext cx="3276600" cy="685800"/>
          </a:xfrm>
          <a:custGeom>
            <a:avLst/>
            <a:gdLst>
              <a:gd name="T0" fmla="*/ 0 w 2064"/>
              <a:gd name="T1" fmla="*/ 2147483647 h 432"/>
              <a:gd name="T2" fmla="*/ 2147483647 w 2064"/>
              <a:gd name="T3" fmla="*/ 2147483647 h 432"/>
              <a:gd name="T4" fmla="*/ 2147483647 w 2064"/>
              <a:gd name="T5" fmla="*/ 2147483647 h 432"/>
              <a:gd name="T6" fmla="*/ 2147483647 w 2064"/>
              <a:gd name="T7" fmla="*/ 0 h 432"/>
              <a:gd name="T8" fmla="*/ 0 60000 65536"/>
              <a:gd name="T9" fmla="*/ 0 60000 65536"/>
              <a:gd name="T10" fmla="*/ 0 60000 65536"/>
              <a:gd name="T11" fmla="*/ 0 60000 65536"/>
              <a:gd name="T12" fmla="*/ 0 w 2064"/>
              <a:gd name="T13" fmla="*/ 0 h 432"/>
              <a:gd name="T14" fmla="*/ 2064 w 2064"/>
              <a:gd name="T15" fmla="*/ 432 h 432"/>
            </a:gdLst>
            <a:ahLst/>
            <a:cxnLst>
              <a:cxn ang="T8">
                <a:pos x="T0" y="T1"/>
              </a:cxn>
              <a:cxn ang="T9">
                <a:pos x="T2" y="T3"/>
              </a:cxn>
              <a:cxn ang="T10">
                <a:pos x="T4" y="T5"/>
              </a:cxn>
              <a:cxn ang="T11">
                <a:pos x="T6" y="T7"/>
              </a:cxn>
            </a:cxnLst>
            <a:rect l="T12" t="T13" r="T14" b="T15"/>
            <a:pathLst>
              <a:path w="2064" h="432">
                <a:moveTo>
                  <a:pt x="0" y="432"/>
                </a:moveTo>
                <a:cubicBezTo>
                  <a:pt x="91" y="392"/>
                  <a:pt x="349" y="214"/>
                  <a:pt x="545" y="190"/>
                </a:cubicBezTo>
                <a:cubicBezTo>
                  <a:pt x="741" y="166"/>
                  <a:pt x="922" y="322"/>
                  <a:pt x="1175" y="290"/>
                </a:cubicBezTo>
                <a:cubicBezTo>
                  <a:pt x="1428" y="258"/>
                  <a:pt x="1879" y="60"/>
                  <a:pt x="2064"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 name="Text Box 24"/>
          <p:cNvSpPr txBox="1">
            <a:spLocks noChangeArrowheads="1"/>
          </p:cNvSpPr>
          <p:nvPr/>
        </p:nvSpPr>
        <p:spPr bwMode="auto">
          <a:xfrm>
            <a:off x="7339258" y="3729349"/>
            <a:ext cx="1287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Decisions</a:t>
            </a:r>
          </a:p>
        </p:txBody>
      </p:sp>
    </p:spTree>
    <p:extLst>
      <p:ext uri="{BB962C8B-B14F-4D97-AF65-F5344CB8AC3E}">
        <p14:creationId xmlns:p14="http://schemas.microsoft.com/office/powerpoint/2010/main" val="2948900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a:lstStyle/>
          <a:p>
            <a:r>
              <a:rPr lang="en-US" smtClean="0"/>
              <a:t>Geographic Models</a:t>
            </a:r>
          </a:p>
        </p:txBody>
      </p:sp>
      <p:sp>
        <p:nvSpPr>
          <p:cNvPr id="7172" name="Rectangle 4"/>
          <p:cNvSpPr>
            <a:spLocks noChangeArrowheads="1"/>
          </p:cNvSpPr>
          <p:nvPr/>
        </p:nvSpPr>
        <p:spPr bwMode="auto">
          <a:xfrm>
            <a:off x="6934200" y="0"/>
            <a:ext cx="146033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dirty="0">
                <a:solidFill>
                  <a:schemeClr val="accent1"/>
                </a:solidFill>
              </a:rPr>
              <a:t>File:  </a:t>
            </a:r>
            <a:r>
              <a:rPr lang="en-US" sz="1200" dirty="0" smtClean="0">
                <a:solidFill>
                  <a:schemeClr val="accent1"/>
                </a:solidFill>
                <a:hlinkClick r:id="rId3" action="ppaction://hlinkfile"/>
              </a:rPr>
              <a:t>C09 GIS.xlsx</a:t>
            </a:r>
            <a:endParaRPr lang="en-US" sz="1200" dirty="0">
              <a:solidFill>
                <a:schemeClr val="accent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80000169"/>
              </p:ext>
            </p:extLst>
          </p:nvPr>
        </p:nvGraphicFramePr>
        <p:xfrm>
          <a:off x="228600" y="1524000"/>
          <a:ext cx="8788849" cy="3276597"/>
        </p:xfrm>
        <a:graphic>
          <a:graphicData uri="http://schemas.openxmlformats.org/drawingml/2006/table">
            <a:tbl>
              <a:tblPr>
                <a:tableStyleId>{5940675A-B579-460E-94D1-54222C63F5DA}</a:tableStyleId>
              </a:tblPr>
              <a:tblGrid>
                <a:gridCol w="1082849"/>
                <a:gridCol w="919099"/>
                <a:gridCol w="919099"/>
                <a:gridCol w="937621"/>
                <a:gridCol w="937621"/>
                <a:gridCol w="998140"/>
                <a:gridCol w="998140"/>
                <a:gridCol w="998140"/>
                <a:gridCol w="998140"/>
              </a:tblGrid>
              <a:tr h="756137">
                <a:tc>
                  <a:txBody>
                    <a:bodyPr/>
                    <a:lstStyle/>
                    <a:p>
                      <a:pPr marL="0" marR="0" algn="ctr">
                        <a:spcBef>
                          <a:spcPts val="0"/>
                        </a:spcBef>
                        <a:spcAft>
                          <a:spcPts val="0"/>
                        </a:spcAft>
                      </a:pPr>
                      <a:r>
                        <a:rPr lang="en-US" sz="1600" kern="1000" dirty="0">
                          <a:effectLst/>
                        </a:rPr>
                        <a:t> </a:t>
                      </a:r>
                      <a:endParaRPr lang="en-US" sz="2000" kern="1000" dirty="0">
                        <a:effectLst/>
                      </a:endParaRPr>
                    </a:p>
                    <a:p>
                      <a:pPr marL="0" marR="0" algn="ctr">
                        <a:spcBef>
                          <a:spcPts val="0"/>
                        </a:spcBef>
                        <a:spcAft>
                          <a:spcPts val="0"/>
                        </a:spcAft>
                      </a:pPr>
                      <a:r>
                        <a:rPr lang="en-US" sz="1600" kern="1000" dirty="0">
                          <a:effectLst/>
                        </a:rPr>
                        <a:t> </a:t>
                      </a:r>
                      <a:endParaRPr lang="en-US" sz="2000" kern="1000" dirty="0">
                        <a:effectLst/>
                      </a:endParaRPr>
                    </a:p>
                    <a:p>
                      <a:pPr marL="0" marR="0" algn="ctr">
                        <a:spcBef>
                          <a:spcPts val="0"/>
                        </a:spcBef>
                        <a:spcAft>
                          <a:spcPts val="0"/>
                        </a:spcAft>
                      </a:pPr>
                      <a:r>
                        <a:rPr lang="en-US" sz="1600" kern="1000" dirty="0">
                          <a:effectLst/>
                        </a:rPr>
                        <a:t>City</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ctr">
                        <a:spcBef>
                          <a:spcPts val="0"/>
                        </a:spcBef>
                        <a:spcAft>
                          <a:spcPts val="0"/>
                        </a:spcAft>
                      </a:pPr>
                      <a:r>
                        <a:rPr lang="en-US" sz="1600" kern="1000">
                          <a:effectLst/>
                        </a:rPr>
                        <a:t> </a:t>
                      </a:r>
                      <a:endParaRPr lang="en-US" sz="2000" kern="1000">
                        <a:effectLst/>
                      </a:endParaRPr>
                    </a:p>
                    <a:p>
                      <a:pPr marL="0" marR="0" algn="ctr">
                        <a:spcBef>
                          <a:spcPts val="0"/>
                        </a:spcBef>
                        <a:spcAft>
                          <a:spcPts val="0"/>
                        </a:spcAft>
                      </a:pPr>
                      <a:r>
                        <a:rPr lang="en-US" sz="1600" kern="1000">
                          <a:effectLst/>
                        </a:rPr>
                        <a:t> </a:t>
                      </a:r>
                      <a:endParaRPr lang="en-US" sz="2000" kern="1000">
                        <a:effectLst/>
                      </a:endParaRPr>
                    </a:p>
                    <a:p>
                      <a:pPr marL="0" marR="0" algn="ctr">
                        <a:spcBef>
                          <a:spcPts val="0"/>
                        </a:spcBef>
                        <a:spcAft>
                          <a:spcPts val="0"/>
                        </a:spcAft>
                      </a:pPr>
                      <a:r>
                        <a:rPr lang="en-US" sz="1600" kern="1000">
                          <a:effectLst/>
                        </a:rPr>
                        <a:t>2000 Pop</a:t>
                      </a:r>
                      <a:endParaRPr lang="en-US" sz="2000" kern="1000">
                        <a:effectLst/>
                        <a:latin typeface="Century Schoolbook"/>
                        <a:ea typeface="Times New Roman"/>
                        <a:cs typeface="Times New Roman"/>
                      </a:endParaRPr>
                    </a:p>
                  </a:txBody>
                  <a:tcPr marL="35006" marR="35006" marT="0" marB="0"/>
                </a:tc>
                <a:tc>
                  <a:txBody>
                    <a:bodyPr/>
                    <a:lstStyle/>
                    <a:p>
                      <a:pPr marL="0" marR="0" algn="ctr">
                        <a:spcBef>
                          <a:spcPts val="0"/>
                        </a:spcBef>
                        <a:spcAft>
                          <a:spcPts val="0"/>
                        </a:spcAft>
                      </a:pPr>
                      <a:r>
                        <a:rPr lang="en-US" sz="1600" kern="1000">
                          <a:effectLst/>
                        </a:rPr>
                        <a:t> </a:t>
                      </a:r>
                      <a:endParaRPr lang="en-US" sz="2000" kern="1000">
                        <a:effectLst/>
                      </a:endParaRPr>
                    </a:p>
                    <a:p>
                      <a:pPr marL="0" marR="0" algn="ctr">
                        <a:spcBef>
                          <a:spcPts val="0"/>
                        </a:spcBef>
                        <a:spcAft>
                          <a:spcPts val="0"/>
                        </a:spcAft>
                      </a:pPr>
                      <a:r>
                        <a:rPr lang="en-US" sz="1600" kern="1000">
                          <a:effectLst/>
                        </a:rPr>
                        <a:t> </a:t>
                      </a:r>
                      <a:endParaRPr lang="en-US" sz="2000" kern="1000">
                        <a:effectLst/>
                      </a:endParaRPr>
                    </a:p>
                    <a:p>
                      <a:pPr marL="0" marR="0" algn="ctr">
                        <a:spcBef>
                          <a:spcPts val="0"/>
                        </a:spcBef>
                        <a:spcAft>
                          <a:spcPts val="0"/>
                        </a:spcAft>
                      </a:pPr>
                      <a:r>
                        <a:rPr lang="en-US" sz="1600" kern="1000">
                          <a:effectLst/>
                        </a:rPr>
                        <a:t>2009 Pop</a:t>
                      </a:r>
                      <a:endParaRPr lang="en-US" sz="2000" kern="1000">
                        <a:effectLst/>
                        <a:latin typeface="Century Schoolbook"/>
                        <a:ea typeface="Times New Roman"/>
                        <a:cs typeface="Times New Roman"/>
                      </a:endParaRPr>
                    </a:p>
                  </a:txBody>
                  <a:tcPr marL="35006" marR="35006" marT="0" marB="0"/>
                </a:tc>
                <a:tc>
                  <a:txBody>
                    <a:bodyPr/>
                    <a:lstStyle/>
                    <a:p>
                      <a:pPr marL="0" marR="0" algn="ctr">
                        <a:spcBef>
                          <a:spcPts val="0"/>
                        </a:spcBef>
                        <a:spcAft>
                          <a:spcPts val="0"/>
                        </a:spcAft>
                      </a:pPr>
                      <a:r>
                        <a:rPr lang="en-US" sz="1600" kern="1000">
                          <a:effectLst/>
                        </a:rPr>
                        <a:t>2000 per-</a:t>
                      </a:r>
                      <a:endParaRPr lang="en-US" sz="2000" kern="1000">
                        <a:effectLst/>
                      </a:endParaRPr>
                    </a:p>
                    <a:p>
                      <a:pPr marL="0" marR="0" algn="ctr">
                        <a:spcBef>
                          <a:spcPts val="0"/>
                        </a:spcBef>
                        <a:spcAft>
                          <a:spcPts val="0"/>
                        </a:spcAft>
                      </a:pPr>
                      <a:r>
                        <a:rPr lang="en-US" sz="1600" kern="1000">
                          <a:effectLst/>
                        </a:rPr>
                        <a:t>capita</a:t>
                      </a:r>
                      <a:endParaRPr lang="en-US" sz="2000" kern="1000">
                        <a:effectLst/>
                      </a:endParaRPr>
                    </a:p>
                    <a:p>
                      <a:pPr marL="0" marR="0" algn="ctr">
                        <a:spcBef>
                          <a:spcPts val="0"/>
                        </a:spcBef>
                        <a:spcAft>
                          <a:spcPts val="0"/>
                        </a:spcAft>
                      </a:pPr>
                      <a:r>
                        <a:rPr lang="en-US" sz="1600" kern="1000">
                          <a:effectLst/>
                        </a:rPr>
                        <a:t>income</a:t>
                      </a:r>
                      <a:endParaRPr lang="en-US" sz="2000" kern="1000">
                        <a:effectLst/>
                        <a:latin typeface="Century Schoolbook"/>
                        <a:ea typeface="Times New Roman"/>
                        <a:cs typeface="Times New Roman"/>
                      </a:endParaRPr>
                    </a:p>
                  </a:txBody>
                  <a:tcPr marL="35006" marR="35006" marT="0" marB="0"/>
                </a:tc>
                <a:tc>
                  <a:txBody>
                    <a:bodyPr/>
                    <a:lstStyle/>
                    <a:p>
                      <a:pPr marL="0" marR="0" algn="ctr">
                        <a:spcBef>
                          <a:spcPts val="0"/>
                        </a:spcBef>
                        <a:spcAft>
                          <a:spcPts val="0"/>
                        </a:spcAft>
                      </a:pPr>
                      <a:r>
                        <a:rPr lang="en-US" sz="1600" kern="1000">
                          <a:effectLst/>
                        </a:rPr>
                        <a:t>2007 per-</a:t>
                      </a:r>
                      <a:endParaRPr lang="en-US" sz="2000" kern="1000">
                        <a:effectLst/>
                      </a:endParaRPr>
                    </a:p>
                    <a:p>
                      <a:pPr marL="0" marR="0" algn="ctr">
                        <a:spcBef>
                          <a:spcPts val="0"/>
                        </a:spcBef>
                        <a:spcAft>
                          <a:spcPts val="0"/>
                        </a:spcAft>
                      </a:pPr>
                      <a:r>
                        <a:rPr lang="en-US" sz="1600" kern="1000">
                          <a:effectLst/>
                        </a:rPr>
                        <a:t>capita</a:t>
                      </a:r>
                      <a:endParaRPr lang="en-US" sz="2000" kern="1000">
                        <a:effectLst/>
                      </a:endParaRPr>
                    </a:p>
                    <a:p>
                      <a:pPr marL="0" marR="0" algn="ctr">
                        <a:spcBef>
                          <a:spcPts val="0"/>
                        </a:spcBef>
                        <a:spcAft>
                          <a:spcPts val="0"/>
                        </a:spcAft>
                      </a:pPr>
                      <a:r>
                        <a:rPr lang="en-US" sz="1600" kern="1000">
                          <a:effectLst/>
                        </a:rPr>
                        <a:t>income</a:t>
                      </a:r>
                      <a:endParaRPr lang="en-US" sz="2000" kern="1000">
                        <a:effectLst/>
                        <a:latin typeface="Century Schoolbook"/>
                        <a:ea typeface="Times New Roman"/>
                        <a:cs typeface="Times New Roman"/>
                      </a:endParaRPr>
                    </a:p>
                  </a:txBody>
                  <a:tcPr marL="35006" marR="35006" marT="0" marB="0"/>
                </a:tc>
                <a:tc>
                  <a:txBody>
                    <a:bodyPr/>
                    <a:lstStyle/>
                    <a:p>
                      <a:pPr marL="0" marR="0" algn="ctr">
                        <a:spcBef>
                          <a:spcPts val="0"/>
                        </a:spcBef>
                        <a:spcAft>
                          <a:spcPts val="0"/>
                        </a:spcAft>
                      </a:pPr>
                      <a:r>
                        <a:rPr lang="en-US" sz="1600" kern="1000" dirty="0">
                          <a:effectLst/>
                        </a:rPr>
                        <a:t>2000 hard</a:t>
                      </a:r>
                      <a:endParaRPr lang="en-US" sz="2000" kern="1000" dirty="0">
                        <a:effectLst/>
                      </a:endParaRPr>
                    </a:p>
                    <a:p>
                      <a:pPr marL="0" marR="0" algn="ctr">
                        <a:spcBef>
                          <a:spcPts val="0"/>
                        </a:spcBef>
                        <a:spcAft>
                          <a:spcPts val="0"/>
                        </a:spcAft>
                      </a:pPr>
                      <a:r>
                        <a:rPr lang="en-US" sz="1600" kern="1000" dirty="0">
                          <a:effectLst/>
                        </a:rPr>
                        <a:t>good sales</a:t>
                      </a:r>
                      <a:endParaRPr lang="en-US" sz="2000" kern="1000" dirty="0">
                        <a:effectLst/>
                      </a:endParaRPr>
                    </a:p>
                    <a:p>
                      <a:pPr marL="0" marR="0" algn="ctr">
                        <a:spcBef>
                          <a:spcPts val="0"/>
                        </a:spcBef>
                        <a:spcAft>
                          <a:spcPts val="0"/>
                        </a:spcAft>
                      </a:pPr>
                      <a:r>
                        <a:rPr lang="en-US" sz="1600" kern="1000" dirty="0">
                          <a:effectLst/>
                        </a:rPr>
                        <a:t>(000)</a:t>
                      </a:r>
                      <a:endParaRPr lang="en-US" sz="2000" kern="1000" dirty="0">
                        <a:effectLst/>
                        <a:latin typeface="Century Schoolbook"/>
                        <a:ea typeface="Times New Roman"/>
                        <a:cs typeface="Times New Roman"/>
                      </a:endParaRPr>
                    </a:p>
                  </a:txBody>
                  <a:tcPr marL="35006" marR="35006" marT="0" marB="0"/>
                </a:tc>
                <a:tc>
                  <a:txBody>
                    <a:bodyPr/>
                    <a:lstStyle/>
                    <a:p>
                      <a:pPr marL="0" marR="0" algn="ctr">
                        <a:spcBef>
                          <a:spcPts val="0"/>
                        </a:spcBef>
                        <a:spcAft>
                          <a:spcPts val="0"/>
                        </a:spcAft>
                      </a:pPr>
                      <a:r>
                        <a:rPr lang="en-US" sz="1600" kern="1000">
                          <a:effectLst/>
                        </a:rPr>
                        <a:t>2000 soft</a:t>
                      </a:r>
                      <a:endParaRPr lang="en-US" sz="2000" kern="1000">
                        <a:effectLst/>
                      </a:endParaRPr>
                    </a:p>
                    <a:p>
                      <a:pPr marL="0" marR="0" algn="ctr">
                        <a:spcBef>
                          <a:spcPts val="0"/>
                        </a:spcBef>
                        <a:spcAft>
                          <a:spcPts val="0"/>
                        </a:spcAft>
                      </a:pPr>
                      <a:r>
                        <a:rPr lang="en-US" sz="1600" kern="1000">
                          <a:effectLst/>
                        </a:rPr>
                        <a:t>good sales</a:t>
                      </a:r>
                      <a:endParaRPr lang="en-US" sz="2000" kern="1000">
                        <a:effectLst/>
                      </a:endParaRPr>
                    </a:p>
                    <a:p>
                      <a:pPr marL="0" marR="0" algn="ctr">
                        <a:spcBef>
                          <a:spcPts val="0"/>
                        </a:spcBef>
                        <a:spcAft>
                          <a:spcPts val="0"/>
                        </a:spcAft>
                      </a:pPr>
                      <a:r>
                        <a:rPr lang="en-US" sz="1600" kern="1000">
                          <a:effectLst/>
                        </a:rPr>
                        <a:t>(000)</a:t>
                      </a:r>
                      <a:endParaRPr lang="en-US" sz="2000" kern="1000">
                        <a:effectLst/>
                        <a:latin typeface="Century Schoolbook"/>
                        <a:ea typeface="Times New Roman"/>
                        <a:cs typeface="Times New Roman"/>
                      </a:endParaRPr>
                    </a:p>
                  </a:txBody>
                  <a:tcPr marL="35006" marR="35006" marT="0" marB="0"/>
                </a:tc>
                <a:tc>
                  <a:txBody>
                    <a:bodyPr/>
                    <a:lstStyle/>
                    <a:p>
                      <a:pPr marL="0" marR="0" algn="ctr">
                        <a:spcBef>
                          <a:spcPts val="0"/>
                        </a:spcBef>
                        <a:spcAft>
                          <a:spcPts val="0"/>
                        </a:spcAft>
                      </a:pPr>
                      <a:r>
                        <a:rPr lang="en-US" sz="1600" kern="1000">
                          <a:effectLst/>
                        </a:rPr>
                        <a:t>2009 hard</a:t>
                      </a:r>
                      <a:endParaRPr lang="en-US" sz="2000" kern="1000">
                        <a:effectLst/>
                      </a:endParaRPr>
                    </a:p>
                    <a:p>
                      <a:pPr marL="0" marR="0" algn="ctr">
                        <a:spcBef>
                          <a:spcPts val="0"/>
                        </a:spcBef>
                        <a:spcAft>
                          <a:spcPts val="0"/>
                        </a:spcAft>
                      </a:pPr>
                      <a:r>
                        <a:rPr lang="en-US" sz="1600" kern="1000">
                          <a:effectLst/>
                        </a:rPr>
                        <a:t>good sales</a:t>
                      </a:r>
                      <a:endParaRPr lang="en-US" sz="2000" kern="1000">
                        <a:effectLst/>
                      </a:endParaRPr>
                    </a:p>
                    <a:p>
                      <a:pPr marL="0" marR="0" algn="ctr">
                        <a:spcBef>
                          <a:spcPts val="0"/>
                        </a:spcBef>
                        <a:spcAft>
                          <a:spcPts val="0"/>
                        </a:spcAft>
                      </a:pPr>
                      <a:r>
                        <a:rPr lang="en-US" sz="1600" kern="1000">
                          <a:effectLst/>
                        </a:rPr>
                        <a:t>(000)</a:t>
                      </a:r>
                      <a:endParaRPr lang="en-US" sz="2000" kern="1000">
                        <a:effectLst/>
                        <a:latin typeface="Century Schoolbook"/>
                        <a:ea typeface="Times New Roman"/>
                        <a:cs typeface="Times New Roman"/>
                      </a:endParaRPr>
                    </a:p>
                  </a:txBody>
                  <a:tcPr marL="35006" marR="35006" marT="0" marB="0"/>
                </a:tc>
                <a:tc>
                  <a:txBody>
                    <a:bodyPr/>
                    <a:lstStyle/>
                    <a:p>
                      <a:pPr marL="0" marR="0" algn="ctr">
                        <a:spcBef>
                          <a:spcPts val="0"/>
                        </a:spcBef>
                        <a:spcAft>
                          <a:spcPts val="0"/>
                        </a:spcAft>
                      </a:pPr>
                      <a:r>
                        <a:rPr lang="en-US" sz="1600" kern="1000">
                          <a:effectLst/>
                        </a:rPr>
                        <a:t>2009 soft</a:t>
                      </a:r>
                      <a:endParaRPr lang="en-US" sz="2000" kern="1000">
                        <a:effectLst/>
                      </a:endParaRPr>
                    </a:p>
                    <a:p>
                      <a:pPr marL="0" marR="0" algn="ctr">
                        <a:spcBef>
                          <a:spcPts val="0"/>
                        </a:spcBef>
                        <a:spcAft>
                          <a:spcPts val="0"/>
                        </a:spcAft>
                      </a:pPr>
                      <a:r>
                        <a:rPr lang="en-US" sz="1600" kern="1000">
                          <a:effectLst/>
                        </a:rPr>
                        <a:t>good sales</a:t>
                      </a:r>
                      <a:endParaRPr lang="en-US" sz="2000" kern="1000">
                        <a:effectLst/>
                      </a:endParaRPr>
                    </a:p>
                    <a:p>
                      <a:pPr marL="0" marR="0" algn="ctr">
                        <a:spcBef>
                          <a:spcPts val="0"/>
                        </a:spcBef>
                        <a:spcAft>
                          <a:spcPts val="0"/>
                        </a:spcAft>
                      </a:pPr>
                      <a:r>
                        <a:rPr lang="en-US" sz="1600" kern="1000">
                          <a:effectLst/>
                        </a:rPr>
                        <a:t>(000)</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Clewiston</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8,549</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7,107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15,466</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15,487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452.0</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562.5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367.6</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525.4</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Fort Myers</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59,491</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64,674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20,256</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30,077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535.2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652.9</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928.2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1010.3</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Gainesville</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101,724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116,616</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19,428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24,270</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365.2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281.7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550.5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459.4</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Jacksonville</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734,961</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813,518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19,275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24,828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990.2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849.1</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1321.7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1109.3</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Miami</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300,691</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433,136</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18,812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23,169</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721.7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833.4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967.1</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1280.6</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Ocala</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55,878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55,568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15,130</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20.748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359.0</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321.7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486.2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407.3</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Orlando</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217,889</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235,860</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20.729</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23,936</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425.7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509.2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691.5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803.5</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Perry</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8,045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6,669</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14,144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19,295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300.1</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267.2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452.9</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291.0</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Tallahassee</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155,218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172,574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20,185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27,845</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595.4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489.7</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843.8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611.7</a:t>
                      </a:r>
                      <a:endParaRPr lang="en-US" sz="2000" kern="1000">
                        <a:effectLst/>
                        <a:latin typeface="Century Schoolbook"/>
                        <a:ea typeface="Times New Roman"/>
                        <a:cs typeface="Times New Roman"/>
                      </a:endParaRPr>
                    </a:p>
                  </a:txBody>
                  <a:tcPr marL="35006" marR="35006" marT="0" marB="0"/>
                </a:tc>
              </a:tr>
              <a:tr h="252046">
                <a:tc>
                  <a:txBody>
                    <a:bodyPr/>
                    <a:lstStyle/>
                    <a:p>
                      <a:pPr marL="0" marR="0" algn="just">
                        <a:spcBef>
                          <a:spcPts val="0"/>
                        </a:spcBef>
                        <a:spcAft>
                          <a:spcPts val="0"/>
                        </a:spcAft>
                      </a:pPr>
                      <a:r>
                        <a:rPr lang="en-US" sz="1600" kern="1000" dirty="0">
                          <a:effectLst/>
                        </a:rPr>
                        <a:t>Tampa</a:t>
                      </a:r>
                      <a:endParaRPr lang="en-US" sz="2000" kern="1000" dirty="0">
                        <a:effectLst/>
                        <a:latin typeface="Century Schoolbook"/>
                        <a:ea typeface="Times New Roman"/>
                        <a:cs typeface="Times New Roman"/>
                      </a:endParaRPr>
                    </a:p>
                  </a:txBody>
                  <a:tcPr marL="35006" marR="35006" marT="0" marB="0">
                    <a:solidFill>
                      <a:srgbClr val="FFFFFF"/>
                    </a:solidFill>
                  </a:tcPr>
                </a:tc>
                <a:tc>
                  <a:txBody>
                    <a:bodyPr/>
                    <a:lstStyle/>
                    <a:p>
                      <a:pPr marL="0" marR="0" algn="r">
                        <a:spcBef>
                          <a:spcPts val="0"/>
                        </a:spcBef>
                        <a:spcAft>
                          <a:spcPts val="0"/>
                        </a:spcAft>
                      </a:pPr>
                      <a:r>
                        <a:rPr lang="en-US" sz="1600" kern="1000">
                          <a:effectLst/>
                        </a:rPr>
                        <a:t>335,458</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343,890</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19,062</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25,851</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767.4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851.0</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a:effectLst/>
                        </a:rPr>
                        <a:t>953.4</a:t>
                      </a:r>
                      <a:endParaRPr lang="en-US" sz="2000" kern="1000">
                        <a:effectLst/>
                        <a:latin typeface="Century Schoolbook"/>
                        <a:ea typeface="Times New Roman"/>
                        <a:cs typeface="Times New Roman"/>
                      </a:endParaRPr>
                    </a:p>
                  </a:txBody>
                  <a:tcPr marL="35006" marR="35006" marT="0" marB="0"/>
                </a:tc>
                <a:tc>
                  <a:txBody>
                    <a:bodyPr/>
                    <a:lstStyle/>
                    <a:p>
                      <a:pPr marL="0" marR="0" algn="r">
                        <a:spcBef>
                          <a:spcPts val="0"/>
                        </a:spcBef>
                        <a:spcAft>
                          <a:spcPts val="0"/>
                        </a:spcAft>
                      </a:pPr>
                      <a:r>
                        <a:rPr lang="en-US" sz="1600" kern="1000" dirty="0">
                          <a:effectLst/>
                        </a:rPr>
                        <a:t>1009.1</a:t>
                      </a:r>
                      <a:endParaRPr lang="en-US" sz="2000" kern="1000" dirty="0">
                        <a:effectLst/>
                        <a:latin typeface="Century Schoolbook"/>
                        <a:ea typeface="Times New Roman"/>
                        <a:cs typeface="Times New Roman"/>
                      </a:endParaRPr>
                    </a:p>
                  </a:txBody>
                  <a:tcPr marL="35006" marR="35006" marT="0" marB="0"/>
                </a:tc>
              </a:tr>
            </a:tbl>
          </a:graphicData>
        </a:graphic>
      </p:graphicFrame>
    </p:spTree>
    <p:extLst>
      <p:ext uri="{BB962C8B-B14F-4D97-AF65-F5344CB8AC3E}">
        <p14:creationId xmlns:p14="http://schemas.microsoft.com/office/powerpoint/2010/main" val="29098700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214313" y="420688"/>
            <a:ext cx="8156575" cy="6265862"/>
            <a:chOff x="135" y="265"/>
            <a:chExt cx="5138" cy="3947"/>
          </a:xfrm>
        </p:grpSpPr>
        <p:sp>
          <p:nvSpPr>
            <p:cNvPr id="38994" name="Freeform 3"/>
            <p:cNvSpPr>
              <a:spLocks/>
            </p:cNvSpPr>
            <p:nvPr/>
          </p:nvSpPr>
          <p:spPr bwMode="auto">
            <a:xfrm>
              <a:off x="135" y="265"/>
              <a:ext cx="1169" cy="427"/>
            </a:xfrm>
            <a:custGeom>
              <a:avLst/>
              <a:gdLst>
                <a:gd name="T0" fmla="*/ 253 w 1169"/>
                <a:gd name="T1" fmla="*/ 15 h 427"/>
                <a:gd name="T2" fmla="*/ 223 w 1169"/>
                <a:gd name="T3" fmla="*/ 30 h 427"/>
                <a:gd name="T4" fmla="*/ 238 w 1169"/>
                <a:gd name="T5" fmla="*/ 45 h 427"/>
                <a:gd name="T6" fmla="*/ 268 w 1169"/>
                <a:gd name="T7" fmla="*/ 30 h 427"/>
                <a:gd name="T8" fmla="*/ 297 w 1169"/>
                <a:gd name="T9" fmla="*/ 0 h 427"/>
                <a:gd name="T10" fmla="*/ 576 w 1169"/>
                <a:gd name="T11" fmla="*/ 75 h 427"/>
                <a:gd name="T12" fmla="*/ 829 w 1169"/>
                <a:gd name="T13" fmla="*/ 307 h 427"/>
                <a:gd name="T14" fmla="*/ 871 w 1169"/>
                <a:gd name="T15" fmla="*/ 321 h 427"/>
                <a:gd name="T16" fmla="*/ 841 w 1169"/>
                <a:gd name="T17" fmla="*/ 0 h 427"/>
                <a:gd name="T18" fmla="*/ 1168 w 1169"/>
                <a:gd name="T19" fmla="*/ 176 h 427"/>
                <a:gd name="T20" fmla="*/ 1153 w 1169"/>
                <a:gd name="T21" fmla="*/ 250 h 427"/>
                <a:gd name="T22" fmla="*/ 1153 w 1169"/>
                <a:gd name="T23" fmla="*/ 307 h 427"/>
                <a:gd name="T24" fmla="*/ 1092 w 1169"/>
                <a:gd name="T25" fmla="*/ 426 h 427"/>
                <a:gd name="T26" fmla="*/ 1006 w 1169"/>
                <a:gd name="T27" fmla="*/ 411 h 427"/>
                <a:gd name="T28" fmla="*/ 946 w 1169"/>
                <a:gd name="T29" fmla="*/ 381 h 427"/>
                <a:gd name="T30" fmla="*/ 946 w 1169"/>
                <a:gd name="T31" fmla="*/ 366 h 427"/>
                <a:gd name="T32" fmla="*/ 961 w 1169"/>
                <a:gd name="T33" fmla="*/ 336 h 427"/>
                <a:gd name="T34" fmla="*/ 915 w 1169"/>
                <a:gd name="T35" fmla="*/ 321 h 427"/>
                <a:gd name="T36" fmla="*/ 871 w 1169"/>
                <a:gd name="T37" fmla="*/ 351 h 427"/>
                <a:gd name="T38" fmla="*/ 769 w 1169"/>
                <a:gd name="T39" fmla="*/ 336 h 427"/>
                <a:gd name="T40" fmla="*/ 753 w 1169"/>
                <a:gd name="T41" fmla="*/ 336 h 427"/>
                <a:gd name="T42" fmla="*/ 753 w 1169"/>
                <a:gd name="T43" fmla="*/ 321 h 427"/>
                <a:gd name="T44" fmla="*/ 708 w 1169"/>
                <a:gd name="T45" fmla="*/ 321 h 427"/>
                <a:gd name="T46" fmla="*/ 561 w 1169"/>
                <a:gd name="T47" fmla="*/ 336 h 427"/>
                <a:gd name="T48" fmla="*/ 546 w 1169"/>
                <a:gd name="T49" fmla="*/ 336 h 427"/>
                <a:gd name="T50" fmla="*/ 445 w 1169"/>
                <a:gd name="T51" fmla="*/ 351 h 427"/>
                <a:gd name="T52" fmla="*/ 415 w 1169"/>
                <a:gd name="T53" fmla="*/ 351 h 427"/>
                <a:gd name="T54" fmla="*/ 283 w 1169"/>
                <a:gd name="T55" fmla="*/ 366 h 427"/>
                <a:gd name="T56" fmla="*/ 238 w 1169"/>
                <a:gd name="T57" fmla="*/ 351 h 427"/>
                <a:gd name="T58" fmla="*/ 207 w 1169"/>
                <a:gd name="T59" fmla="*/ 366 h 427"/>
                <a:gd name="T60" fmla="*/ 192 w 1169"/>
                <a:gd name="T61" fmla="*/ 395 h 427"/>
                <a:gd name="T62" fmla="*/ 151 w 1169"/>
                <a:gd name="T63" fmla="*/ 381 h 427"/>
                <a:gd name="T64" fmla="*/ 135 w 1169"/>
                <a:gd name="T65" fmla="*/ 351 h 427"/>
                <a:gd name="T66" fmla="*/ 192 w 1169"/>
                <a:gd name="T67" fmla="*/ 336 h 427"/>
                <a:gd name="T68" fmla="*/ 177 w 1169"/>
                <a:gd name="T69" fmla="*/ 307 h 427"/>
                <a:gd name="T70" fmla="*/ 151 w 1169"/>
                <a:gd name="T71" fmla="*/ 265 h 427"/>
                <a:gd name="T72" fmla="*/ 162 w 1169"/>
                <a:gd name="T73" fmla="*/ 190 h 427"/>
                <a:gd name="T74" fmla="*/ 135 w 1169"/>
                <a:gd name="T75" fmla="*/ 176 h 427"/>
                <a:gd name="T76" fmla="*/ 105 w 1169"/>
                <a:gd name="T77" fmla="*/ 146 h 427"/>
                <a:gd name="T78" fmla="*/ 61 w 1169"/>
                <a:gd name="T79" fmla="*/ 131 h 427"/>
                <a:gd name="T80" fmla="*/ 46 w 1169"/>
                <a:gd name="T81" fmla="*/ 105 h 427"/>
                <a:gd name="T82" fmla="*/ 15 w 1169"/>
                <a:gd name="T83" fmla="*/ 90 h 427"/>
                <a:gd name="T84" fmla="*/ 0 w 1169"/>
                <a:gd name="T85" fmla="*/ 60 h 427"/>
                <a:gd name="T86" fmla="*/ 30 w 1169"/>
                <a:gd name="T87" fmla="*/ 30 h 4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9"/>
                <a:gd name="T133" fmla="*/ 0 h 427"/>
                <a:gd name="T134" fmla="*/ 1169 w 1169"/>
                <a:gd name="T135" fmla="*/ 427 h 4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9" h="427">
                  <a:moveTo>
                    <a:pt x="30" y="0"/>
                  </a:moveTo>
                  <a:lnTo>
                    <a:pt x="253" y="0"/>
                  </a:lnTo>
                  <a:lnTo>
                    <a:pt x="253" y="15"/>
                  </a:lnTo>
                  <a:lnTo>
                    <a:pt x="238" y="15"/>
                  </a:lnTo>
                  <a:lnTo>
                    <a:pt x="238" y="30"/>
                  </a:lnTo>
                  <a:lnTo>
                    <a:pt x="223" y="30"/>
                  </a:lnTo>
                  <a:lnTo>
                    <a:pt x="223" y="60"/>
                  </a:lnTo>
                  <a:lnTo>
                    <a:pt x="238" y="60"/>
                  </a:lnTo>
                  <a:lnTo>
                    <a:pt x="238" y="45"/>
                  </a:lnTo>
                  <a:lnTo>
                    <a:pt x="253" y="45"/>
                  </a:lnTo>
                  <a:lnTo>
                    <a:pt x="253" y="30"/>
                  </a:lnTo>
                  <a:lnTo>
                    <a:pt x="268" y="30"/>
                  </a:lnTo>
                  <a:lnTo>
                    <a:pt x="268" y="15"/>
                  </a:lnTo>
                  <a:lnTo>
                    <a:pt x="297" y="15"/>
                  </a:lnTo>
                  <a:lnTo>
                    <a:pt x="297" y="0"/>
                  </a:lnTo>
                  <a:lnTo>
                    <a:pt x="561" y="0"/>
                  </a:lnTo>
                  <a:lnTo>
                    <a:pt x="561" y="75"/>
                  </a:lnTo>
                  <a:lnTo>
                    <a:pt x="576" y="75"/>
                  </a:lnTo>
                  <a:lnTo>
                    <a:pt x="576" y="0"/>
                  </a:lnTo>
                  <a:lnTo>
                    <a:pt x="829" y="0"/>
                  </a:lnTo>
                  <a:lnTo>
                    <a:pt x="829" y="307"/>
                  </a:lnTo>
                  <a:lnTo>
                    <a:pt x="799" y="307"/>
                  </a:lnTo>
                  <a:lnTo>
                    <a:pt x="799" y="321"/>
                  </a:lnTo>
                  <a:lnTo>
                    <a:pt x="871" y="321"/>
                  </a:lnTo>
                  <a:lnTo>
                    <a:pt x="871" y="307"/>
                  </a:lnTo>
                  <a:lnTo>
                    <a:pt x="841" y="307"/>
                  </a:lnTo>
                  <a:lnTo>
                    <a:pt x="841" y="0"/>
                  </a:lnTo>
                  <a:lnTo>
                    <a:pt x="1063" y="0"/>
                  </a:lnTo>
                  <a:lnTo>
                    <a:pt x="1063" y="176"/>
                  </a:lnTo>
                  <a:lnTo>
                    <a:pt x="1168" y="176"/>
                  </a:lnTo>
                  <a:lnTo>
                    <a:pt x="1168" y="190"/>
                  </a:lnTo>
                  <a:lnTo>
                    <a:pt x="1153" y="190"/>
                  </a:lnTo>
                  <a:lnTo>
                    <a:pt x="1153" y="250"/>
                  </a:lnTo>
                  <a:lnTo>
                    <a:pt x="1168" y="250"/>
                  </a:lnTo>
                  <a:lnTo>
                    <a:pt x="1168" y="307"/>
                  </a:lnTo>
                  <a:lnTo>
                    <a:pt x="1153" y="307"/>
                  </a:lnTo>
                  <a:lnTo>
                    <a:pt x="1153" y="321"/>
                  </a:lnTo>
                  <a:lnTo>
                    <a:pt x="1092" y="321"/>
                  </a:lnTo>
                  <a:lnTo>
                    <a:pt x="1092" y="426"/>
                  </a:lnTo>
                  <a:lnTo>
                    <a:pt x="1063" y="426"/>
                  </a:lnTo>
                  <a:lnTo>
                    <a:pt x="1063" y="411"/>
                  </a:lnTo>
                  <a:lnTo>
                    <a:pt x="1006" y="411"/>
                  </a:lnTo>
                  <a:lnTo>
                    <a:pt x="1006" y="395"/>
                  </a:lnTo>
                  <a:lnTo>
                    <a:pt x="946" y="395"/>
                  </a:lnTo>
                  <a:lnTo>
                    <a:pt x="946" y="381"/>
                  </a:lnTo>
                  <a:lnTo>
                    <a:pt x="900" y="381"/>
                  </a:lnTo>
                  <a:lnTo>
                    <a:pt x="900" y="366"/>
                  </a:lnTo>
                  <a:lnTo>
                    <a:pt x="946" y="366"/>
                  </a:lnTo>
                  <a:lnTo>
                    <a:pt x="946" y="351"/>
                  </a:lnTo>
                  <a:lnTo>
                    <a:pt x="961" y="351"/>
                  </a:lnTo>
                  <a:lnTo>
                    <a:pt x="961" y="336"/>
                  </a:lnTo>
                  <a:lnTo>
                    <a:pt x="930" y="336"/>
                  </a:lnTo>
                  <a:lnTo>
                    <a:pt x="930" y="321"/>
                  </a:lnTo>
                  <a:lnTo>
                    <a:pt x="915" y="321"/>
                  </a:lnTo>
                  <a:lnTo>
                    <a:pt x="915" y="336"/>
                  </a:lnTo>
                  <a:lnTo>
                    <a:pt x="871" y="336"/>
                  </a:lnTo>
                  <a:lnTo>
                    <a:pt x="871" y="351"/>
                  </a:lnTo>
                  <a:lnTo>
                    <a:pt x="841" y="351"/>
                  </a:lnTo>
                  <a:lnTo>
                    <a:pt x="841" y="336"/>
                  </a:lnTo>
                  <a:lnTo>
                    <a:pt x="769" y="336"/>
                  </a:lnTo>
                  <a:lnTo>
                    <a:pt x="769" y="321"/>
                  </a:lnTo>
                  <a:lnTo>
                    <a:pt x="753" y="321"/>
                  </a:lnTo>
                  <a:lnTo>
                    <a:pt x="753" y="336"/>
                  </a:lnTo>
                  <a:lnTo>
                    <a:pt x="723" y="336"/>
                  </a:lnTo>
                  <a:lnTo>
                    <a:pt x="723" y="321"/>
                  </a:lnTo>
                  <a:lnTo>
                    <a:pt x="753" y="321"/>
                  </a:lnTo>
                  <a:lnTo>
                    <a:pt x="753" y="307"/>
                  </a:lnTo>
                  <a:lnTo>
                    <a:pt x="708" y="307"/>
                  </a:lnTo>
                  <a:lnTo>
                    <a:pt x="708" y="321"/>
                  </a:lnTo>
                  <a:lnTo>
                    <a:pt x="667" y="321"/>
                  </a:lnTo>
                  <a:lnTo>
                    <a:pt x="667" y="336"/>
                  </a:lnTo>
                  <a:lnTo>
                    <a:pt x="561" y="336"/>
                  </a:lnTo>
                  <a:lnTo>
                    <a:pt x="561" y="75"/>
                  </a:lnTo>
                  <a:lnTo>
                    <a:pt x="546" y="75"/>
                  </a:lnTo>
                  <a:lnTo>
                    <a:pt x="546" y="336"/>
                  </a:lnTo>
                  <a:lnTo>
                    <a:pt x="516" y="336"/>
                  </a:lnTo>
                  <a:lnTo>
                    <a:pt x="516" y="351"/>
                  </a:lnTo>
                  <a:lnTo>
                    <a:pt x="445" y="351"/>
                  </a:lnTo>
                  <a:lnTo>
                    <a:pt x="445" y="336"/>
                  </a:lnTo>
                  <a:lnTo>
                    <a:pt x="415" y="336"/>
                  </a:lnTo>
                  <a:lnTo>
                    <a:pt x="415" y="351"/>
                  </a:lnTo>
                  <a:lnTo>
                    <a:pt x="328" y="351"/>
                  </a:lnTo>
                  <a:lnTo>
                    <a:pt x="328" y="366"/>
                  </a:lnTo>
                  <a:lnTo>
                    <a:pt x="283" y="366"/>
                  </a:lnTo>
                  <a:lnTo>
                    <a:pt x="283" y="381"/>
                  </a:lnTo>
                  <a:lnTo>
                    <a:pt x="238" y="381"/>
                  </a:lnTo>
                  <a:lnTo>
                    <a:pt x="238" y="351"/>
                  </a:lnTo>
                  <a:lnTo>
                    <a:pt x="223" y="351"/>
                  </a:lnTo>
                  <a:lnTo>
                    <a:pt x="223" y="366"/>
                  </a:lnTo>
                  <a:lnTo>
                    <a:pt x="207" y="366"/>
                  </a:lnTo>
                  <a:lnTo>
                    <a:pt x="207" y="381"/>
                  </a:lnTo>
                  <a:lnTo>
                    <a:pt x="192" y="381"/>
                  </a:lnTo>
                  <a:lnTo>
                    <a:pt x="192" y="395"/>
                  </a:lnTo>
                  <a:lnTo>
                    <a:pt x="135" y="395"/>
                  </a:lnTo>
                  <a:lnTo>
                    <a:pt x="135" y="381"/>
                  </a:lnTo>
                  <a:lnTo>
                    <a:pt x="151" y="381"/>
                  </a:lnTo>
                  <a:lnTo>
                    <a:pt x="151" y="366"/>
                  </a:lnTo>
                  <a:lnTo>
                    <a:pt x="135" y="366"/>
                  </a:lnTo>
                  <a:lnTo>
                    <a:pt x="135" y="351"/>
                  </a:lnTo>
                  <a:lnTo>
                    <a:pt x="177" y="351"/>
                  </a:lnTo>
                  <a:lnTo>
                    <a:pt x="177" y="336"/>
                  </a:lnTo>
                  <a:lnTo>
                    <a:pt x="192" y="336"/>
                  </a:lnTo>
                  <a:lnTo>
                    <a:pt x="192" y="321"/>
                  </a:lnTo>
                  <a:lnTo>
                    <a:pt x="177" y="321"/>
                  </a:lnTo>
                  <a:lnTo>
                    <a:pt x="177" y="307"/>
                  </a:lnTo>
                  <a:lnTo>
                    <a:pt x="135" y="307"/>
                  </a:lnTo>
                  <a:lnTo>
                    <a:pt x="135" y="265"/>
                  </a:lnTo>
                  <a:lnTo>
                    <a:pt x="151" y="265"/>
                  </a:lnTo>
                  <a:lnTo>
                    <a:pt x="151" y="236"/>
                  </a:lnTo>
                  <a:lnTo>
                    <a:pt x="162" y="236"/>
                  </a:lnTo>
                  <a:lnTo>
                    <a:pt x="162" y="190"/>
                  </a:lnTo>
                  <a:lnTo>
                    <a:pt x="151" y="190"/>
                  </a:lnTo>
                  <a:lnTo>
                    <a:pt x="151" y="176"/>
                  </a:lnTo>
                  <a:lnTo>
                    <a:pt x="135" y="176"/>
                  </a:lnTo>
                  <a:lnTo>
                    <a:pt x="135" y="161"/>
                  </a:lnTo>
                  <a:lnTo>
                    <a:pt x="105" y="161"/>
                  </a:lnTo>
                  <a:lnTo>
                    <a:pt x="105" y="146"/>
                  </a:lnTo>
                  <a:lnTo>
                    <a:pt x="76" y="146"/>
                  </a:lnTo>
                  <a:lnTo>
                    <a:pt x="76" y="131"/>
                  </a:lnTo>
                  <a:lnTo>
                    <a:pt x="61" y="131"/>
                  </a:lnTo>
                  <a:lnTo>
                    <a:pt x="61" y="116"/>
                  </a:lnTo>
                  <a:lnTo>
                    <a:pt x="46" y="116"/>
                  </a:lnTo>
                  <a:lnTo>
                    <a:pt x="46" y="105"/>
                  </a:lnTo>
                  <a:lnTo>
                    <a:pt x="30" y="105"/>
                  </a:lnTo>
                  <a:lnTo>
                    <a:pt x="30" y="90"/>
                  </a:lnTo>
                  <a:lnTo>
                    <a:pt x="15" y="90"/>
                  </a:lnTo>
                  <a:lnTo>
                    <a:pt x="15" y="75"/>
                  </a:lnTo>
                  <a:lnTo>
                    <a:pt x="0" y="75"/>
                  </a:lnTo>
                  <a:lnTo>
                    <a:pt x="0" y="60"/>
                  </a:lnTo>
                  <a:lnTo>
                    <a:pt x="15" y="60"/>
                  </a:lnTo>
                  <a:lnTo>
                    <a:pt x="15" y="30"/>
                  </a:lnTo>
                  <a:lnTo>
                    <a:pt x="30" y="30"/>
                  </a:lnTo>
                  <a:lnTo>
                    <a:pt x="30" y="15"/>
                  </a:lnTo>
                  <a:lnTo>
                    <a:pt x="3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5" name="Freeform 4"/>
            <p:cNvSpPr>
              <a:spLocks/>
            </p:cNvSpPr>
            <p:nvPr/>
          </p:nvSpPr>
          <p:spPr bwMode="auto">
            <a:xfrm>
              <a:off x="1218" y="265"/>
              <a:ext cx="2676" cy="1002"/>
            </a:xfrm>
            <a:custGeom>
              <a:avLst/>
              <a:gdLst>
                <a:gd name="T0" fmla="*/ 325 w 2676"/>
                <a:gd name="T1" fmla="*/ 30 h 1002"/>
                <a:gd name="T2" fmla="*/ 695 w 2676"/>
                <a:gd name="T3" fmla="*/ 15 h 1002"/>
                <a:gd name="T4" fmla="*/ 740 w 2676"/>
                <a:gd name="T5" fmla="*/ 147 h 1002"/>
                <a:gd name="T6" fmla="*/ 1152 w 2676"/>
                <a:gd name="T7" fmla="*/ 192 h 1002"/>
                <a:gd name="T8" fmla="*/ 1108 w 2676"/>
                <a:gd name="T9" fmla="*/ 252 h 1002"/>
                <a:gd name="T10" fmla="*/ 975 w 2676"/>
                <a:gd name="T11" fmla="*/ 324 h 1002"/>
                <a:gd name="T12" fmla="*/ 1021 w 2676"/>
                <a:gd name="T13" fmla="*/ 324 h 1002"/>
                <a:gd name="T14" fmla="*/ 1137 w 2676"/>
                <a:gd name="T15" fmla="*/ 252 h 1002"/>
                <a:gd name="T16" fmla="*/ 1360 w 2676"/>
                <a:gd name="T17" fmla="*/ 252 h 1002"/>
                <a:gd name="T18" fmla="*/ 1609 w 2676"/>
                <a:gd name="T19" fmla="*/ 238 h 1002"/>
                <a:gd name="T20" fmla="*/ 1598 w 2676"/>
                <a:gd name="T21" fmla="*/ 267 h 1002"/>
                <a:gd name="T22" fmla="*/ 1863 w 2676"/>
                <a:gd name="T23" fmla="*/ 223 h 1002"/>
                <a:gd name="T24" fmla="*/ 1908 w 2676"/>
                <a:gd name="T25" fmla="*/ 384 h 1002"/>
                <a:gd name="T26" fmla="*/ 1568 w 2676"/>
                <a:gd name="T27" fmla="*/ 399 h 1002"/>
                <a:gd name="T28" fmla="*/ 1802 w 2676"/>
                <a:gd name="T29" fmla="*/ 708 h 1002"/>
                <a:gd name="T30" fmla="*/ 2070 w 2676"/>
                <a:gd name="T31" fmla="*/ 723 h 1002"/>
                <a:gd name="T32" fmla="*/ 2085 w 2676"/>
                <a:gd name="T33" fmla="*/ 779 h 1002"/>
                <a:gd name="T34" fmla="*/ 2173 w 2676"/>
                <a:gd name="T35" fmla="*/ 662 h 1002"/>
                <a:gd name="T36" fmla="*/ 2218 w 2676"/>
                <a:gd name="T37" fmla="*/ 693 h 1002"/>
                <a:gd name="T38" fmla="*/ 2203 w 2676"/>
                <a:gd name="T39" fmla="*/ 647 h 1002"/>
                <a:gd name="T40" fmla="*/ 2248 w 2676"/>
                <a:gd name="T41" fmla="*/ 399 h 1002"/>
                <a:gd name="T42" fmla="*/ 2279 w 2676"/>
                <a:gd name="T43" fmla="*/ 324 h 1002"/>
                <a:gd name="T44" fmla="*/ 2263 w 2676"/>
                <a:gd name="T45" fmla="*/ 238 h 1002"/>
                <a:gd name="T46" fmla="*/ 2351 w 2676"/>
                <a:gd name="T47" fmla="*/ 546 h 1002"/>
                <a:gd name="T48" fmla="*/ 2396 w 2676"/>
                <a:gd name="T49" fmla="*/ 546 h 1002"/>
                <a:gd name="T50" fmla="*/ 2588 w 2676"/>
                <a:gd name="T51" fmla="*/ 546 h 1002"/>
                <a:gd name="T52" fmla="*/ 2543 w 2676"/>
                <a:gd name="T53" fmla="*/ 591 h 1002"/>
                <a:gd name="T54" fmla="*/ 2630 w 2676"/>
                <a:gd name="T55" fmla="*/ 546 h 1002"/>
                <a:gd name="T56" fmla="*/ 2603 w 2676"/>
                <a:gd name="T57" fmla="*/ 678 h 1002"/>
                <a:gd name="T58" fmla="*/ 2527 w 2676"/>
                <a:gd name="T59" fmla="*/ 632 h 1002"/>
                <a:gd name="T60" fmla="*/ 2396 w 2676"/>
                <a:gd name="T61" fmla="*/ 617 h 1002"/>
                <a:gd name="T62" fmla="*/ 2335 w 2676"/>
                <a:gd name="T63" fmla="*/ 617 h 1002"/>
                <a:gd name="T64" fmla="*/ 2290 w 2676"/>
                <a:gd name="T65" fmla="*/ 693 h 1002"/>
                <a:gd name="T66" fmla="*/ 2070 w 2676"/>
                <a:gd name="T67" fmla="*/ 839 h 1002"/>
                <a:gd name="T68" fmla="*/ 2025 w 2676"/>
                <a:gd name="T69" fmla="*/ 956 h 1002"/>
                <a:gd name="T70" fmla="*/ 1939 w 2676"/>
                <a:gd name="T71" fmla="*/ 1001 h 1002"/>
                <a:gd name="T72" fmla="*/ 1863 w 2676"/>
                <a:gd name="T73" fmla="*/ 941 h 1002"/>
                <a:gd name="T74" fmla="*/ 1776 w 2676"/>
                <a:gd name="T75" fmla="*/ 870 h 1002"/>
                <a:gd name="T76" fmla="*/ 1802 w 2676"/>
                <a:gd name="T77" fmla="*/ 779 h 1002"/>
                <a:gd name="T78" fmla="*/ 1685 w 2676"/>
                <a:gd name="T79" fmla="*/ 767 h 1002"/>
                <a:gd name="T80" fmla="*/ 1640 w 2676"/>
                <a:gd name="T81" fmla="*/ 678 h 1002"/>
                <a:gd name="T82" fmla="*/ 1554 w 2676"/>
                <a:gd name="T83" fmla="*/ 632 h 1002"/>
                <a:gd name="T84" fmla="*/ 1447 w 2676"/>
                <a:gd name="T85" fmla="*/ 576 h 1002"/>
                <a:gd name="T86" fmla="*/ 1406 w 2676"/>
                <a:gd name="T87" fmla="*/ 516 h 1002"/>
                <a:gd name="T88" fmla="*/ 1478 w 2676"/>
                <a:gd name="T89" fmla="*/ 429 h 1002"/>
                <a:gd name="T90" fmla="*/ 1376 w 2676"/>
                <a:gd name="T91" fmla="*/ 501 h 1002"/>
                <a:gd name="T92" fmla="*/ 1315 w 2676"/>
                <a:gd name="T93" fmla="*/ 429 h 1002"/>
                <a:gd name="T94" fmla="*/ 933 w 2676"/>
                <a:gd name="T95" fmla="*/ 384 h 1002"/>
                <a:gd name="T96" fmla="*/ 888 w 2676"/>
                <a:gd name="T97" fmla="*/ 309 h 1002"/>
                <a:gd name="T98" fmla="*/ 771 w 2676"/>
                <a:gd name="T99" fmla="*/ 223 h 1002"/>
                <a:gd name="T100" fmla="*/ 755 w 2676"/>
                <a:gd name="T101" fmla="*/ 223 h 1002"/>
                <a:gd name="T102" fmla="*/ 370 w 2676"/>
                <a:gd name="T103" fmla="*/ 117 h 1002"/>
                <a:gd name="T104" fmla="*/ 294 w 2676"/>
                <a:gd name="T105" fmla="*/ 61 h 1002"/>
                <a:gd name="T106" fmla="*/ 401 w 2676"/>
                <a:gd name="T107" fmla="*/ 132 h 1002"/>
                <a:gd name="T108" fmla="*/ 91 w 2676"/>
                <a:gd name="T109" fmla="*/ 324 h 1002"/>
                <a:gd name="T110" fmla="*/ 91 w 2676"/>
                <a:gd name="T111" fmla="*/ 238 h 1002"/>
                <a:gd name="T112" fmla="*/ 148 w 2676"/>
                <a:gd name="T113" fmla="*/ 117 h 10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76"/>
                <a:gd name="T172" fmla="*/ 0 h 1002"/>
                <a:gd name="T173" fmla="*/ 2676 w 2676"/>
                <a:gd name="T174" fmla="*/ 1002 h 10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76" h="1002">
                  <a:moveTo>
                    <a:pt x="0" y="0"/>
                  </a:moveTo>
                  <a:lnTo>
                    <a:pt x="325" y="0"/>
                  </a:lnTo>
                  <a:lnTo>
                    <a:pt x="325" y="15"/>
                  </a:lnTo>
                  <a:lnTo>
                    <a:pt x="310" y="15"/>
                  </a:lnTo>
                  <a:lnTo>
                    <a:pt x="310" y="46"/>
                  </a:lnTo>
                  <a:lnTo>
                    <a:pt x="325" y="46"/>
                  </a:lnTo>
                  <a:lnTo>
                    <a:pt x="325" y="30"/>
                  </a:lnTo>
                  <a:lnTo>
                    <a:pt x="340" y="30"/>
                  </a:lnTo>
                  <a:lnTo>
                    <a:pt x="340" y="15"/>
                  </a:lnTo>
                  <a:lnTo>
                    <a:pt x="355" y="15"/>
                  </a:lnTo>
                  <a:lnTo>
                    <a:pt x="355" y="0"/>
                  </a:lnTo>
                  <a:lnTo>
                    <a:pt x="680" y="0"/>
                  </a:lnTo>
                  <a:lnTo>
                    <a:pt x="680" y="15"/>
                  </a:lnTo>
                  <a:lnTo>
                    <a:pt x="695" y="15"/>
                  </a:lnTo>
                  <a:lnTo>
                    <a:pt x="695" y="30"/>
                  </a:lnTo>
                  <a:lnTo>
                    <a:pt x="710" y="30"/>
                  </a:lnTo>
                  <a:lnTo>
                    <a:pt x="710" y="61"/>
                  </a:lnTo>
                  <a:lnTo>
                    <a:pt x="725" y="61"/>
                  </a:lnTo>
                  <a:lnTo>
                    <a:pt x="725" y="105"/>
                  </a:lnTo>
                  <a:lnTo>
                    <a:pt x="740" y="105"/>
                  </a:lnTo>
                  <a:lnTo>
                    <a:pt x="740" y="147"/>
                  </a:lnTo>
                  <a:lnTo>
                    <a:pt x="771" y="147"/>
                  </a:lnTo>
                  <a:lnTo>
                    <a:pt x="771" y="162"/>
                  </a:lnTo>
                  <a:lnTo>
                    <a:pt x="782" y="162"/>
                  </a:lnTo>
                  <a:lnTo>
                    <a:pt x="782" y="177"/>
                  </a:lnTo>
                  <a:lnTo>
                    <a:pt x="1066" y="177"/>
                  </a:lnTo>
                  <a:lnTo>
                    <a:pt x="1066" y="192"/>
                  </a:lnTo>
                  <a:lnTo>
                    <a:pt x="1152" y="192"/>
                  </a:lnTo>
                  <a:lnTo>
                    <a:pt x="1152" y="207"/>
                  </a:lnTo>
                  <a:lnTo>
                    <a:pt x="1137" y="207"/>
                  </a:lnTo>
                  <a:lnTo>
                    <a:pt x="1137" y="223"/>
                  </a:lnTo>
                  <a:lnTo>
                    <a:pt x="1122" y="223"/>
                  </a:lnTo>
                  <a:lnTo>
                    <a:pt x="1122" y="238"/>
                  </a:lnTo>
                  <a:lnTo>
                    <a:pt x="1108" y="238"/>
                  </a:lnTo>
                  <a:lnTo>
                    <a:pt x="1108" y="252"/>
                  </a:lnTo>
                  <a:lnTo>
                    <a:pt x="1096" y="252"/>
                  </a:lnTo>
                  <a:lnTo>
                    <a:pt x="1096" y="293"/>
                  </a:lnTo>
                  <a:lnTo>
                    <a:pt x="1081" y="293"/>
                  </a:lnTo>
                  <a:lnTo>
                    <a:pt x="1081" y="309"/>
                  </a:lnTo>
                  <a:lnTo>
                    <a:pt x="1005" y="309"/>
                  </a:lnTo>
                  <a:lnTo>
                    <a:pt x="1005" y="324"/>
                  </a:lnTo>
                  <a:lnTo>
                    <a:pt x="975" y="324"/>
                  </a:lnTo>
                  <a:lnTo>
                    <a:pt x="975" y="339"/>
                  </a:lnTo>
                  <a:lnTo>
                    <a:pt x="945" y="339"/>
                  </a:lnTo>
                  <a:lnTo>
                    <a:pt x="945" y="354"/>
                  </a:lnTo>
                  <a:lnTo>
                    <a:pt x="990" y="354"/>
                  </a:lnTo>
                  <a:lnTo>
                    <a:pt x="990" y="339"/>
                  </a:lnTo>
                  <a:lnTo>
                    <a:pt x="1021" y="339"/>
                  </a:lnTo>
                  <a:lnTo>
                    <a:pt x="1021" y="324"/>
                  </a:lnTo>
                  <a:lnTo>
                    <a:pt x="1096" y="324"/>
                  </a:lnTo>
                  <a:lnTo>
                    <a:pt x="1096" y="309"/>
                  </a:lnTo>
                  <a:lnTo>
                    <a:pt x="1108" y="309"/>
                  </a:lnTo>
                  <a:lnTo>
                    <a:pt x="1108" y="267"/>
                  </a:lnTo>
                  <a:lnTo>
                    <a:pt x="1122" y="267"/>
                  </a:lnTo>
                  <a:lnTo>
                    <a:pt x="1122" y="252"/>
                  </a:lnTo>
                  <a:lnTo>
                    <a:pt x="1137" y="252"/>
                  </a:lnTo>
                  <a:lnTo>
                    <a:pt x="1137" y="238"/>
                  </a:lnTo>
                  <a:lnTo>
                    <a:pt x="1152" y="238"/>
                  </a:lnTo>
                  <a:lnTo>
                    <a:pt x="1152" y="223"/>
                  </a:lnTo>
                  <a:lnTo>
                    <a:pt x="1167" y="223"/>
                  </a:lnTo>
                  <a:lnTo>
                    <a:pt x="1167" y="192"/>
                  </a:lnTo>
                  <a:lnTo>
                    <a:pt x="1360" y="192"/>
                  </a:lnTo>
                  <a:lnTo>
                    <a:pt x="1360" y="252"/>
                  </a:lnTo>
                  <a:lnTo>
                    <a:pt x="1376" y="252"/>
                  </a:lnTo>
                  <a:lnTo>
                    <a:pt x="1376" y="192"/>
                  </a:lnTo>
                  <a:lnTo>
                    <a:pt x="1406" y="192"/>
                  </a:lnTo>
                  <a:lnTo>
                    <a:pt x="1406" y="207"/>
                  </a:lnTo>
                  <a:lnTo>
                    <a:pt x="1624" y="207"/>
                  </a:lnTo>
                  <a:lnTo>
                    <a:pt x="1624" y="238"/>
                  </a:lnTo>
                  <a:lnTo>
                    <a:pt x="1609" y="238"/>
                  </a:lnTo>
                  <a:lnTo>
                    <a:pt x="1609" y="252"/>
                  </a:lnTo>
                  <a:lnTo>
                    <a:pt x="1583" y="252"/>
                  </a:lnTo>
                  <a:lnTo>
                    <a:pt x="1583" y="267"/>
                  </a:lnTo>
                  <a:lnTo>
                    <a:pt x="1554" y="267"/>
                  </a:lnTo>
                  <a:lnTo>
                    <a:pt x="1554" y="278"/>
                  </a:lnTo>
                  <a:lnTo>
                    <a:pt x="1598" y="278"/>
                  </a:lnTo>
                  <a:lnTo>
                    <a:pt x="1598" y="267"/>
                  </a:lnTo>
                  <a:lnTo>
                    <a:pt x="1624" y="267"/>
                  </a:lnTo>
                  <a:lnTo>
                    <a:pt x="1624" y="252"/>
                  </a:lnTo>
                  <a:lnTo>
                    <a:pt x="1640" y="252"/>
                  </a:lnTo>
                  <a:lnTo>
                    <a:pt x="1640" y="207"/>
                  </a:lnTo>
                  <a:lnTo>
                    <a:pt x="1746" y="207"/>
                  </a:lnTo>
                  <a:lnTo>
                    <a:pt x="1746" y="223"/>
                  </a:lnTo>
                  <a:lnTo>
                    <a:pt x="1863" y="223"/>
                  </a:lnTo>
                  <a:lnTo>
                    <a:pt x="1863" y="278"/>
                  </a:lnTo>
                  <a:lnTo>
                    <a:pt x="1878" y="278"/>
                  </a:lnTo>
                  <a:lnTo>
                    <a:pt x="1878" y="324"/>
                  </a:lnTo>
                  <a:lnTo>
                    <a:pt x="1893" y="324"/>
                  </a:lnTo>
                  <a:lnTo>
                    <a:pt x="1893" y="354"/>
                  </a:lnTo>
                  <a:lnTo>
                    <a:pt x="1908" y="354"/>
                  </a:lnTo>
                  <a:lnTo>
                    <a:pt x="1908" y="384"/>
                  </a:lnTo>
                  <a:lnTo>
                    <a:pt x="1893" y="384"/>
                  </a:lnTo>
                  <a:lnTo>
                    <a:pt x="1893" y="415"/>
                  </a:lnTo>
                  <a:lnTo>
                    <a:pt x="1878" y="415"/>
                  </a:lnTo>
                  <a:lnTo>
                    <a:pt x="1878" y="429"/>
                  </a:lnTo>
                  <a:lnTo>
                    <a:pt x="1730" y="429"/>
                  </a:lnTo>
                  <a:lnTo>
                    <a:pt x="1730" y="399"/>
                  </a:lnTo>
                  <a:lnTo>
                    <a:pt x="1568" y="399"/>
                  </a:lnTo>
                  <a:lnTo>
                    <a:pt x="1568" y="415"/>
                  </a:lnTo>
                  <a:lnTo>
                    <a:pt x="1715" y="415"/>
                  </a:lnTo>
                  <a:lnTo>
                    <a:pt x="1715" y="444"/>
                  </a:lnTo>
                  <a:lnTo>
                    <a:pt x="1787" y="444"/>
                  </a:lnTo>
                  <a:lnTo>
                    <a:pt x="1787" y="662"/>
                  </a:lnTo>
                  <a:lnTo>
                    <a:pt x="1802" y="662"/>
                  </a:lnTo>
                  <a:lnTo>
                    <a:pt x="1802" y="708"/>
                  </a:lnTo>
                  <a:lnTo>
                    <a:pt x="1818" y="708"/>
                  </a:lnTo>
                  <a:lnTo>
                    <a:pt x="1818" y="752"/>
                  </a:lnTo>
                  <a:lnTo>
                    <a:pt x="1833" y="752"/>
                  </a:lnTo>
                  <a:lnTo>
                    <a:pt x="1833" y="708"/>
                  </a:lnTo>
                  <a:lnTo>
                    <a:pt x="2085" y="708"/>
                  </a:lnTo>
                  <a:lnTo>
                    <a:pt x="2085" y="723"/>
                  </a:lnTo>
                  <a:lnTo>
                    <a:pt x="2070" y="723"/>
                  </a:lnTo>
                  <a:lnTo>
                    <a:pt x="2070" y="809"/>
                  </a:lnTo>
                  <a:lnTo>
                    <a:pt x="2055" y="809"/>
                  </a:lnTo>
                  <a:lnTo>
                    <a:pt x="2055" y="839"/>
                  </a:lnTo>
                  <a:lnTo>
                    <a:pt x="2070" y="839"/>
                  </a:lnTo>
                  <a:lnTo>
                    <a:pt x="2070" y="824"/>
                  </a:lnTo>
                  <a:lnTo>
                    <a:pt x="2085" y="824"/>
                  </a:lnTo>
                  <a:lnTo>
                    <a:pt x="2085" y="779"/>
                  </a:lnTo>
                  <a:lnTo>
                    <a:pt x="2101" y="779"/>
                  </a:lnTo>
                  <a:lnTo>
                    <a:pt x="2101" y="708"/>
                  </a:lnTo>
                  <a:lnTo>
                    <a:pt x="2127" y="708"/>
                  </a:lnTo>
                  <a:lnTo>
                    <a:pt x="2127" y="678"/>
                  </a:lnTo>
                  <a:lnTo>
                    <a:pt x="2142" y="678"/>
                  </a:lnTo>
                  <a:lnTo>
                    <a:pt x="2142" y="662"/>
                  </a:lnTo>
                  <a:lnTo>
                    <a:pt x="2173" y="662"/>
                  </a:lnTo>
                  <a:lnTo>
                    <a:pt x="2173" y="647"/>
                  </a:lnTo>
                  <a:lnTo>
                    <a:pt x="2188" y="647"/>
                  </a:lnTo>
                  <a:lnTo>
                    <a:pt x="2188" y="662"/>
                  </a:lnTo>
                  <a:lnTo>
                    <a:pt x="2203" y="662"/>
                  </a:lnTo>
                  <a:lnTo>
                    <a:pt x="2203" y="678"/>
                  </a:lnTo>
                  <a:lnTo>
                    <a:pt x="2218" y="678"/>
                  </a:lnTo>
                  <a:lnTo>
                    <a:pt x="2218" y="693"/>
                  </a:lnTo>
                  <a:lnTo>
                    <a:pt x="2248" y="693"/>
                  </a:lnTo>
                  <a:lnTo>
                    <a:pt x="2248" y="678"/>
                  </a:lnTo>
                  <a:lnTo>
                    <a:pt x="2233" y="678"/>
                  </a:lnTo>
                  <a:lnTo>
                    <a:pt x="2233" y="662"/>
                  </a:lnTo>
                  <a:lnTo>
                    <a:pt x="2218" y="662"/>
                  </a:lnTo>
                  <a:lnTo>
                    <a:pt x="2218" y="647"/>
                  </a:lnTo>
                  <a:lnTo>
                    <a:pt x="2203" y="647"/>
                  </a:lnTo>
                  <a:lnTo>
                    <a:pt x="2203" y="632"/>
                  </a:lnTo>
                  <a:lnTo>
                    <a:pt x="2218" y="632"/>
                  </a:lnTo>
                  <a:lnTo>
                    <a:pt x="2218" y="606"/>
                  </a:lnTo>
                  <a:lnTo>
                    <a:pt x="2188" y="606"/>
                  </a:lnTo>
                  <a:lnTo>
                    <a:pt x="2188" y="415"/>
                  </a:lnTo>
                  <a:lnTo>
                    <a:pt x="2248" y="415"/>
                  </a:lnTo>
                  <a:lnTo>
                    <a:pt x="2248" y="399"/>
                  </a:lnTo>
                  <a:lnTo>
                    <a:pt x="2263" y="399"/>
                  </a:lnTo>
                  <a:lnTo>
                    <a:pt x="2263" y="384"/>
                  </a:lnTo>
                  <a:lnTo>
                    <a:pt x="2279" y="384"/>
                  </a:lnTo>
                  <a:lnTo>
                    <a:pt x="2279" y="369"/>
                  </a:lnTo>
                  <a:lnTo>
                    <a:pt x="2290" y="369"/>
                  </a:lnTo>
                  <a:lnTo>
                    <a:pt x="2290" y="324"/>
                  </a:lnTo>
                  <a:lnTo>
                    <a:pt x="2279" y="324"/>
                  </a:lnTo>
                  <a:lnTo>
                    <a:pt x="2279" y="309"/>
                  </a:lnTo>
                  <a:lnTo>
                    <a:pt x="2263" y="309"/>
                  </a:lnTo>
                  <a:lnTo>
                    <a:pt x="2263" y="293"/>
                  </a:lnTo>
                  <a:lnTo>
                    <a:pt x="2248" y="293"/>
                  </a:lnTo>
                  <a:lnTo>
                    <a:pt x="2248" y="252"/>
                  </a:lnTo>
                  <a:lnTo>
                    <a:pt x="2263" y="252"/>
                  </a:lnTo>
                  <a:lnTo>
                    <a:pt x="2263" y="238"/>
                  </a:lnTo>
                  <a:lnTo>
                    <a:pt x="2290" y="238"/>
                  </a:lnTo>
                  <a:lnTo>
                    <a:pt x="2290" y="252"/>
                  </a:lnTo>
                  <a:lnTo>
                    <a:pt x="2411" y="252"/>
                  </a:lnTo>
                  <a:lnTo>
                    <a:pt x="2411" y="531"/>
                  </a:lnTo>
                  <a:lnTo>
                    <a:pt x="2381" y="531"/>
                  </a:lnTo>
                  <a:lnTo>
                    <a:pt x="2381" y="546"/>
                  </a:lnTo>
                  <a:lnTo>
                    <a:pt x="2351" y="546"/>
                  </a:lnTo>
                  <a:lnTo>
                    <a:pt x="2351" y="576"/>
                  </a:lnTo>
                  <a:lnTo>
                    <a:pt x="2335" y="576"/>
                  </a:lnTo>
                  <a:lnTo>
                    <a:pt x="2335" y="591"/>
                  </a:lnTo>
                  <a:lnTo>
                    <a:pt x="2366" y="591"/>
                  </a:lnTo>
                  <a:lnTo>
                    <a:pt x="2366" y="561"/>
                  </a:lnTo>
                  <a:lnTo>
                    <a:pt x="2396" y="561"/>
                  </a:lnTo>
                  <a:lnTo>
                    <a:pt x="2396" y="546"/>
                  </a:lnTo>
                  <a:lnTo>
                    <a:pt x="2426" y="546"/>
                  </a:lnTo>
                  <a:lnTo>
                    <a:pt x="2426" y="516"/>
                  </a:lnTo>
                  <a:lnTo>
                    <a:pt x="2618" y="516"/>
                  </a:lnTo>
                  <a:lnTo>
                    <a:pt x="2618" y="531"/>
                  </a:lnTo>
                  <a:lnTo>
                    <a:pt x="2603" y="531"/>
                  </a:lnTo>
                  <a:lnTo>
                    <a:pt x="2603" y="546"/>
                  </a:lnTo>
                  <a:lnTo>
                    <a:pt x="2588" y="546"/>
                  </a:lnTo>
                  <a:lnTo>
                    <a:pt x="2588" y="561"/>
                  </a:lnTo>
                  <a:lnTo>
                    <a:pt x="2558" y="561"/>
                  </a:lnTo>
                  <a:lnTo>
                    <a:pt x="2558" y="576"/>
                  </a:lnTo>
                  <a:lnTo>
                    <a:pt x="2527" y="576"/>
                  </a:lnTo>
                  <a:lnTo>
                    <a:pt x="2527" y="606"/>
                  </a:lnTo>
                  <a:lnTo>
                    <a:pt x="2543" y="606"/>
                  </a:lnTo>
                  <a:lnTo>
                    <a:pt x="2543" y="591"/>
                  </a:lnTo>
                  <a:lnTo>
                    <a:pt x="2573" y="591"/>
                  </a:lnTo>
                  <a:lnTo>
                    <a:pt x="2573" y="576"/>
                  </a:lnTo>
                  <a:lnTo>
                    <a:pt x="2603" y="576"/>
                  </a:lnTo>
                  <a:lnTo>
                    <a:pt x="2603" y="561"/>
                  </a:lnTo>
                  <a:lnTo>
                    <a:pt x="2618" y="561"/>
                  </a:lnTo>
                  <a:lnTo>
                    <a:pt x="2618" y="546"/>
                  </a:lnTo>
                  <a:lnTo>
                    <a:pt x="2630" y="546"/>
                  </a:lnTo>
                  <a:lnTo>
                    <a:pt x="2630" y="516"/>
                  </a:lnTo>
                  <a:lnTo>
                    <a:pt x="2675" y="516"/>
                  </a:lnTo>
                  <a:lnTo>
                    <a:pt x="2675" y="723"/>
                  </a:lnTo>
                  <a:lnTo>
                    <a:pt x="2645" y="723"/>
                  </a:lnTo>
                  <a:lnTo>
                    <a:pt x="2645" y="693"/>
                  </a:lnTo>
                  <a:lnTo>
                    <a:pt x="2603" y="693"/>
                  </a:lnTo>
                  <a:lnTo>
                    <a:pt x="2603" y="678"/>
                  </a:lnTo>
                  <a:lnTo>
                    <a:pt x="2512" y="678"/>
                  </a:lnTo>
                  <a:lnTo>
                    <a:pt x="2512" y="662"/>
                  </a:lnTo>
                  <a:lnTo>
                    <a:pt x="2456" y="662"/>
                  </a:lnTo>
                  <a:lnTo>
                    <a:pt x="2456" y="647"/>
                  </a:lnTo>
                  <a:lnTo>
                    <a:pt x="2497" y="647"/>
                  </a:lnTo>
                  <a:lnTo>
                    <a:pt x="2497" y="632"/>
                  </a:lnTo>
                  <a:lnTo>
                    <a:pt x="2527" y="632"/>
                  </a:lnTo>
                  <a:lnTo>
                    <a:pt x="2527" y="606"/>
                  </a:lnTo>
                  <a:lnTo>
                    <a:pt x="2512" y="606"/>
                  </a:lnTo>
                  <a:lnTo>
                    <a:pt x="2512" y="617"/>
                  </a:lnTo>
                  <a:lnTo>
                    <a:pt x="2482" y="617"/>
                  </a:lnTo>
                  <a:lnTo>
                    <a:pt x="2482" y="632"/>
                  </a:lnTo>
                  <a:lnTo>
                    <a:pt x="2396" y="632"/>
                  </a:lnTo>
                  <a:lnTo>
                    <a:pt x="2396" y="617"/>
                  </a:lnTo>
                  <a:lnTo>
                    <a:pt x="2351" y="617"/>
                  </a:lnTo>
                  <a:lnTo>
                    <a:pt x="2351" y="606"/>
                  </a:lnTo>
                  <a:lnTo>
                    <a:pt x="2335" y="606"/>
                  </a:lnTo>
                  <a:lnTo>
                    <a:pt x="2335" y="591"/>
                  </a:lnTo>
                  <a:lnTo>
                    <a:pt x="2320" y="591"/>
                  </a:lnTo>
                  <a:lnTo>
                    <a:pt x="2320" y="617"/>
                  </a:lnTo>
                  <a:lnTo>
                    <a:pt x="2335" y="617"/>
                  </a:lnTo>
                  <a:lnTo>
                    <a:pt x="2335" y="632"/>
                  </a:lnTo>
                  <a:lnTo>
                    <a:pt x="2320" y="632"/>
                  </a:lnTo>
                  <a:lnTo>
                    <a:pt x="2320" y="662"/>
                  </a:lnTo>
                  <a:lnTo>
                    <a:pt x="2305" y="662"/>
                  </a:lnTo>
                  <a:lnTo>
                    <a:pt x="2305" y="678"/>
                  </a:lnTo>
                  <a:lnTo>
                    <a:pt x="2290" y="678"/>
                  </a:lnTo>
                  <a:lnTo>
                    <a:pt x="2290" y="693"/>
                  </a:lnTo>
                  <a:lnTo>
                    <a:pt x="2248" y="693"/>
                  </a:lnTo>
                  <a:lnTo>
                    <a:pt x="2248" y="708"/>
                  </a:lnTo>
                  <a:lnTo>
                    <a:pt x="2279" y="708"/>
                  </a:lnTo>
                  <a:lnTo>
                    <a:pt x="2279" y="855"/>
                  </a:lnTo>
                  <a:lnTo>
                    <a:pt x="2218" y="855"/>
                  </a:lnTo>
                  <a:lnTo>
                    <a:pt x="2218" y="839"/>
                  </a:lnTo>
                  <a:lnTo>
                    <a:pt x="2070" y="839"/>
                  </a:lnTo>
                  <a:lnTo>
                    <a:pt x="2070" y="870"/>
                  </a:lnTo>
                  <a:lnTo>
                    <a:pt x="2055" y="870"/>
                  </a:lnTo>
                  <a:lnTo>
                    <a:pt x="2055" y="915"/>
                  </a:lnTo>
                  <a:lnTo>
                    <a:pt x="2040" y="915"/>
                  </a:lnTo>
                  <a:lnTo>
                    <a:pt x="2040" y="929"/>
                  </a:lnTo>
                  <a:lnTo>
                    <a:pt x="2025" y="929"/>
                  </a:lnTo>
                  <a:lnTo>
                    <a:pt x="2025" y="956"/>
                  </a:lnTo>
                  <a:lnTo>
                    <a:pt x="2010" y="956"/>
                  </a:lnTo>
                  <a:lnTo>
                    <a:pt x="2010" y="971"/>
                  </a:lnTo>
                  <a:lnTo>
                    <a:pt x="1996" y="971"/>
                  </a:lnTo>
                  <a:lnTo>
                    <a:pt x="1996" y="986"/>
                  </a:lnTo>
                  <a:lnTo>
                    <a:pt x="1965" y="986"/>
                  </a:lnTo>
                  <a:lnTo>
                    <a:pt x="1965" y="1001"/>
                  </a:lnTo>
                  <a:lnTo>
                    <a:pt x="1939" y="1001"/>
                  </a:lnTo>
                  <a:lnTo>
                    <a:pt x="1939" y="986"/>
                  </a:lnTo>
                  <a:lnTo>
                    <a:pt x="1908" y="986"/>
                  </a:lnTo>
                  <a:lnTo>
                    <a:pt x="1908" y="941"/>
                  </a:lnTo>
                  <a:lnTo>
                    <a:pt x="1893" y="941"/>
                  </a:lnTo>
                  <a:lnTo>
                    <a:pt x="1893" y="929"/>
                  </a:lnTo>
                  <a:lnTo>
                    <a:pt x="1863" y="929"/>
                  </a:lnTo>
                  <a:lnTo>
                    <a:pt x="1863" y="941"/>
                  </a:lnTo>
                  <a:lnTo>
                    <a:pt x="1848" y="941"/>
                  </a:lnTo>
                  <a:lnTo>
                    <a:pt x="1848" y="929"/>
                  </a:lnTo>
                  <a:lnTo>
                    <a:pt x="1833" y="929"/>
                  </a:lnTo>
                  <a:lnTo>
                    <a:pt x="1833" y="900"/>
                  </a:lnTo>
                  <a:lnTo>
                    <a:pt x="1787" y="900"/>
                  </a:lnTo>
                  <a:lnTo>
                    <a:pt x="1787" y="870"/>
                  </a:lnTo>
                  <a:lnTo>
                    <a:pt x="1776" y="870"/>
                  </a:lnTo>
                  <a:lnTo>
                    <a:pt x="1776" y="809"/>
                  </a:lnTo>
                  <a:lnTo>
                    <a:pt x="1802" y="809"/>
                  </a:lnTo>
                  <a:lnTo>
                    <a:pt x="1802" y="794"/>
                  </a:lnTo>
                  <a:lnTo>
                    <a:pt x="1818" y="794"/>
                  </a:lnTo>
                  <a:lnTo>
                    <a:pt x="1818" y="752"/>
                  </a:lnTo>
                  <a:lnTo>
                    <a:pt x="1802" y="752"/>
                  </a:lnTo>
                  <a:lnTo>
                    <a:pt x="1802" y="779"/>
                  </a:lnTo>
                  <a:lnTo>
                    <a:pt x="1787" y="779"/>
                  </a:lnTo>
                  <a:lnTo>
                    <a:pt x="1787" y="794"/>
                  </a:lnTo>
                  <a:lnTo>
                    <a:pt x="1746" y="794"/>
                  </a:lnTo>
                  <a:lnTo>
                    <a:pt x="1746" y="779"/>
                  </a:lnTo>
                  <a:lnTo>
                    <a:pt x="1730" y="779"/>
                  </a:lnTo>
                  <a:lnTo>
                    <a:pt x="1730" y="767"/>
                  </a:lnTo>
                  <a:lnTo>
                    <a:pt x="1685" y="767"/>
                  </a:lnTo>
                  <a:lnTo>
                    <a:pt x="1685" y="752"/>
                  </a:lnTo>
                  <a:lnTo>
                    <a:pt x="1670" y="752"/>
                  </a:lnTo>
                  <a:lnTo>
                    <a:pt x="1670" y="738"/>
                  </a:lnTo>
                  <a:lnTo>
                    <a:pt x="1655" y="738"/>
                  </a:lnTo>
                  <a:lnTo>
                    <a:pt x="1655" y="693"/>
                  </a:lnTo>
                  <a:lnTo>
                    <a:pt x="1640" y="693"/>
                  </a:lnTo>
                  <a:lnTo>
                    <a:pt x="1640" y="678"/>
                  </a:lnTo>
                  <a:lnTo>
                    <a:pt x="1624" y="678"/>
                  </a:lnTo>
                  <a:lnTo>
                    <a:pt x="1624" y="662"/>
                  </a:lnTo>
                  <a:lnTo>
                    <a:pt x="1609" y="662"/>
                  </a:lnTo>
                  <a:lnTo>
                    <a:pt x="1609" y="647"/>
                  </a:lnTo>
                  <a:lnTo>
                    <a:pt x="1583" y="647"/>
                  </a:lnTo>
                  <a:lnTo>
                    <a:pt x="1583" y="632"/>
                  </a:lnTo>
                  <a:lnTo>
                    <a:pt x="1554" y="632"/>
                  </a:lnTo>
                  <a:lnTo>
                    <a:pt x="1554" y="617"/>
                  </a:lnTo>
                  <a:lnTo>
                    <a:pt x="1523" y="617"/>
                  </a:lnTo>
                  <a:lnTo>
                    <a:pt x="1523" y="606"/>
                  </a:lnTo>
                  <a:lnTo>
                    <a:pt x="1493" y="606"/>
                  </a:lnTo>
                  <a:lnTo>
                    <a:pt x="1493" y="591"/>
                  </a:lnTo>
                  <a:lnTo>
                    <a:pt x="1447" y="591"/>
                  </a:lnTo>
                  <a:lnTo>
                    <a:pt x="1447" y="576"/>
                  </a:lnTo>
                  <a:lnTo>
                    <a:pt x="1421" y="576"/>
                  </a:lnTo>
                  <a:lnTo>
                    <a:pt x="1421" y="561"/>
                  </a:lnTo>
                  <a:lnTo>
                    <a:pt x="1406" y="561"/>
                  </a:lnTo>
                  <a:lnTo>
                    <a:pt x="1406" y="546"/>
                  </a:lnTo>
                  <a:lnTo>
                    <a:pt x="1391" y="546"/>
                  </a:lnTo>
                  <a:lnTo>
                    <a:pt x="1391" y="516"/>
                  </a:lnTo>
                  <a:lnTo>
                    <a:pt x="1406" y="516"/>
                  </a:lnTo>
                  <a:lnTo>
                    <a:pt x="1406" y="486"/>
                  </a:lnTo>
                  <a:lnTo>
                    <a:pt x="1436" y="486"/>
                  </a:lnTo>
                  <a:lnTo>
                    <a:pt x="1436" y="455"/>
                  </a:lnTo>
                  <a:lnTo>
                    <a:pt x="1447" y="455"/>
                  </a:lnTo>
                  <a:lnTo>
                    <a:pt x="1447" y="444"/>
                  </a:lnTo>
                  <a:lnTo>
                    <a:pt x="1478" y="444"/>
                  </a:lnTo>
                  <a:lnTo>
                    <a:pt x="1478" y="429"/>
                  </a:lnTo>
                  <a:lnTo>
                    <a:pt x="1436" y="429"/>
                  </a:lnTo>
                  <a:lnTo>
                    <a:pt x="1436" y="444"/>
                  </a:lnTo>
                  <a:lnTo>
                    <a:pt x="1421" y="444"/>
                  </a:lnTo>
                  <a:lnTo>
                    <a:pt x="1421" y="470"/>
                  </a:lnTo>
                  <a:lnTo>
                    <a:pt x="1391" y="470"/>
                  </a:lnTo>
                  <a:lnTo>
                    <a:pt x="1391" y="501"/>
                  </a:lnTo>
                  <a:lnTo>
                    <a:pt x="1376" y="501"/>
                  </a:lnTo>
                  <a:lnTo>
                    <a:pt x="1376" y="546"/>
                  </a:lnTo>
                  <a:lnTo>
                    <a:pt x="1360" y="546"/>
                  </a:lnTo>
                  <a:lnTo>
                    <a:pt x="1360" y="531"/>
                  </a:lnTo>
                  <a:lnTo>
                    <a:pt x="1330" y="531"/>
                  </a:lnTo>
                  <a:lnTo>
                    <a:pt x="1330" y="324"/>
                  </a:lnTo>
                  <a:lnTo>
                    <a:pt x="1315" y="324"/>
                  </a:lnTo>
                  <a:lnTo>
                    <a:pt x="1315" y="429"/>
                  </a:lnTo>
                  <a:lnTo>
                    <a:pt x="1213" y="429"/>
                  </a:lnTo>
                  <a:lnTo>
                    <a:pt x="1213" y="415"/>
                  </a:lnTo>
                  <a:lnTo>
                    <a:pt x="903" y="415"/>
                  </a:lnTo>
                  <a:lnTo>
                    <a:pt x="903" y="399"/>
                  </a:lnTo>
                  <a:lnTo>
                    <a:pt x="918" y="399"/>
                  </a:lnTo>
                  <a:lnTo>
                    <a:pt x="918" y="384"/>
                  </a:lnTo>
                  <a:lnTo>
                    <a:pt x="933" y="384"/>
                  </a:lnTo>
                  <a:lnTo>
                    <a:pt x="933" y="369"/>
                  </a:lnTo>
                  <a:lnTo>
                    <a:pt x="945" y="369"/>
                  </a:lnTo>
                  <a:lnTo>
                    <a:pt x="945" y="354"/>
                  </a:lnTo>
                  <a:lnTo>
                    <a:pt x="918" y="354"/>
                  </a:lnTo>
                  <a:lnTo>
                    <a:pt x="918" y="339"/>
                  </a:lnTo>
                  <a:lnTo>
                    <a:pt x="888" y="339"/>
                  </a:lnTo>
                  <a:lnTo>
                    <a:pt x="888" y="309"/>
                  </a:lnTo>
                  <a:lnTo>
                    <a:pt x="843" y="309"/>
                  </a:lnTo>
                  <a:lnTo>
                    <a:pt x="843" y="278"/>
                  </a:lnTo>
                  <a:lnTo>
                    <a:pt x="827" y="278"/>
                  </a:lnTo>
                  <a:lnTo>
                    <a:pt x="827" y="267"/>
                  </a:lnTo>
                  <a:lnTo>
                    <a:pt x="782" y="267"/>
                  </a:lnTo>
                  <a:lnTo>
                    <a:pt x="782" y="223"/>
                  </a:lnTo>
                  <a:lnTo>
                    <a:pt x="771" y="223"/>
                  </a:lnTo>
                  <a:lnTo>
                    <a:pt x="771" y="207"/>
                  </a:lnTo>
                  <a:lnTo>
                    <a:pt x="782" y="207"/>
                  </a:lnTo>
                  <a:lnTo>
                    <a:pt x="782" y="177"/>
                  </a:lnTo>
                  <a:lnTo>
                    <a:pt x="771" y="177"/>
                  </a:lnTo>
                  <a:lnTo>
                    <a:pt x="771" y="192"/>
                  </a:lnTo>
                  <a:lnTo>
                    <a:pt x="755" y="192"/>
                  </a:lnTo>
                  <a:lnTo>
                    <a:pt x="755" y="223"/>
                  </a:lnTo>
                  <a:lnTo>
                    <a:pt x="579" y="223"/>
                  </a:lnTo>
                  <a:lnTo>
                    <a:pt x="579" y="238"/>
                  </a:lnTo>
                  <a:lnTo>
                    <a:pt x="563" y="238"/>
                  </a:lnTo>
                  <a:lnTo>
                    <a:pt x="563" y="252"/>
                  </a:lnTo>
                  <a:lnTo>
                    <a:pt x="416" y="252"/>
                  </a:lnTo>
                  <a:lnTo>
                    <a:pt x="416" y="117"/>
                  </a:lnTo>
                  <a:lnTo>
                    <a:pt x="370" y="117"/>
                  </a:lnTo>
                  <a:lnTo>
                    <a:pt x="370" y="90"/>
                  </a:lnTo>
                  <a:lnTo>
                    <a:pt x="294" y="90"/>
                  </a:lnTo>
                  <a:lnTo>
                    <a:pt x="294" y="76"/>
                  </a:lnTo>
                  <a:lnTo>
                    <a:pt x="310" y="76"/>
                  </a:lnTo>
                  <a:lnTo>
                    <a:pt x="310" y="46"/>
                  </a:lnTo>
                  <a:lnTo>
                    <a:pt x="294" y="46"/>
                  </a:lnTo>
                  <a:lnTo>
                    <a:pt x="294" y="61"/>
                  </a:lnTo>
                  <a:lnTo>
                    <a:pt x="279" y="61"/>
                  </a:lnTo>
                  <a:lnTo>
                    <a:pt x="279" y="117"/>
                  </a:lnTo>
                  <a:lnTo>
                    <a:pt x="294" y="117"/>
                  </a:lnTo>
                  <a:lnTo>
                    <a:pt x="294" y="105"/>
                  </a:lnTo>
                  <a:lnTo>
                    <a:pt x="355" y="105"/>
                  </a:lnTo>
                  <a:lnTo>
                    <a:pt x="355" y="132"/>
                  </a:lnTo>
                  <a:lnTo>
                    <a:pt x="401" y="132"/>
                  </a:lnTo>
                  <a:lnTo>
                    <a:pt x="401" y="252"/>
                  </a:lnTo>
                  <a:lnTo>
                    <a:pt x="355" y="252"/>
                  </a:lnTo>
                  <a:lnTo>
                    <a:pt x="355" y="324"/>
                  </a:lnTo>
                  <a:lnTo>
                    <a:pt x="102" y="324"/>
                  </a:lnTo>
                  <a:lnTo>
                    <a:pt x="102" y="339"/>
                  </a:lnTo>
                  <a:lnTo>
                    <a:pt x="91" y="339"/>
                  </a:lnTo>
                  <a:lnTo>
                    <a:pt x="91" y="324"/>
                  </a:lnTo>
                  <a:lnTo>
                    <a:pt x="102" y="324"/>
                  </a:lnTo>
                  <a:lnTo>
                    <a:pt x="102" y="309"/>
                  </a:lnTo>
                  <a:lnTo>
                    <a:pt x="118" y="309"/>
                  </a:lnTo>
                  <a:lnTo>
                    <a:pt x="118" y="278"/>
                  </a:lnTo>
                  <a:lnTo>
                    <a:pt x="102" y="278"/>
                  </a:lnTo>
                  <a:lnTo>
                    <a:pt x="102" y="238"/>
                  </a:lnTo>
                  <a:lnTo>
                    <a:pt x="91" y="238"/>
                  </a:lnTo>
                  <a:lnTo>
                    <a:pt x="91" y="207"/>
                  </a:lnTo>
                  <a:lnTo>
                    <a:pt x="118" y="207"/>
                  </a:lnTo>
                  <a:lnTo>
                    <a:pt x="118" y="177"/>
                  </a:lnTo>
                  <a:lnTo>
                    <a:pt x="133" y="177"/>
                  </a:lnTo>
                  <a:lnTo>
                    <a:pt x="133" y="162"/>
                  </a:lnTo>
                  <a:lnTo>
                    <a:pt x="148" y="162"/>
                  </a:lnTo>
                  <a:lnTo>
                    <a:pt x="148" y="117"/>
                  </a:lnTo>
                  <a:lnTo>
                    <a:pt x="118" y="117"/>
                  </a:lnTo>
                  <a:lnTo>
                    <a:pt x="118" y="162"/>
                  </a:lnTo>
                  <a:lnTo>
                    <a:pt x="0" y="162"/>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6" name="Freeform 5"/>
            <p:cNvSpPr>
              <a:spLocks/>
            </p:cNvSpPr>
            <p:nvPr/>
          </p:nvSpPr>
          <p:spPr bwMode="auto">
            <a:xfrm>
              <a:off x="343" y="326"/>
              <a:ext cx="306" cy="290"/>
            </a:xfrm>
            <a:custGeom>
              <a:avLst/>
              <a:gdLst>
                <a:gd name="T0" fmla="*/ 16 w 306"/>
                <a:gd name="T1" fmla="*/ 0 h 290"/>
                <a:gd name="T2" fmla="*/ 30 w 306"/>
                <a:gd name="T3" fmla="*/ 85 h 290"/>
                <a:gd name="T4" fmla="*/ 45 w 306"/>
                <a:gd name="T5" fmla="*/ 100 h 290"/>
                <a:gd name="T6" fmla="*/ 60 w 306"/>
                <a:gd name="T7" fmla="*/ 160 h 290"/>
                <a:gd name="T8" fmla="*/ 120 w 306"/>
                <a:gd name="T9" fmla="*/ 174 h 290"/>
                <a:gd name="T10" fmla="*/ 130 w 306"/>
                <a:gd name="T11" fmla="*/ 189 h 290"/>
                <a:gd name="T12" fmla="*/ 145 w 306"/>
                <a:gd name="T13" fmla="*/ 204 h 290"/>
                <a:gd name="T14" fmla="*/ 160 w 306"/>
                <a:gd name="T15" fmla="*/ 215 h 290"/>
                <a:gd name="T16" fmla="*/ 175 w 306"/>
                <a:gd name="T17" fmla="*/ 245 h 290"/>
                <a:gd name="T18" fmla="*/ 189 w 306"/>
                <a:gd name="T19" fmla="*/ 204 h 290"/>
                <a:gd name="T20" fmla="*/ 175 w 306"/>
                <a:gd name="T21" fmla="*/ 189 h 290"/>
                <a:gd name="T22" fmla="*/ 189 w 306"/>
                <a:gd name="T23" fmla="*/ 174 h 290"/>
                <a:gd name="T24" fmla="*/ 205 w 306"/>
                <a:gd name="T25" fmla="*/ 160 h 290"/>
                <a:gd name="T26" fmla="*/ 234 w 306"/>
                <a:gd name="T27" fmla="*/ 174 h 290"/>
                <a:gd name="T28" fmla="*/ 220 w 306"/>
                <a:gd name="T29" fmla="*/ 189 h 290"/>
                <a:gd name="T30" fmla="*/ 234 w 306"/>
                <a:gd name="T31" fmla="*/ 229 h 290"/>
                <a:gd name="T32" fmla="*/ 264 w 306"/>
                <a:gd name="T33" fmla="*/ 245 h 290"/>
                <a:gd name="T34" fmla="*/ 305 w 306"/>
                <a:gd name="T35" fmla="*/ 260 h 290"/>
                <a:gd name="T36" fmla="*/ 234 w 306"/>
                <a:gd name="T37" fmla="*/ 274 h 290"/>
                <a:gd name="T38" fmla="*/ 205 w 306"/>
                <a:gd name="T39" fmla="*/ 245 h 290"/>
                <a:gd name="T40" fmla="*/ 189 w 306"/>
                <a:gd name="T41" fmla="*/ 229 h 290"/>
                <a:gd name="T42" fmla="*/ 175 w 306"/>
                <a:gd name="T43" fmla="*/ 245 h 290"/>
                <a:gd name="T44" fmla="*/ 130 w 306"/>
                <a:gd name="T45" fmla="*/ 274 h 290"/>
                <a:gd name="T46" fmla="*/ 120 w 306"/>
                <a:gd name="T47" fmla="*/ 215 h 290"/>
                <a:gd name="T48" fmla="*/ 104 w 306"/>
                <a:gd name="T49" fmla="*/ 204 h 290"/>
                <a:gd name="T50" fmla="*/ 89 w 306"/>
                <a:gd name="T51" fmla="*/ 260 h 290"/>
                <a:gd name="T52" fmla="*/ 75 w 306"/>
                <a:gd name="T53" fmla="*/ 274 h 290"/>
                <a:gd name="T54" fmla="*/ 30 w 306"/>
                <a:gd name="T55" fmla="*/ 289 h 290"/>
                <a:gd name="T56" fmla="*/ 75 w 306"/>
                <a:gd name="T57" fmla="*/ 274 h 290"/>
                <a:gd name="T58" fmla="*/ 89 w 306"/>
                <a:gd name="T59" fmla="*/ 245 h 290"/>
                <a:gd name="T60" fmla="*/ 75 w 306"/>
                <a:gd name="T61" fmla="*/ 215 h 290"/>
                <a:gd name="T62" fmla="*/ 60 w 306"/>
                <a:gd name="T63" fmla="*/ 204 h 290"/>
                <a:gd name="T64" fmla="*/ 45 w 306"/>
                <a:gd name="T65" fmla="*/ 189 h 290"/>
                <a:gd name="T66" fmla="*/ 30 w 306"/>
                <a:gd name="T67" fmla="*/ 174 h 290"/>
                <a:gd name="T68" fmla="*/ 16 w 306"/>
                <a:gd name="T69" fmla="*/ 115 h 290"/>
                <a:gd name="T70" fmla="*/ 0 w 306"/>
                <a:gd name="T71" fmla="*/ 100 h 2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6"/>
                <a:gd name="T109" fmla="*/ 0 h 290"/>
                <a:gd name="T110" fmla="*/ 306 w 306"/>
                <a:gd name="T111" fmla="*/ 290 h 2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6" h="290">
                  <a:moveTo>
                    <a:pt x="0" y="0"/>
                  </a:moveTo>
                  <a:lnTo>
                    <a:pt x="16" y="0"/>
                  </a:lnTo>
                  <a:lnTo>
                    <a:pt x="16" y="85"/>
                  </a:lnTo>
                  <a:lnTo>
                    <a:pt x="30" y="85"/>
                  </a:lnTo>
                  <a:lnTo>
                    <a:pt x="30" y="100"/>
                  </a:lnTo>
                  <a:lnTo>
                    <a:pt x="45" y="100"/>
                  </a:lnTo>
                  <a:lnTo>
                    <a:pt x="45" y="160"/>
                  </a:lnTo>
                  <a:lnTo>
                    <a:pt x="60" y="160"/>
                  </a:lnTo>
                  <a:lnTo>
                    <a:pt x="60" y="174"/>
                  </a:lnTo>
                  <a:lnTo>
                    <a:pt x="120" y="174"/>
                  </a:lnTo>
                  <a:lnTo>
                    <a:pt x="120" y="189"/>
                  </a:lnTo>
                  <a:lnTo>
                    <a:pt x="130" y="189"/>
                  </a:lnTo>
                  <a:lnTo>
                    <a:pt x="130" y="204"/>
                  </a:lnTo>
                  <a:lnTo>
                    <a:pt x="145" y="204"/>
                  </a:lnTo>
                  <a:lnTo>
                    <a:pt x="145" y="215"/>
                  </a:lnTo>
                  <a:lnTo>
                    <a:pt x="160" y="215"/>
                  </a:lnTo>
                  <a:lnTo>
                    <a:pt x="160" y="245"/>
                  </a:lnTo>
                  <a:lnTo>
                    <a:pt x="175" y="245"/>
                  </a:lnTo>
                  <a:lnTo>
                    <a:pt x="175" y="204"/>
                  </a:lnTo>
                  <a:lnTo>
                    <a:pt x="189" y="204"/>
                  </a:lnTo>
                  <a:lnTo>
                    <a:pt x="189" y="189"/>
                  </a:lnTo>
                  <a:lnTo>
                    <a:pt x="175" y="189"/>
                  </a:lnTo>
                  <a:lnTo>
                    <a:pt x="175" y="174"/>
                  </a:lnTo>
                  <a:lnTo>
                    <a:pt x="189" y="174"/>
                  </a:lnTo>
                  <a:lnTo>
                    <a:pt x="189" y="160"/>
                  </a:lnTo>
                  <a:lnTo>
                    <a:pt x="205" y="160"/>
                  </a:lnTo>
                  <a:lnTo>
                    <a:pt x="205" y="174"/>
                  </a:lnTo>
                  <a:lnTo>
                    <a:pt x="234" y="174"/>
                  </a:lnTo>
                  <a:lnTo>
                    <a:pt x="234" y="189"/>
                  </a:lnTo>
                  <a:lnTo>
                    <a:pt x="220" y="189"/>
                  </a:lnTo>
                  <a:lnTo>
                    <a:pt x="220" y="229"/>
                  </a:lnTo>
                  <a:lnTo>
                    <a:pt x="234" y="229"/>
                  </a:lnTo>
                  <a:lnTo>
                    <a:pt x="234" y="245"/>
                  </a:lnTo>
                  <a:lnTo>
                    <a:pt x="264" y="245"/>
                  </a:lnTo>
                  <a:lnTo>
                    <a:pt x="264" y="260"/>
                  </a:lnTo>
                  <a:lnTo>
                    <a:pt x="305" y="260"/>
                  </a:lnTo>
                  <a:lnTo>
                    <a:pt x="305" y="274"/>
                  </a:lnTo>
                  <a:lnTo>
                    <a:pt x="234" y="274"/>
                  </a:lnTo>
                  <a:lnTo>
                    <a:pt x="234" y="245"/>
                  </a:lnTo>
                  <a:lnTo>
                    <a:pt x="205" y="245"/>
                  </a:lnTo>
                  <a:lnTo>
                    <a:pt x="205" y="229"/>
                  </a:lnTo>
                  <a:lnTo>
                    <a:pt x="189" y="229"/>
                  </a:lnTo>
                  <a:lnTo>
                    <a:pt x="189" y="245"/>
                  </a:lnTo>
                  <a:lnTo>
                    <a:pt x="175" y="245"/>
                  </a:lnTo>
                  <a:lnTo>
                    <a:pt x="175" y="274"/>
                  </a:lnTo>
                  <a:lnTo>
                    <a:pt x="130" y="274"/>
                  </a:lnTo>
                  <a:lnTo>
                    <a:pt x="130" y="215"/>
                  </a:lnTo>
                  <a:lnTo>
                    <a:pt x="120" y="215"/>
                  </a:lnTo>
                  <a:lnTo>
                    <a:pt x="120" y="204"/>
                  </a:lnTo>
                  <a:lnTo>
                    <a:pt x="104" y="204"/>
                  </a:lnTo>
                  <a:lnTo>
                    <a:pt x="104" y="260"/>
                  </a:lnTo>
                  <a:lnTo>
                    <a:pt x="89" y="260"/>
                  </a:lnTo>
                  <a:lnTo>
                    <a:pt x="89" y="274"/>
                  </a:lnTo>
                  <a:lnTo>
                    <a:pt x="75" y="274"/>
                  </a:lnTo>
                  <a:lnTo>
                    <a:pt x="75" y="289"/>
                  </a:lnTo>
                  <a:lnTo>
                    <a:pt x="30" y="289"/>
                  </a:lnTo>
                  <a:lnTo>
                    <a:pt x="30" y="274"/>
                  </a:lnTo>
                  <a:lnTo>
                    <a:pt x="75" y="274"/>
                  </a:lnTo>
                  <a:lnTo>
                    <a:pt x="75" y="245"/>
                  </a:lnTo>
                  <a:lnTo>
                    <a:pt x="89" y="245"/>
                  </a:lnTo>
                  <a:lnTo>
                    <a:pt x="89" y="215"/>
                  </a:lnTo>
                  <a:lnTo>
                    <a:pt x="75" y="215"/>
                  </a:lnTo>
                  <a:lnTo>
                    <a:pt x="75" y="204"/>
                  </a:lnTo>
                  <a:lnTo>
                    <a:pt x="60" y="204"/>
                  </a:lnTo>
                  <a:lnTo>
                    <a:pt x="60" y="189"/>
                  </a:lnTo>
                  <a:lnTo>
                    <a:pt x="45" y="189"/>
                  </a:lnTo>
                  <a:lnTo>
                    <a:pt x="45" y="174"/>
                  </a:lnTo>
                  <a:lnTo>
                    <a:pt x="30" y="174"/>
                  </a:lnTo>
                  <a:lnTo>
                    <a:pt x="30" y="115"/>
                  </a:lnTo>
                  <a:lnTo>
                    <a:pt x="16" y="115"/>
                  </a:lnTo>
                  <a:lnTo>
                    <a:pt x="16" y="100"/>
                  </a:lnTo>
                  <a:lnTo>
                    <a:pt x="0" y="100"/>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7" name="Freeform 6"/>
            <p:cNvSpPr>
              <a:spLocks/>
            </p:cNvSpPr>
            <p:nvPr/>
          </p:nvSpPr>
          <p:spPr bwMode="auto">
            <a:xfrm>
              <a:off x="1366" y="371"/>
              <a:ext cx="127" cy="37"/>
            </a:xfrm>
            <a:custGeom>
              <a:avLst/>
              <a:gdLst>
                <a:gd name="T0" fmla="*/ 0 w 127"/>
                <a:gd name="T1" fmla="*/ 0 h 37"/>
                <a:gd name="T2" fmla="*/ 43 w 127"/>
                <a:gd name="T3" fmla="*/ 0 h 37"/>
                <a:gd name="T4" fmla="*/ 43 w 127"/>
                <a:gd name="T5" fmla="*/ 10 h 37"/>
                <a:gd name="T6" fmla="*/ 57 w 127"/>
                <a:gd name="T7" fmla="*/ 10 h 37"/>
                <a:gd name="T8" fmla="*/ 57 w 127"/>
                <a:gd name="T9" fmla="*/ 23 h 37"/>
                <a:gd name="T10" fmla="*/ 116 w 127"/>
                <a:gd name="T11" fmla="*/ 23 h 37"/>
                <a:gd name="T12" fmla="*/ 116 w 127"/>
                <a:gd name="T13" fmla="*/ 10 h 37"/>
                <a:gd name="T14" fmla="*/ 126 w 127"/>
                <a:gd name="T15" fmla="*/ 10 h 37"/>
                <a:gd name="T16" fmla="*/ 126 w 127"/>
                <a:gd name="T17" fmla="*/ 36 h 37"/>
                <a:gd name="T18" fmla="*/ 43 w 127"/>
                <a:gd name="T19" fmla="*/ 36 h 37"/>
                <a:gd name="T20" fmla="*/ 43 w 127"/>
                <a:gd name="T21" fmla="*/ 23 h 37"/>
                <a:gd name="T22" fmla="*/ 29 w 127"/>
                <a:gd name="T23" fmla="*/ 23 h 37"/>
                <a:gd name="T24" fmla="*/ 29 w 127"/>
                <a:gd name="T25" fmla="*/ 10 h 37"/>
                <a:gd name="T26" fmla="*/ 0 w 127"/>
                <a:gd name="T27" fmla="*/ 10 h 37"/>
                <a:gd name="T28" fmla="*/ 0 w 127"/>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37"/>
                <a:gd name="T47" fmla="*/ 127 w 127"/>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37">
                  <a:moveTo>
                    <a:pt x="0" y="0"/>
                  </a:moveTo>
                  <a:lnTo>
                    <a:pt x="43" y="0"/>
                  </a:lnTo>
                  <a:lnTo>
                    <a:pt x="43" y="10"/>
                  </a:lnTo>
                  <a:lnTo>
                    <a:pt x="57" y="10"/>
                  </a:lnTo>
                  <a:lnTo>
                    <a:pt x="57" y="23"/>
                  </a:lnTo>
                  <a:lnTo>
                    <a:pt x="116" y="23"/>
                  </a:lnTo>
                  <a:lnTo>
                    <a:pt x="116" y="10"/>
                  </a:lnTo>
                  <a:lnTo>
                    <a:pt x="126" y="10"/>
                  </a:lnTo>
                  <a:lnTo>
                    <a:pt x="126" y="36"/>
                  </a:lnTo>
                  <a:lnTo>
                    <a:pt x="43" y="36"/>
                  </a:lnTo>
                  <a:lnTo>
                    <a:pt x="43" y="23"/>
                  </a:lnTo>
                  <a:lnTo>
                    <a:pt x="29" y="23"/>
                  </a:lnTo>
                  <a:lnTo>
                    <a:pt x="29" y="10"/>
                  </a:lnTo>
                  <a:lnTo>
                    <a:pt x="0" y="10"/>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8" name="Freeform 7"/>
            <p:cNvSpPr>
              <a:spLocks/>
            </p:cNvSpPr>
            <p:nvPr/>
          </p:nvSpPr>
          <p:spPr bwMode="auto">
            <a:xfrm>
              <a:off x="3914" y="371"/>
              <a:ext cx="442" cy="423"/>
            </a:xfrm>
            <a:custGeom>
              <a:avLst/>
              <a:gdLst>
                <a:gd name="T0" fmla="*/ 105 w 442"/>
                <a:gd name="T1" fmla="*/ 0 h 423"/>
                <a:gd name="T2" fmla="*/ 131 w 442"/>
                <a:gd name="T3" fmla="*/ 12 h 423"/>
                <a:gd name="T4" fmla="*/ 146 w 442"/>
                <a:gd name="T5" fmla="*/ 27 h 423"/>
                <a:gd name="T6" fmla="*/ 161 w 442"/>
                <a:gd name="T7" fmla="*/ 12 h 423"/>
                <a:gd name="T8" fmla="*/ 176 w 442"/>
                <a:gd name="T9" fmla="*/ 27 h 423"/>
                <a:gd name="T10" fmla="*/ 251 w 442"/>
                <a:gd name="T11" fmla="*/ 41 h 423"/>
                <a:gd name="T12" fmla="*/ 322 w 442"/>
                <a:gd name="T13" fmla="*/ 56 h 423"/>
                <a:gd name="T14" fmla="*/ 351 w 442"/>
                <a:gd name="T15" fmla="*/ 71 h 423"/>
                <a:gd name="T16" fmla="*/ 382 w 442"/>
                <a:gd name="T17" fmla="*/ 56 h 423"/>
                <a:gd name="T18" fmla="*/ 411 w 442"/>
                <a:gd name="T19" fmla="*/ 71 h 423"/>
                <a:gd name="T20" fmla="*/ 397 w 442"/>
                <a:gd name="T21" fmla="*/ 86 h 423"/>
                <a:gd name="T22" fmla="*/ 382 w 442"/>
                <a:gd name="T23" fmla="*/ 161 h 423"/>
                <a:gd name="T24" fmla="*/ 336 w 442"/>
                <a:gd name="T25" fmla="*/ 146 h 423"/>
                <a:gd name="T26" fmla="*/ 322 w 442"/>
                <a:gd name="T27" fmla="*/ 161 h 423"/>
                <a:gd name="T28" fmla="*/ 307 w 442"/>
                <a:gd name="T29" fmla="*/ 146 h 423"/>
                <a:gd name="T30" fmla="*/ 265 w 442"/>
                <a:gd name="T31" fmla="*/ 131 h 423"/>
                <a:gd name="T32" fmla="*/ 277 w 442"/>
                <a:gd name="T33" fmla="*/ 146 h 423"/>
                <a:gd name="T34" fmla="*/ 292 w 442"/>
                <a:gd name="T35" fmla="*/ 161 h 423"/>
                <a:gd name="T36" fmla="*/ 397 w 442"/>
                <a:gd name="T37" fmla="*/ 172 h 423"/>
                <a:gd name="T38" fmla="*/ 411 w 442"/>
                <a:gd name="T39" fmla="*/ 186 h 423"/>
                <a:gd name="T40" fmla="*/ 426 w 442"/>
                <a:gd name="T41" fmla="*/ 217 h 423"/>
                <a:gd name="T42" fmla="*/ 441 w 442"/>
                <a:gd name="T43" fmla="*/ 321 h 423"/>
                <a:gd name="T44" fmla="*/ 397 w 442"/>
                <a:gd name="T45" fmla="*/ 336 h 423"/>
                <a:gd name="T46" fmla="*/ 351 w 442"/>
                <a:gd name="T47" fmla="*/ 422 h 423"/>
                <a:gd name="T48" fmla="*/ 251 w 442"/>
                <a:gd name="T49" fmla="*/ 407 h 423"/>
                <a:gd name="T50" fmla="*/ 0 w 442"/>
                <a:gd name="T51" fmla="*/ 362 h 423"/>
                <a:gd name="T52" fmla="*/ 15 w 442"/>
                <a:gd name="T53" fmla="*/ 321 h 423"/>
                <a:gd name="T54" fmla="*/ 0 w 442"/>
                <a:gd name="T55" fmla="*/ 307 h 423"/>
                <a:gd name="T56" fmla="*/ 15 w 442"/>
                <a:gd name="T57" fmla="*/ 276 h 423"/>
                <a:gd name="T58" fmla="*/ 31 w 442"/>
                <a:gd name="T59" fmla="*/ 217 h 423"/>
                <a:gd name="T60" fmla="*/ 15 w 442"/>
                <a:gd name="T61" fmla="*/ 116 h 423"/>
                <a:gd name="T62" fmla="*/ 31 w 442"/>
                <a:gd name="T63" fmla="*/ 41 h 423"/>
                <a:gd name="T64" fmla="*/ 60 w 442"/>
                <a:gd name="T65" fmla="*/ 27 h 423"/>
                <a:gd name="T66" fmla="*/ 60 w 442"/>
                <a:gd name="T67" fmla="*/ 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2"/>
                <a:gd name="T103" fmla="*/ 0 h 423"/>
                <a:gd name="T104" fmla="*/ 442 w 442"/>
                <a:gd name="T105" fmla="*/ 423 h 4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2" h="423">
                  <a:moveTo>
                    <a:pt x="60" y="0"/>
                  </a:moveTo>
                  <a:lnTo>
                    <a:pt x="105" y="0"/>
                  </a:lnTo>
                  <a:lnTo>
                    <a:pt x="105" y="12"/>
                  </a:lnTo>
                  <a:lnTo>
                    <a:pt x="131" y="12"/>
                  </a:lnTo>
                  <a:lnTo>
                    <a:pt x="131" y="27"/>
                  </a:lnTo>
                  <a:lnTo>
                    <a:pt x="146" y="27"/>
                  </a:lnTo>
                  <a:lnTo>
                    <a:pt x="146" y="12"/>
                  </a:lnTo>
                  <a:lnTo>
                    <a:pt x="161" y="12"/>
                  </a:lnTo>
                  <a:lnTo>
                    <a:pt x="161" y="27"/>
                  </a:lnTo>
                  <a:lnTo>
                    <a:pt x="176" y="27"/>
                  </a:lnTo>
                  <a:lnTo>
                    <a:pt x="176" y="41"/>
                  </a:lnTo>
                  <a:lnTo>
                    <a:pt x="251" y="41"/>
                  </a:lnTo>
                  <a:lnTo>
                    <a:pt x="251" y="56"/>
                  </a:lnTo>
                  <a:lnTo>
                    <a:pt x="322" y="56"/>
                  </a:lnTo>
                  <a:lnTo>
                    <a:pt x="322" y="71"/>
                  </a:lnTo>
                  <a:lnTo>
                    <a:pt x="351" y="71"/>
                  </a:lnTo>
                  <a:lnTo>
                    <a:pt x="351" y="56"/>
                  </a:lnTo>
                  <a:lnTo>
                    <a:pt x="382" y="56"/>
                  </a:lnTo>
                  <a:lnTo>
                    <a:pt x="382" y="71"/>
                  </a:lnTo>
                  <a:lnTo>
                    <a:pt x="411" y="71"/>
                  </a:lnTo>
                  <a:lnTo>
                    <a:pt x="411" y="86"/>
                  </a:lnTo>
                  <a:lnTo>
                    <a:pt x="397" y="86"/>
                  </a:lnTo>
                  <a:lnTo>
                    <a:pt x="397" y="161"/>
                  </a:lnTo>
                  <a:lnTo>
                    <a:pt x="382" y="161"/>
                  </a:lnTo>
                  <a:lnTo>
                    <a:pt x="382" y="146"/>
                  </a:lnTo>
                  <a:lnTo>
                    <a:pt x="336" y="146"/>
                  </a:lnTo>
                  <a:lnTo>
                    <a:pt x="336" y="161"/>
                  </a:lnTo>
                  <a:lnTo>
                    <a:pt x="322" y="161"/>
                  </a:lnTo>
                  <a:lnTo>
                    <a:pt x="322" y="146"/>
                  </a:lnTo>
                  <a:lnTo>
                    <a:pt x="307" y="146"/>
                  </a:lnTo>
                  <a:lnTo>
                    <a:pt x="307" y="131"/>
                  </a:lnTo>
                  <a:lnTo>
                    <a:pt x="265" y="131"/>
                  </a:lnTo>
                  <a:lnTo>
                    <a:pt x="265" y="146"/>
                  </a:lnTo>
                  <a:lnTo>
                    <a:pt x="277" y="146"/>
                  </a:lnTo>
                  <a:lnTo>
                    <a:pt x="277" y="161"/>
                  </a:lnTo>
                  <a:lnTo>
                    <a:pt x="292" y="161"/>
                  </a:lnTo>
                  <a:lnTo>
                    <a:pt x="292" y="172"/>
                  </a:lnTo>
                  <a:lnTo>
                    <a:pt x="397" y="172"/>
                  </a:lnTo>
                  <a:lnTo>
                    <a:pt x="397" y="186"/>
                  </a:lnTo>
                  <a:lnTo>
                    <a:pt x="411" y="186"/>
                  </a:lnTo>
                  <a:lnTo>
                    <a:pt x="411" y="217"/>
                  </a:lnTo>
                  <a:lnTo>
                    <a:pt x="426" y="217"/>
                  </a:lnTo>
                  <a:lnTo>
                    <a:pt x="426" y="321"/>
                  </a:lnTo>
                  <a:lnTo>
                    <a:pt x="441" y="321"/>
                  </a:lnTo>
                  <a:lnTo>
                    <a:pt x="441" y="336"/>
                  </a:lnTo>
                  <a:lnTo>
                    <a:pt x="397" y="336"/>
                  </a:lnTo>
                  <a:lnTo>
                    <a:pt x="397" y="422"/>
                  </a:lnTo>
                  <a:lnTo>
                    <a:pt x="351" y="422"/>
                  </a:lnTo>
                  <a:lnTo>
                    <a:pt x="351" y="407"/>
                  </a:lnTo>
                  <a:lnTo>
                    <a:pt x="251" y="407"/>
                  </a:lnTo>
                  <a:lnTo>
                    <a:pt x="251" y="362"/>
                  </a:lnTo>
                  <a:lnTo>
                    <a:pt x="0" y="362"/>
                  </a:lnTo>
                  <a:lnTo>
                    <a:pt x="0" y="321"/>
                  </a:lnTo>
                  <a:lnTo>
                    <a:pt x="15" y="321"/>
                  </a:lnTo>
                  <a:lnTo>
                    <a:pt x="15" y="307"/>
                  </a:lnTo>
                  <a:lnTo>
                    <a:pt x="0" y="307"/>
                  </a:lnTo>
                  <a:lnTo>
                    <a:pt x="0" y="276"/>
                  </a:lnTo>
                  <a:lnTo>
                    <a:pt x="15" y="276"/>
                  </a:lnTo>
                  <a:lnTo>
                    <a:pt x="15" y="217"/>
                  </a:lnTo>
                  <a:lnTo>
                    <a:pt x="31" y="217"/>
                  </a:lnTo>
                  <a:lnTo>
                    <a:pt x="31" y="116"/>
                  </a:lnTo>
                  <a:lnTo>
                    <a:pt x="15" y="116"/>
                  </a:lnTo>
                  <a:lnTo>
                    <a:pt x="15" y="41"/>
                  </a:lnTo>
                  <a:lnTo>
                    <a:pt x="31" y="41"/>
                  </a:lnTo>
                  <a:lnTo>
                    <a:pt x="31" y="27"/>
                  </a:lnTo>
                  <a:lnTo>
                    <a:pt x="60" y="27"/>
                  </a:lnTo>
                  <a:lnTo>
                    <a:pt x="60" y="12"/>
                  </a:lnTo>
                  <a:lnTo>
                    <a:pt x="6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9" name="Freeform 8"/>
            <p:cNvSpPr>
              <a:spLocks/>
            </p:cNvSpPr>
            <p:nvPr/>
          </p:nvSpPr>
          <p:spPr bwMode="auto">
            <a:xfrm>
              <a:off x="3024" y="489"/>
              <a:ext cx="473" cy="468"/>
            </a:xfrm>
            <a:custGeom>
              <a:avLst/>
              <a:gdLst>
                <a:gd name="T0" fmla="*/ 322 w 473"/>
                <a:gd name="T1" fmla="*/ 0 h 468"/>
                <a:gd name="T2" fmla="*/ 427 w 473"/>
                <a:gd name="T3" fmla="*/ 15 h 468"/>
                <a:gd name="T4" fmla="*/ 412 w 473"/>
                <a:gd name="T5" fmla="*/ 30 h 468"/>
                <a:gd name="T6" fmla="*/ 427 w 473"/>
                <a:gd name="T7" fmla="*/ 70 h 468"/>
                <a:gd name="T8" fmla="*/ 441 w 473"/>
                <a:gd name="T9" fmla="*/ 86 h 468"/>
                <a:gd name="T10" fmla="*/ 456 w 473"/>
                <a:gd name="T11" fmla="*/ 101 h 468"/>
                <a:gd name="T12" fmla="*/ 472 w 473"/>
                <a:gd name="T13" fmla="*/ 116 h 468"/>
                <a:gd name="T14" fmla="*/ 456 w 473"/>
                <a:gd name="T15" fmla="*/ 130 h 468"/>
                <a:gd name="T16" fmla="*/ 441 w 473"/>
                <a:gd name="T17" fmla="*/ 145 h 468"/>
                <a:gd name="T18" fmla="*/ 397 w 473"/>
                <a:gd name="T19" fmla="*/ 160 h 468"/>
                <a:gd name="T20" fmla="*/ 382 w 473"/>
                <a:gd name="T21" fmla="*/ 175 h 468"/>
                <a:gd name="T22" fmla="*/ 352 w 473"/>
                <a:gd name="T23" fmla="*/ 160 h 468"/>
                <a:gd name="T24" fmla="*/ 322 w 473"/>
                <a:gd name="T25" fmla="*/ 145 h 468"/>
                <a:gd name="T26" fmla="*/ 280 w 473"/>
                <a:gd name="T27" fmla="*/ 130 h 468"/>
                <a:gd name="T28" fmla="*/ 311 w 473"/>
                <a:gd name="T29" fmla="*/ 145 h 468"/>
                <a:gd name="T30" fmla="*/ 337 w 473"/>
                <a:gd name="T31" fmla="*/ 160 h 468"/>
                <a:gd name="T32" fmla="*/ 367 w 473"/>
                <a:gd name="T33" fmla="*/ 175 h 468"/>
                <a:gd name="T34" fmla="*/ 352 w 473"/>
                <a:gd name="T35" fmla="*/ 407 h 468"/>
                <a:gd name="T36" fmla="*/ 296 w 473"/>
                <a:gd name="T37" fmla="*/ 422 h 468"/>
                <a:gd name="T38" fmla="*/ 311 w 473"/>
                <a:gd name="T39" fmla="*/ 452 h 468"/>
                <a:gd name="T40" fmla="*/ 16 w 473"/>
                <a:gd name="T41" fmla="*/ 467 h 468"/>
                <a:gd name="T42" fmla="*/ 0 w 473"/>
                <a:gd name="T43" fmla="*/ 422 h 468"/>
                <a:gd name="T44" fmla="*/ 60 w 473"/>
                <a:gd name="T45" fmla="*/ 220 h 468"/>
                <a:gd name="T46" fmla="*/ 75 w 473"/>
                <a:gd name="T47" fmla="*/ 231 h 468"/>
                <a:gd name="T48" fmla="*/ 60 w 473"/>
                <a:gd name="T49" fmla="*/ 246 h 468"/>
                <a:gd name="T50" fmla="*/ 75 w 473"/>
                <a:gd name="T51" fmla="*/ 262 h 468"/>
                <a:gd name="T52" fmla="*/ 90 w 473"/>
                <a:gd name="T53" fmla="*/ 291 h 468"/>
                <a:gd name="T54" fmla="*/ 176 w 473"/>
                <a:gd name="T55" fmla="*/ 321 h 468"/>
                <a:gd name="T56" fmla="*/ 105 w 473"/>
                <a:gd name="T57" fmla="*/ 306 h 468"/>
                <a:gd name="T58" fmla="*/ 90 w 473"/>
                <a:gd name="T59" fmla="*/ 276 h 468"/>
                <a:gd name="T60" fmla="*/ 105 w 473"/>
                <a:gd name="T61" fmla="*/ 205 h 468"/>
                <a:gd name="T62" fmla="*/ 120 w 473"/>
                <a:gd name="T63" fmla="*/ 175 h 468"/>
                <a:gd name="T64" fmla="*/ 135 w 473"/>
                <a:gd name="T65" fmla="*/ 145 h 468"/>
                <a:gd name="T66" fmla="*/ 161 w 473"/>
                <a:gd name="T67" fmla="*/ 130 h 468"/>
                <a:gd name="T68" fmla="*/ 192 w 473"/>
                <a:gd name="T69" fmla="*/ 116 h 468"/>
                <a:gd name="T70" fmla="*/ 206 w 473"/>
                <a:gd name="T71" fmla="*/ 130 h 468"/>
                <a:gd name="T72" fmla="*/ 221 w 473"/>
                <a:gd name="T73" fmla="*/ 116 h 468"/>
                <a:gd name="T74" fmla="*/ 146 w 473"/>
                <a:gd name="T75" fmla="*/ 101 h 468"/>
                <a:gd name="T76" fmla="*/ 105 w 473"/>
                <a:gd name="T77" fmla="*/ 116 h 468"/>
                <a:gd name="T78" fmla="*/ 90 w 473"/>
                <a:gd name="T79" fmla="*/ 86 h 468"/>
                <a:gd name="T80" fmla="*/ 75 w 473"/>
                <a:gd name="T81" fmla="*/ 44 h 4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3"/>
                <a:gd name="T124" fmla="*/ 0 h 468"/>
                <a:gd name="T125" fmla="*/ 473 w 473"/>
                <a:gd name="T126" fmla="*/ 468 h 4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3" h="468">
                  <a:moveTo>
                    <a:pt x="75" y="0"/>
                  </a:moveTo>
                  <a:lnTo>
                    <a:pt x="322" y="0"/>
                  </a:lnTo>
                  <a:lnTo>
                    <a:pt x="322" y="15"/>
                  </a:lnTo>
                  <a:lnTo>
                    <a:pt x="427" y="15"/>
                  </a:lnTo>
                  <a:lnTo>
                    <a:pt x="427" y="30"/>
                  </a:lnTo>
                  <a:lnTo>
                    <a:pt x="412" y="30"/>
                  </a:lnTo>
                  <a:lnTo>
                    <a:pt x="412" y="70"/>
                  </a:lnTo>
                  <a:lnTo>
                    <a:pt x="427" y="70"/>
                  </a:lnTo>
                  <a:lnTo>
                    <a:pt x="427" y="86"/>
                  </a:lnTo>
                  <a:lnTo>
                    <a:pt x="441" y="86"/>
                  </a:lnTo>
                  <a:lnTo>
                    <a:pt x="441" y="101"/>
                  </a:lnTo>
                  <a:lnTo>
                    <a:pt x="456" y="101"/>
                  </a:lnTo>
                  <a:lnTo>
                    <a:pt x="456" y="116"/>
                  </a:lnTo>
                  <a:lnTo>
                    <a:pt x="472" y="116"/>
                  </a:lnTo>
                  <a:lnTo>
                    <a:pt x="472" y="130"/>
                  </a:lnTo>
                  <a:lnTo>
                    <a:pt x="456" y="130"/>
                  </a:lnTo>
                  <a:lnTo>
                    <a:pt x="456" y="145"/>
                  </a:lnTo>
                  <a:lnTo>
                    <a:pt x="441" y="145"/>
                  </a:lnTo>
                  <a:lnTo>
                    <a:pt x="441" y="160"/>
                  </a:lnTo>
                  <a:lnTo>
                    <a:pt x="397" y="160"/>
                  </a:lnTo>
                  <a:lnTo>
                    <a:pt x="397" y="175"/>
                  </a:lnTo>
                  <a:lnTo>
                    <a:pt x="382" y="175"/>
                  </a:lnTo>
                  <a:lnTo>
                    <a:pt x="382" y="160"/>
                  </a:lnTo>
                  <a:lnTo>
                    <a:pt x="352" y="160"/>
                  </a:lnTo>
                  <a:lnTo>
                    <a:pt x="352" y="145"/>
                  </a:lnTo>
                  <a:lnTo>
                    <a:pt x="322" y="145"/>
                  </a:lnTo>
                  <a:lnTo>
                    <a:pt x="322" y="130"/>
                  </a:lnTo>
                  <a:lnTo>
                    <a:pt x="280" y="130"/>
                  </a:lnTo>
                  <a:lnTo>
                    <a:pt x="280" y="145"/>
                  </a:lnTo>
                  <a:lnTo>
                    <a:pt x="311" y="145"/>
                  </a:lnTo>
                  <a:lnTo>
                    <a:pt x="311" y="160"/>
                  </a:lnTo>
                  <a:lnTo>
                    <a:pt x="337" y="160"/>
                  </a:lnTo>
                  <a:lnTo>
                    <a:pt x="337" y="175"/>
                  </a:lnTo>
                  <a:lnTo>
                    <a:pt x="367" y="175"/>
                  </a:lnTo>
                  <a:lnTo>
                    <a:pt x="367" y="407"/>
                  </a:lnTo>
                  <a:lnTo>
                    <a:pt x="352" y="407"/>
                  </a:lnTo>
                  <a:lnTo>
                    <a:pt x="352" y="422"/>
                  </a:lnTo>
                  <a:lnTo>
                    <a:pt x="296" y="422"/>
                  </a:lnTo>
                  <a:lnTo>
                    <a:pt x="296" y="452"/>
                  </a:lnTo>
                  <a:lnTo>
                    <a:pt x="311" y="452"/>
                  </a:lnTo>
                  <a:lnTo>
                    <a:pt x="311" y="467"/>
                  </a:lnTo>
                  <a:lnTo>
                    <a:pt x="16" y="467"/>
                  </a:lnTo>
                  <a:lnTo>
                    <a:pt x="16" y="422"/>
                  </a:lnTo>
                  <a:lnTo>
                    <a:pt x="0" y="422"/>
                  </a:lnTo>
                  <a:lnTo>
                    <a:pt x="0" y="220"/>
                  </a:lnTo>
                  <a:lnTo>
                    <a:pt x="60" y="220"/>
                  </a:lnTo>
                  <a:lnTo>
                    <a:pt x="60" y="231"/>
                  </a:lnTo>
                  <a:lnTo>
                    <a:pt x="75" y="231"/>
                  </a:lnTo>
                  <a:lnTo>
                    <a:pt x="75" y="246"/>
                  </a:lnTo>
                  <a:lnTo>
                    <a:pt x="60" y="246"/>
                  </a:lnTo>
                  <a:lnTo>
                    <a:pt x="60" y="262"/>
                  </a:lnTo>
                  <a:lnTo>
                    <a:pt x="75" y="262"/>
                  </a:lnTo>
                  <a:lnTo>
                    <a:pt x="75" y="291"/>
                  </a:lnTo>
                  <a:lnTo>
                    <a:pt x="90" y="291"/>
                  </a:lnTo>
                  <a:lnTo>
                    <a:pt x="90" y="321"/>
                  </a:lnTo>
                  <a:lnTo>
                    <a:pt x="176" y="321"/>
                  </a:lnTo>
                  <a:lnTo>
                    <a:pt x="176" y="306"/>
                  </a:lnTo>
                  <a:lnTo>
                    <a:pt x="105" y="306"/>
                  </a:lnTo>
                  <a:lnTo>
                    <a:pt x="105" y="276"/>
                  </a:lnTo>
                  <a:lnTo>
                    <a:pt x="90" y="276"/>
                  </a:lnTo>
                  <a:lnTo>
                    <a:pt x="90" y="205"/>
                  </a:lnTo>
                  <a:lnTo>
                    <a:pt x="105" y="205"/>
                  </a:lnTo>
                  <a:lnTo>
                    <a:pt x="105" y="175"/>
                  </a:lnTo>
                  <a:lnTo>
                    <a:pt x="120" y="175"/>
                  </a:lnTo>
                  <a:lnTo>
                    <a:pt x="120" y="145"/>
                  </a:lnTo>
                  <a:lnTo>
                    <a:pt x="135" y="145"/>
                  </a:lnTo>
                  <a:lnTo>
                    <a:pt x="135" y="130"/>
                  </a:lnTo>
                  <a:lnTo>
                    <a:pt x="161" y="130"/>
                  </a:lnTo>
                  <a:lnTo>
                    <a:pt x="161" y="116"/>
                  </a:lnTo>
                  <a:lnTo>
                    <a:pt x="192" y="116"/>
                  </a:lnTo>
                  <a:lnTo>
                    <a:pt x="192" y="130"/>
                  </a:lnTo>
                  <a:lnTo>
                    <a:pt x="206" y="130"/>
                  </a:lnTo>
                  <a:lnTo>
                    <a:pt x="206" y="116"/>
                  </a:lnTo>
                  <a:lnTo>
                    <a:pt x="221" y="116"/>
                  </a:lnTo>
                  <a:lnTo>
                    <a:pt x="221" y="101"/>
                  </a:lnTo>
                  <a:lnTo>
                    <a:pt x="146" y="101"/>
                  </a:lnTo>
                  <a:lnTo>
                    <a:pt x="146" y="116"/>
                  </a:lnTo>
                  <a:lnTo>
                    <a:pt x="105" y="116"/>
                  </a:lnTo>
                  <a:lnTo>
                    <a:pt x="105" y="86"/>
                  </a:lnTo>
                  <a:lnTo>
                    <a:pt x="90" y="86"/>
                  </a:lnTo>
                  <a:lnTo>
                    <a:pt x="90" y="44"/>
                  </a:lnTo>
                  <a:lnTo>
                    <a:pt x="75" y="44"/>
                  </a:lnTo>
                  <a:lnTo>
                    <a:pt x="75"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0" name="Freeform 9"/>
            <p:cNvSpPr>
              <a:spLocks/>
            </p:cNvSpPr>
            <p:nvPr/>
          </p:nvSpPr>
          <p:spPr bwMode="auto">
            <a:xfrm>
              <a:off x="1650" y="504"/>
              <a:ext cx="703" cy="600"/>
            </a:xfrm>
            <a:custGeom>
              <a:avLst/>
              <a:gdLst>
                <a:gd name="T0" fmla="*/ 278 w 703"/>
                <a:gd name="T1" fmla="*/ 30 h 600"/>
                <a:gd name="T2" fmla="*/ 307 w 703"/>
                <a:gd name="T3" fmla="*/ 15 h 600"/>
                <a:gd name="T4" fmla="*/ 338 w 703"/>
                <a:gd name="T5" fmla="*/ 41 h 600"/>
                <a:gd name="T6" fmla="*/ 394 w 703"/>
                <a:gd name="T7" fmla="*/ 55 h 600"/>
                <a:gd name="T8" fmla="*/ 439 w 703"/>
                <a:gd name="T9" fmla="*/ 116 h 600"/>
                <a:gd name="T10" fmla="*/ 454 w 703"/>
                <a:gd name="T11" fmla="*/ 146 h 600"/>
                <a:gd name="T12" fmla="*/ 439 w 703"/>
                <a:gd name="T13" fmla="*/ 217 h 600"/>
                <a:gd name="T14" fmla="*/ 469 w 703"/>
                <a:gd name="T15" fmla="*/ 232 h 600"/>
                <a:gd name="T16" fmla="*/ 484 w 703"/>
                <a:gd name="T17" fmla="*/ 262 h 600"/>
                <a:gd name="T18" fmla="*/ 484 w 703"/>
                <a:gd name="T19" fmla="*/ 277 h 600"/>
                <a:gd name="T20" fmla="*/ 499 w 703"/>
                <a:gd name="T21" fmla="*/ 322 h 600"/>
                <a:gd name="T22" fmla="*/ 526 w 703"/>
                <a:gd name="T23" fmla="*/ 337 h 600"/>
                <a:gd name="T24" fmla="*/ 349 w 703"/>
                <a:gd name="T25" fmla="*/ 367 h 600"/>
                <a:gd name="T26" fmla="*/ 687 w 703"/>
                <a:gd name="T27" fmla="*/ 378 h 600"/>
                <a:gd name="T28" fmla="*/ 702 w 703"/>
                <a:gd name="T29" fmla="*/ 408 h 600"/>
                <a:gd name="T30" fmla="*/ 586 w 703"/>
                <a:gd name="T31" fmla="*/ 393 h 600"/>
                <a:gd name="T32" fmla="*/ 540 w 703"/>
                <a:gd name="T33" fmla="*/ 423 h 600"/>
                <a:gd name="T34" fmla="*/ 499 w 703"/>
                <a:gd name="T35" fmla="*/ 439 h 600"/>
                <a:gd name="T36" fmla="*/ 526 w 703"/>
                <a:gd name="T37" fmla="*/ 468 h 600"/>
                <a:gd name="T38" fmla="*/ 469 w 703"/>
                <a:gd name="T39" fmla="*/ 483 h 600"/>
                <a:gd name="T40" fmla="*/ 454 w 703"/>
                <a:gd name="T41" fmla="*/ 513 h 600"/>
                <a:gd name="T42" fmla="*/ 394 w 703"/>
                <a:gd name="T43" fmla="*/ 528 h 600"/>
                <a:gd name="T44" fmla="*/ 364 w 703"/>
                <a:gd name="T45" fmla="*/ 554 h 600"/>
                <a:gd name="T46" fmla="*/ 248 w 703"/>
                <a:gd name="T47" fmla="*/ 584 h 600"/>
                <a:gd name="T48" fmla="*/ 233 w 703"/>
                <a:gd name="T49" fmla="*/ 584 h 600"/>
                <a:gd name="T50" fmla="*/ 162 w 703"/>
                <a:gd name="T51" fmla="*/ 569 h 600"/>
                <a:gd name="T52" fmla="*/ 202 w 703"/>
                <a:gd name="T53" fmla="*/ 569 h 600"/>
                <a:gd name="T54" fmla="*/ 278 w 703"/>
                <a:gd name="T55" fmla="*/ 540 h 600"/>
                <a:gd name="T56" fmla="*/ 147 w 703"/>
                <a:gd name="T57" fmla="*/ 513 h 600"/>
                <a:gd name="T58" fmla="*/ 116 w 703"/>
                <a:gd name="T59" fmla="*/ 528 h 600"/>
                <a:gd name="T60" fmla="*/ 57 w 703"/>
                <a:gd name="T61" fmla="*/ 498 h 600"/>
                <a:gd name="T62" fmla="*/ 11 w 703"/>
                <a:gd name="T63" fmla="*/ 540 h 600"/>
                <a:gd name="T64" fmla="*/ 0 w 703"/>
                <a:gd name="T65" fmla="*/ 439 h 600"/>
                <a:gd name="T66" fmla="*/ 41 w 703"/>
                <a:gd name="T67" fmla="*/ 453 h 600"/>
                <a:gd name="T68" fmla="*/ 57 w 703"/>
                <a:gd name="T69" fmla="*/ 498 h 600"/>
                <a:gd name="T70" fmla="*/ 57 w 703"/>
                <a:gd name="T71" fmla="*/ 468 h 600"/>
                <a:gd name="T72" fmla="*/ 41 w 703"/>
                <a:gd name="T73" fmla="*/ 423 h 600"/>
                <a:gd name="T74" fmla="*/ 11 w 703"/>
                <a:gd name="T75" fmla="*/ 408 h 600"/>
                <a:gd name="T76" fmla="*/ 162 w 703"/>
                <a:gd name="T77" fmla="*/ 292 h 600"/>
                <a:gd name="T78" fmla="*/ 162 w 703"/>
                <a:gd name="T79" fmla="*/ 307 h 600"/>
                <a:gd name="T80" fmla="*/ 173 w 703"/>
                <a:gd name="T81" fmla="*/ 262 h 600"/>
                <a:gd name="T82" fmla="*/ 202 w 703"/>
                <a:gd name="T83" fmla="*/ 232 h 600"/>
                <a:gd name="T84" fmla="*/ 173 w 703"/>
                <a:gd name="T85" fmla="*/ 232 h 600"/>
                <a:gd name="T86" fmla="*/ 147 w 703"/>
                <a:gd name="T87" fmla="*/ 30 h 600"/>
                <a:gd name="T88" fmla="*/ 162 w 703"/>
                <a:gd name="T89" fmla="*/ 0 h 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3"/>
                <a:gd name="T136" fmla="*/ 0 h 600"/>
                <a:gd name="T137" fmla="*/ 703 w 703"/>
                <a:gd name="T138" fmla="*/ 600 h 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3" h="600">
                  <a:moveTo>
                    <a:pt x="162" y="0"/>
                  </a:moveTo>
                  <a:lnTo>
                    <a:pt x="278" y="0"/>
                  </a:lnTo>
                  <a:lnTo>
                    <a:pt x="278" y="30"/>
                  </a:lnTo>
                  <a:lnTo>
                    <a:pt x="293" y="30"/>
                  </a:lnTo>
                  <a:lnTo>
                    <a:pt x="293" y="15"/>
                  </a:lnTo>
                  <a:lnTo>
                    <a:pt x="307" y="15"/>
                  </a:lnTo>
                  <a:lnTo>
                    <a:pt x="307" y="0"/>
                  </a:lnTo>
                  <a:lnTo>
                    <a:pt x="338" y="0"/>
                  </a:lnTo>
                  <a:lnTo>
                    <a:pt x="338" y="41"/>
                  </a:lnTo>
                  <a:lnTo>
                    <a:pt x="379" y="41"/>
                  </a:lnTo>
                  <a:lnTo>
                    <a:pt x="379" y="55"/>
                  </a:lnTo>
                  <a:lnTo>
                    <a:pt x="394" y="55"/>
                  </a:lnTo>
                  <a:lnTo>
                    <a:pt x="394" y="86"/>
                  </a:lnTo>
                  <a:lnTo>
                    <a:pt x="439" y="86"/>
                  </a:lnTo>
                  <a:lnTo>
                    <a:pt x="439" y="116"/>
                  </a:lnTo>
                  <a:lnTo>
                    <a:pt x="469" y="116"/>
                  </a:lnTo>
                  <a:lnTo>
                    <a:pt x="469" y="146"/>
                  </a:lnTo>
                  <a:lnTo>
                    <a:pt x="454" y="146"/>
                  </a:lnTo>
                  <a:lnTo>
                    <a:pt x="454" y="176"/>
                  </a:lnTo>
                  <a:lnTo>
                    <a:pt x="439" y="176"/>
                  </a:lnTo>
                  <a:lnTo>
                    <a:pt x="439" y="217"/>
                  </a:lnTo>
                  <a:lnTo>
                    <a:pt x="454" y="217"/>
                  </a:lnTo>
                  <a:lnTo>
                    <a:pt x="454" y="232"/>
                  </a:lnTo>
                  <a:lnTo>
                    <a:pt x="469" y="232"/>
                  </a:lnTo>
                  <a:lnTo>
                    <a:pt x="469" y="248"/>
                  </a:lnTo>
                  <a:lnTo>
                    <a:pt x="484" y="248"/>
                  </a:lnTo>
                  <a:lnTo>
                    <a:pt x="484" y="262"/>
                  </a:lnTo>
                  <a:lnTo>
                    <a:pt x="469" y="262"/>
                  </a:lnTo>
                  <a:lnTo>
                    <a:pt x="469" y="277"/>
                  </a:lnTo>
                  <a:lnTo>
                    <a:pt x="484" y="277"/>
                  </a:lnTo>
                  <a:lnTo>
                    <a:pt x="484" y="307"/>
                  </a:lnTo>
                  <a:lnTo>
                    <a:pt x="499" y="307"/>
                  </a:lnTo>
                  <a:lnTo>
                    <a:pt x="499" y="322"/>
                  </a:lnTo>
                  <a:lnTo>
                    <a:pt x="511" y="322"/>
                  </a:lnTo>
                  <a:lnTo>
                    <a:pt x="511" y="337"/>
                  </a:lnTo>
                  <a:lnTo>
                    <a:pt x="526" y="337"/>
                  </a:lnTo>
                  <a:lnTo>
                    <a:pt x="526" y="352"/>
                  </a:lnTo>
                  <a:lnTo>
                    <a:pt x="349" y="352"/>
                  </a:lnTo>
                  <a:lnTo>
                    <a:pt x="349" y="367"/>
                  </a:lnTo>
                  <a:lnTo>
                    <a:pt x="570" y="367"/>
                  </a:lnTo>
                  <a:lnTo>
                    <a:pt x="570" y="378"/>
                  </a:lnTo>
                  <a:lnTo>
                    <a:pt x="687" y="378"/>
                  </a:lnTo>
                  <a:lnTo>
                    <a:pt x="687" y="393"/>
                  </a:lnTo>
                  <a:lnTo>
                    <a:pt x="702" y="393"/>
                  </a:lnTo>
                  <a:lnTo>
                    <a:pt x="702" y="408"/>
                  </a:lnTo>
                  <a:lnTo>
                    <a:pt x="672" y="408"/>
                  </a:lnTo>
                  <a:lnTo>
                    <a:pt x="672" y="393"/>
                  </a:lnTo>
                  <a:lnTo>
                    <a:pt x="586" y="393"/>
                  </a:lnTo>
                  <a:lnTo>
                    <a:pt x="586" y="408"/>
                  </a:lnTo>
                  <a:lnTo>
                    <a:pt x="540" y="408"/>
                  </a:lnTo>
                  <a:lnTo>
                    <a:pt x="540" y="423"/>
                  </a:lnTo>
                  <a:lnTo>
                    <a:pt x="511" y="423"/>
                  </a:lnTo>
                  <a:lnTo>
                    <a:pt x="511" y="439"/>
                  </a:lnTo>
                  <a:lnTo>
                    <a:pt x="499" y="439"/>
                  </a:lnTo>
                  <a:lnTo>
                    <a:pt x="499" y="453"/>
                  </a:lnTo>
                  <a:lnTo>
                    <a:pt x="526" y="453"/>
                  </a:lnTo>
                  <a:lnTo>
                    <a:pt x="526" y="468"/>
                  </a:lnTo>
                  <a:lnTo>
                    <a:pt x="511" y="468"/>
                  </a:lnTo>
                  <a:lnTo>
                    <a:pt x="511" y="483"/>
                  </a:lnTo>
                  <a:lnTo>
                    <a:pt x="469" y="483"/>
                  </a:lnTo>
                  <a:lnTo>
                    <a:pt x="469" y="498"/>
                  </a:lnTo>
                  <a:lnTo>
                    <a:pt x="454" y="498"/>
                  </a:lnTo>
                  <a:lnTo>
                    <a:pt x="454" y="513"/>
                  </a:lnTo>
                  <a:lnTo>
                    <a:pt x="424" y="513"/>
                  </a:lnTo>
                  <a:lnTo>
                    <a:pt x="424" y="528"/>
                  </a:lnTo>
                  <a:lnTo>
                    <a:pt x="394" y="528"/>
                  </a:lnTo>
                  <a:lnTo>
                    <a:pt x="394" y="540"/>
                  </a:lnTo>
                  <a:lnTo>
                    <a:pt x="364" y="540"/>
                  </a:lnTo>
                  <a:lnTo>
                    <a:pt x="364" y="554"/>
                  </a:lnTo>
                  <a:lnTo>
                    <a:pt x="307" y="554"/>
                  </a:lnTo>
                  <a:lnTo>
                    <a:pt x="307" y="584"/>
                  </a:lnTo>
                  <a:lnTo>
                    <a:pt x="248" y="584"/>
                  </a:lnTo>
                  <a:lnTo>
                    <a:pt x="248" y="599"/>
                  </a:lnTo>
                  <a:lnTo>
                    <a:pt x="233" y="599"/>
                  </a:lnTo>
                  <a:lnTo>
                    <a:pt x="233" y="584"/>
                  </a:lnTo>
                  <a:lnTo>
                    <a:pt x="202" y="584"/>
                  </a:lnTo>
                  <a:lnTo>
                    <a:pt x="202" y="569"/>
                  </a:lnTo>
                  <a:lnTo>
                    <a:pt x="162" y="569"/>
                  </a:lnTo>
                  <a:lnTo>
                    <a:pt x="162" y="554"/>
                  </a:lnTo>
                  <a:lnTo>
                    <a:pt x="202" y="554"/>
                  </a:lnTo>
                  <a:lnTo>
                    <a:pt x="202" y="569"/>
                  </a:lnTo>
                  <a:lnTo>
                    <a:pt x="217" y="569"/>
                  </a:lnTo>
                  <a:lnTo>
                    <a:pt x="217" y="540"/>
                  </a:lnTo>
                  <a:lnTo>
                    <a:pt x="278" y="540"/>
                  </a:lnTo>
                  <a:lnTo>
                    <a:pt x="278" y="528"/>
                  </a:lnTo>
                  <a:lnTo>
                    <a:pt x="147" y="528"/>
                  </a:lnTo>
                  <a:lnTo>
                    <a:pt x="147" y="513"/>
                  </a:lnTo>
                  <a:lnTo>
                    <a:pt x="131" y="513"/>
                  </a:lnTo>
                  <a:lnTo>
                    <a:pt x="131" y="528"/>
                  </a:lnTo>
                  <a:lnTo>
                    <a:pt x="116" y="528"/>
                  </a:lnTo>
                  <a:lnTo>
                    <a:pt x="116" y="540"/>
                  </a:lnTo>
                  <a:lnTo>
                    <a:pt x="57" y="540"/>
                  </a:lnTo>
                  <a:lnTo>
                    <a:pt x="57" y="498"/>
                  </a:lnTo>
                  <a:lnTo>
                    <a:pt x="41" y="498"/>
                  </a:lnTo>
                  <a:lnTo>
                    <a:pt x="41" y="540"/>
                  </a:lnTo>
                  <a:lnTo>
                    <a:pt x="11" y="540"/>
                  </a:lnTo>
                  <a:lnTo>
                    <a:pt x="11" y="513"/>
                  </a:lnTo>
                  <a:lnTo>
                    <a:pt x="0" y="513"/>
                  </a:lnTo>
                  <a:lnTo>
                    <a:pt x="0" y="439"/>
                  </a:lnTo>
                  <a:lnTo>
                    <a:pt x="26" y="439"/>
                  </a:lnTo>
                  <a:lnTo>
                    <a:pt x="26" y="453"/>
                  </a:lnTo>
                  <a:lnTo>
                    <a:pt x="41" y="453"/>
                  </a:lnTo>
                  <a:lnTo>
                    <a:pt x="41" y="483"/>
                  </a:lnTo>
                  <a:lnTo>
                    <a:pt x="57" y="483"/>
                  </a:lnTo>
                  <a:lnTo>
                    <a:pt x="57" y="498"/>
                  </a:lnTo>
                  <a:lnTo>
                    <a:pt x="71" y="498"/>
                  </a:lnTo>
                  <a:lnTo>
                    <a:pt x="71" y="468"/>
                  </a:lnTo>
                  <a:lnTo>
                    <a:pt x="57" y="468"/>
                  </a:lnTo>
                  <a:lnTo>
                    <a:pt x="57" y="439"/>
                  </a:lnTo>
                  <a:lnTo>
                    <a:pt x="41" y="439"/>
                  </a:lnTo>
                  <a:lnTo>
                    <a:pt x="41" y="423"/>
                  </a:lnTo>
                  <a:lnTo>
                    <a:pt x="26" y="423"/>
                  </a:lnTo>
                  <a:lnTo>
                    <a:pt x="26" y="408"/>
                  </a:lnTo>
                  <a:lnTo>
                    <a:pt x="11" y="408"/>
                  </a:lnTo>
                  <a:lnTo>
                    <a:pt x="11" y="248"/>
                  </a:lnTo>
                  <a:lnTo>
                    <a:pt x="162" y="248"/>
                  </a:lnTo>
                  <a:lnTo>
                    <a:pt x="162" y="292"/>
                  </a:lnTo>
                  <a:lnTo>
                    <a:pt x="147" y="292"/>
                  </a:lnTo>
                  <a:lnTo>
                    <a:pt x="147" y="307"/>
                  </a:lnTo>
                  <a:lnTo>
                    <a:pt x="162" y="307"/>
                  </a:lnTo>
                  <a:lnTo>
                    <a:pt x="162" y="337"/>
                  </a:lnTo>
                  <a:lnTo>
                    <a:pt x="173" y="337"/>
                  </a:lnTo>
                  <a:lnTo>
                    <a:pt x="173" y="262"/>
                  </a:lnTo>
                  <a:lnTo>
                    <a:pt x="187" y="262"/>
                  </a:lnTo>
                  <a:lnTo>
                    <a:pt x="187" y="232"/>
                  </a:lnTo>
                  <a:lnTo>
                    <a:pt x="202" y="232"/>
                  </a:lnTo>
                  <a:lnTo>
                    <a:pt x="202" y="217"/>
                  </a:lnTo>
                  <a:lnTo>
                    <a:pt x="173" y="217"/>
                  </a:lnTo>
                  <a:lnTo>
                    <a:pt x="173" y="232"/>
                  </a:lnTo>
                  <a:lnTo>
                    <a:pt x="11" y="232"/>
                  </a:lnTo>
                  <a:lnTo>
                    <a:pt x="11" y="30"/>
                  </a:lnTo>
                  <a:lnTo>
                    <a:pt x="147" y="30"/>
                  </a:lnTo>
                  <a:lnTo>
                    <a:pt x="147" y="15"/>
                  </a:lnTo>
                  <a:lnTo>
                    <a:pt x="162" y="15"/>
                  </a:lnTo>
                  <a:lnTo>
                    <a:pt x="162"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1" name="Freeform 10"/>
            <p:cNvSpPr>
              <a:spLocks/>
            </p:cNvSpPr>
            <p:nvPr/>
          </p:nvSpPr>
          <p:spPr bwMode="auto">
            <a:xfrm>
              <a:off x="3929" y="504"/>
              <a:ext cx="249" cy="173"/>
            </a:xfrm>
            <a:custGeom>
              <a:avLst/>
              <a:gdLst>
                <a:gd name="T0" fmla="*/ 189 w 249"/>
                <a:gd name="T1" fmla="*/ 0 h 173"/>
                <a:gd name="T2" fmla="*/ 204 w 249"/>
                <a:gd name="T3" fmla="*/ 0 h 173"/>
                <a:gd name="T4" fmla="*/ 204 w 249"/>
                <a:gd name="T5" fmla="*/ 14 h 173"/>
                <a:gd name="T6" fmla="*/ 248 w 249"/>
                <a:gd name="T7" fmla="*/ 14 h 173"/>
                <a:gd name="T8" fmla="*/ 248 w 249"/>
                <a:gd name="T9" fmla="*/ 29 h 173"/>
                <a:gd name="T10" fmla="*/ 204 w 249"/>
                <a:gd name="T11" fmla="*/ 29 h 173"/>
                <a:gd name="T12" fmla="*/ 204 w 249"/>
                <a:gd name="T13" fmla="*/ 40 h 173"/>
                <a:gd name="T14" fmla="*/ 174 w 249"/>
                <a:gd name="T15" fmla="*/ 40 h 173"/>
                <a:gd name="T16" fmla="*/ 174 w 249"/>
                <a:gd name="T17" fmla="*/ 54 h 173"/>
                <a:gd name="T18" fmla="*/ 145 w 249"/>
                <a:gd name="T19" fmla="*/ 54 h 173"/>
                <a:gd name="T20" fmla="*/ 145 w 249"/>
                <a:gd name="T21" fmla="*/ 70 h 173"/>
                <a:gd name="T22" fmla="*/ 130 w 249"/>
                <a:gd name="T23" fmla="*/ 70 h 173"/>
                <a:gd name="T24" fmla="*/ 130 w 249"/>
                <a:gd name="T25" fmla="*/ 84 h 173"/>
                <a:gd name="T26" fmla="*/ 115 w 249"/>
                <a:gd name="T27" fmla="*/ 84 h 173"/>
                <a:gd name="T28" fmla="*/ 115 w 249"/>
                <a:gd name="T29" fmla="*/ 99 h 173"/>
                <a:gd name="T30" fmla="*/ 89 w 249"/>
                <a:gd name="T31" fmla="*/ 99 h 173"/>
                <a:gd name="T32" fmla="*/ 89 w 249"/>
                <a:gd name="T33" fmla="*/ 113 h 173"/>
                <a:gd name="T34" fmla="*/ 74 w 249"/>
                <a:gd name="T35" fmla="*/ 113 h 173"/>
                <a:gd name="T36" fmla="*/ 74 w 249"/>
                <a:gd name="T37" fmla="*/ 128 h 173"/>
                <a:gd name="T38" fmla="*/ 60 w 249"/>
                <a:gd name="T39" fmla="*/ 128 h 173"/>
                <a:gd name="T40" fmla="*/ 60 w 249"/>
                <a:gd name="T41" fmla="*/ 142 h 173"/>
                <a:gd name="T42" fmla="*/ 45 w 249"/>
                <a:gd name="T43" fmla="*/ 142 h 173"/>
                <a:gd name="T44" fmla="*/ 45 w 249"/>
                <a:gd name="T45" fmla="*/ 157 h 173"/>
                <a:gd name="T46" fmla="*/ 30 w 249"/>
                <a:gd name="T47" fmla="*/ 157 h 173"/>
                <a:gd name="T48" fmla="*/ 30 w 249"/>
                <a:gd name="T49" fmla="*/ 172 h 173"/>
                <a:gd name="T50" fmla="*/ 0 w 249"/>
                <a:gd name="T51" fmla="*/ 172 h 173"/>
                <a:gd name="T52" fmla="*/ 0 w 249"/>
                <a:gd name="T53" fmla="*/ 157 h 173"/>
                <a:gd name="T54" fmla="*/ 30 w 249"/>
                <a:gd name="T55" fmla="*/ 157 h 173"/>
                <a:gd name="T56" fmla="*/ 30 w 249"/>
                <a:gd name="T57" fmla="*/ 142 h 173"/>
                <a:gd name="T58" fmla="*/ 45 w 249"/>
                <a:gd name="T59" fmla="*/ 142 h 173"/>
                <a:gd name="T60" fmla="*/ 45 w 249"/>
                <a:gd name="T61" fmla="*/ 128 h 173"/>
                <a:gd name="T62" fmla="*/ 60 w 249"/>
                <a:gd name="T63" fmla="*/ 128 h 173"/>
                <a:gd name="T64" fmla="*/ 60 w 249"/>
                <a:gd name="T65" fmla="*/ 113 h 173"/>
                <a:gd name="T66" fmla="*/ 74 w 249"/>
                <a:gd name="T67" fmla="*/ 113 h 173"/>
                <a:gd name="T68" fmla="*/ 74 w 249"/>
                <a:gd name="T69" fmla="*/ 99 h 173"/>
                <a:gd name="T70" fmla="*/ 89 w 249"/>
                <a:gd name="T71" fmla="*/ 99 h 173"/>
                <a:gd name="T72" fmla="*/ 89 w 249"/>
                <a:gd name="T73" fmla="*/ 84 h 173"/>
                <a:gd name="T74" fmla="*/ 115 w 249"/>
                <a:gd name="T75" fmla="*/ 84 h 173"/>
                <a:gd name="T76" fmla="*/ 115 w 249"/>
                <a:gd name="T77" fmla="*/ 70 h 173"/>
                <a:gd name="T78" fmla="*/ 130 w 249"/>
                <a:gd name="T79" fmla="*/ 70 h 173"/>
                <a:gd name="T80" fmla="*/ 130 w 249"/>
                <a:gd name="T81" fmla="*/ 54 h 173"/>
                <a:gd name="T82" fmla="*/ 145 w 249"/>
                <a:gd name="T83" fmla="*/ 54 h 173"/>
                <a:gd name="T84" fmla="*/ 145 w 249"/>
                <a:gd name="T85" fmla="*/ 40 h 173"/>
                <a:gd name="T86" fmla="*/ 159 w 249"/>
                <a:gd name="T87" fmla="*/ 40 h 173"/>
                <a:gd name="T88" fmla="*/ 159 w 249"/>
                <a:gd name="T89" fmla="*/ 29 h 173"/>
                <a:gd name="T90" fmla="*/ 189 w 249"/>
                <a:gd name="T91" fmla="*/ 29 h 173"/>
                <a:gd name="T92" fmla="*/ 189 w 249"/>
                <a:gd name="T93" fmla="*/ 0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
                <a:gd name="T142" fmla="*/ 0 h 173"/>
                <a:gd name="T143" fmla="*/ 249 w 249"/>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 h="173">
                  <a:moveTo>
                    <a:pt x="189" y="0"/>
                  </a:moveTo>
                  <a:lnTo>
                    <a:pt x="204" y="0"/>
                  </a:lnTo>
                  <a:lnTo>
                    <a:pt x="204" y="14"/>
                  </a:lnTo>
                  <a:lnTo>
                    <a:pt x="248" y="14"/>
                  </a:lnTo>
                  <a:lnTo>
                    <a:pt x="248" y="29"/>
                  </a:lnTo>
                  <a:lnTo>
                    <a:pt x="204" y="29"/>
                  </a:lnTo>
                  <a:lnTo>
                    <a:pt x="204" y="40"/>
                  </a:lnTo>
                  <a:lnTo>
                    <a:pt x="174" y="40"/>
                  </a:lnTo>
                  <a:lnTo>
                    <a:pt x="174" y="54"/>
                  </a:lnTo>
                  <a:lnTo>
                    <a:pt x="145" y="54"/>
                  </a:lnTo>
                  <a:lnTo>
                    <a:pt x="145" y="70"/>
                  </a:lnTo>
                  <a:lnTo>
                    <a:pt x="130" y="70"/>
                  </a:lnTo>
                  <a:lnTo>
                    <a:pt x="130" y="84"/>
                  </a:lnTo>
                  <a:lnTo>
                    <a:pt x="115" y="84"/>
                  </a:lnTo>
                  <a:lnTo>
                    <a:pt x="115" y="99"/>
                  </a:lnTo>
                  <a:lnTo>
                    <a:pt x="89" y="99"/>
                  </a:lnTo>
                  <a:lnTo>
                    <a:pt x="89" y="113"/>
                  </a:lnTo>
                  <a:lnTo>
                    <a:pt x="74" y="113"/>
                  </a:lnTo>
                  <a:lnTo>
                    <a:pt x="74" y="128"/>
                  </a:lnTo>
                  <a:lnTo>
                    <a:pt x="60" y="128"/>
                  </a:lnTo>
                  <a:lnTo>
                    <a:pt x="60" y="142"/>
                  </a:lnTo>
                  <a:lnTo>
                    <a:pt x="45" y="142"/>
                  </a:lnTo>
                  <a:lnTo>
                    <a:pt x="45" y="157"/>
                  </a:lnTo>
                  <a:lnTo>
                    <a:pt x="30" y="157"/>
                  </a:lnTo>
                  <a:lnTo>
                    <a:pt x="30" y="172"/>
                  </a:lnTo>
                  <a:lnTo>
                    <a:pt x="0" y="172"/>
                  </a:lnTo>
                  <a:lnTo>
                    <a:pt x="0" y="157"/>
                  </a:lnTo>
                  <a:lnTo>
                    <a:pt x="30" y="157"/>
                  </a:lnTo>
                  <a:lnTo>
                    <a:pt x="30" y="142"/>
                  </a:lnTo>
                  <a:lnTo>
                    <a:pt x="45" y="142"/>
                  </a:lnTo>
                  <a:lnTo>
                    <a:pt x="45" y="128"/>
                  </a:lnTo>
                  <a:lnTo>
                    <a:pt x="60" y="128"/>
                  </a:lnTo>
                  <a:lnTo>
                    <a:pt x="60" y="113"/>
                  </a:lnTo>
                  <a:lnTo>
                    <a:pt x="74" y="113"/>
                  </a:lnTo>
                  <a:lnTo>
                    <a:pt x="74" y="99"/>
                  </a:lnTo>
                  <a:lnTo>
                    <a:pt x="89" y="99"/>
                  </a:lnTo>
                  <a:lnTo>
                    <a:pt x="89" y="84"/>
                  </a:lnTo>
                  <a:lnTo>
                    <a:pt x="115" y="84"/>
                  </a:lnTo>
                  <a:lnTo>
                    <a:pt x="115" y="70"/>
                  </a:lnTo>
                  <a:lnTo>
                    <a:pt x="130" y="70"/>
                  </a:lnTo>
                  <a:lnTo>
                    <a:pt x="130" y="54"/>
                  </a:lnTo>
                  <a:lnTo>
                    <a:pt x="145" y="54"/>
                  </a:lnTo>
                  <a:lnTo>
                    <a:pt x="145" y="40"/>
                  </a:lnTo>
                  <a:lnTo>
                    <a:pt x="159" y="40"/>
                  </a:lnTo>
                  <a:lnTo>
                    <a:pt x="159" y="29"/>
                  </a:lnTo>
                  <a:lnTo>
                    <a:pt x="189" y="29"/>
                  </a:lnTo>
                  <a:lnTo>
                    <a:pt x="189"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2" name="Freeform 11"/>
            <p:cNvSpPr>
              <a:spLocks/>
            </p:cNvSpPr>
            <p:nvPr/>
          </p:nvSpPr>
          <p:spPr bwMode="auto">
            <a:xfrm>
              <a:off x="2551" y="519"/>
              <a:ext cx="56" cy="67"/>
            </a:xfrm>
            <a:custGeom>
              <a:avLst/>
              <a:gdLst>
                <a:gd name="T0" fmla="*/ 41 w 56"/>
                <a:gd name="T1" fmla="*/ 0 h 67"/>
                <a:gd name="T2" fmla="*/ 55 w 56"/>
                <a:gd name="T3" fmla="*/ 0 h 67"/>
                <a:gd name="T4" fmla="*/ 55 w 56"/>
                <a:gd name="T5" fmla="*/ 24 h 67"/>
                <a:gd name="T6" fmla="*/ 14 w 56"/>
                <a:gd name="T7" fmla="*/ 24 h 67"/>
                <a:gd name="T8" fmla="*/ 14 w 56"/>
                <a:gd name="T9" fmla="*/ 66 h 67"/>
                <a:gd name="T10" fmla="*/ 0 w 56"/>
                <a:gd name="T11" fmla="*/ 66 h 67"/>
                <a:gd name="T12" fmla="*/ 0 w 56"/>
                <a:gd name="T13" fmla="*/ 14 h 67"/>
                <a:gd name="T14" fmla="*/ 41 w 56"/>
                <a:gd name="T15" fmla="*/ 14 h 67"/>
                <a:gd name="T16" fmla="*/ 41 w 5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67"/>
                <a:gd name="T29" fmla="*/ 56 w 5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67">
                  <a:moveTo>
                    <a:pt x="41" y="0"/>
                  </a:moveTo>
                  <a:lnTo>
                    <a:pt x="55" y="0"/>
                  </a:lnTo>
                  <a:lnTo>
                    <a:pt x="55" y="24"/>
                  </a:lnTo>
                  <a:lnTo>
                    <a:pt x="14" y="24"/>
                  </a:lnTo>
                  <a:lnTo>
                    <a:pt x="14" y="66"/>
                  </a:lnTo>
                  <a:lnTo>
                    <a:pt x="0" y="66"/>
                  </a:lnTo>
                  <a:lnTo>
                    <a:pt x="0" y="14"/>
                  </a:lnTo>
                  <a:lnTo>
                    <a:pt x="41" y="14"/>
                  </a:lnTo>
                  <a:lnTo>
                    <a:pt x="41"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3" name="Freeform 12"/>
            <p:cNvSpPr>
              <a:spLocks/>
            </p:cNvSpPr>
            <p:nvPr/>
          </p:nvSpPr>
          <p:spPr bwMode="auto">
            <a:xfrm>
              <a:off x="3649" y="519"/>
              <a:ext cx="245" cy="245"/>
            </a:xfrm>
            <a:custGeom>
              <a:avLst/>
              <a:gdLst>
                <a:gd name="T0" fmla="*/ 0 w 245"/>
                <a:gd name="T1" fmla="*/ 0 h 245"/>
                <a:gd name="T2" fmla="*/ 70 w 245"/>
                <a:gd name="T3" fmla="*/ 0 h 245"/>
                <a:gd name="T4" fmla="*/ 70 w 245"/>
                <a:gd name="T5" fmla="*/ 15 h 245"/>
                <a:gd name="T6" fmla="*/ 130 w 245"/>
                <a:gd name="T7" fmla="*/ 15 h 245"/>
                <a:gd name="T8" fmla="*/ 130 w 245"/>
                <a:gd name="T9" fmla="*/ 40 h 245"/>
                <a:gd name="T10" fmla="*/ 144 w 245"/>
                <a:gd name="T11" fmla="*/ 40 h 245"/>
                <a:gd name="T12" fmla="*/ 144 w 245"/>
                <a:gd name="T13" fmla="*/ 114 h 245"/>
                <a:gd name="T14" fmla="*/ 159 w 245"/>
                <a:gd name="T15" fmla="*/ 114 h 245"/>
                <a:gd name="T16" fmla="*/ 159 w 245"/>
                <a:gd name="T17" fmla="*/ 129 h 245"/>
                <a:gd name="T18" fmla="*/ 244 w 245"/>
                <a:gd name="T19" fmla="*/ 129 h 245"/>
                <a:gd name="T20" fmla="*/ 244 w 245"/>
                <a:gd name="T21" fmla="*/ 244 h 245"/>
                <a:gd name="T22" fmla="*/ 0 w 245"/>
                <a:gd name="T23" fmla="*/ 244 h 245"/>
                <a:gd name="T24" fmla="*/ 0 w 245"/>
                <a:gd name="T25" fmla="*/ 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245"/>
                <a:gd name="T41" fmla="*/ 245 w 245"/>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245">
                  <a:moveTo>
                    <a:pt x="0" y="0"/>
                  </a:moveTo>
                  <a:lnTo>
                    <a:pt x="70" y="0"/>
                  </a:lnTo>
                  <a:lnTo>
                    <a:pt x="70" y="15"/>
                  </a:lnTo>
                  <a:lnTo>
                    <a:pt x="130" y="15"/>
                  </a:lnTo>
                  <a:lnTo>
                    <a:pt x="130" y="40"/>
                  </a:lnTo>
                  <a:lnTo>
                    <a:pt x="144" y="40"/>
                  </a:lnTo>
                  <a:lnTo>
                    <a:pt x="144" y="114"/>
                  </a:lnTo>
                  <a:lnTo>
                    <a:pt x="159" y="114"/>
                  </a:lnTo>
                  <a:lnTo>
                    <a:pt x="159" y="129"/>
                  </a:lnTo>
                  <a:lnTo>
                    <a:pt x="244" y="129"/>
                  </a:lnTo>
                  <a:lnTo>
                    <a:pt x="244" y="244"/>
                  </a:lnTo>
                  <a:lnTo>
                    <a:pt x="0" y="244"/>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4" name="Freeform 13"/>
            <p:cNvSpPr>
              <a:spLocks/>
            </p:cNvSpPr>
            <p:nvPr/>
          </p:nvSpPr>
          <p:spPr bwMode="auto">
            <a:xfrm>
              <a:off x="1248" y="534"/>
              <a:ext cx="397" cy="290"/>
            </a:xfrm>
            <a:custGeom>
              <a:avLst/>
              <a:gdLst>
                <a:gd name="T0" fmla="*/ 336 w 397"/>
                <a:gd name="T1" fmla="*/ 0 h 290"/>
                <a:gd name="T2" fmla="*/ 396 w 397"/>
                <a:gd name="T3" fmla="*/ 0 h 290"/>
                <a:gd name="T4" fmla="*/ 396 w 397"/>
                <a:gd name="T5" fmla="*/ 274 h 290"/>
                <a:gd name="T6" fmla="*/ 381 w 397"/>
                <a:gd name="T7" fmla="*/ 274 h 290"/>
                <a:gd name="T8" fmla="*/ 381 w 397"/>
                <a:gd name="T9" fmla="*/ 260 h 290"/>
                <a:gd name="T10" fmla="*/ 366 w 397"/>
                <a:gd name="T11" fmla="*/ 260 h 290"/>
                <a:gd name="T12" fmla="*/ 366 w 397"/>
                <a:gd name="T13" fmla="*/ 274 h 290"/>
                <a:gd name="T14" fmla="*/ 351 w 397"/>
                <a:gd name="T15" fmla="*/ 274 h 290"/>
                <a:gd name="T16" fmla="*/ 351 w 397"/>
                <a:gd name="T17" fmla="*/ 289 h 290"/>
                <a:gd name="T18" fmla="*/ 336 w 397"/>
                <a:gd name="T19" fmla="*/ 289 h 290"/>
                <a:gd name="T20" fmla="*/ 336 w 397"/>
                <a:gd name="T21" fmla="*/ 260 h 290"/>
                <a:gd name="T22" fmla="*/ 321 w 397"/>
                <a:gd name="T23" fmla="*/ 260 h 290"/>
                <a:gd name="T24" fmla="*/ 321 w 397"/>
                <a:gd name="T25" fmla="*/ 230 h 290"/>
                <a:gd name="T26" fmla="*/ 221 w 397"/>
                <a:gd name="T27" fmla="*/ 230 h 290"/>
                <a:gd name="T28" fmla="*/ 221 w 397"/>
                <a:gd name="T29" fmla="*/ 216 h 290"/>
                <a:gd name="T30" fmla="*/ 191 w 397"/>
                <a:gd name="T31" fmla="*/ 216 h 290"/>
                <a:gd name="T32" fmla="*/ 191 w 397"/>
                <a:gd name="T33" fmla="*/ 200 h 290"/>
                <a:gd name="T34" fmla="*/ 206 w 397"/>
                <a:gd name="T35" fmla="*/ 200 h 290"/>
                <a:gd name="T36" fmla="*/ 206 w 397"/>
                <a:gd name="T37" fmla="*/ 185 h 290"/>
                <a:gd name="T38" fmla="*/ 221 w 397"/>
                <a:gd name="T39" fmla="*/ 185 h 290"/>
                <a:gd name="T40" fmla="*/ 221 w 397"/>
                <a:gd name="T41" fmla="*/ 174 h 290"/>
                <a:gd name="T42" fmla="*/ 235 w 397"/>
                <a:gd name="T43" fmla="*/ 174 h 290"/>
                <a:gd name="T44" fmla="*/ 235 w 397"/>
                <a:gd name="T45" fmla="*/ 185 h 290"/>
                <a:gd name="T46" fmla="*/ 261 w 397"/>
                <a:gd name="T47" fmla="*/ 185 h 290"/>
                <a:gd name="T48" fmla="*/ 261 w 397"/>
                <a:gd name="T49" fmla="*/ 174 h 290"/>
                <a:gd name="T50" fmla="*/ 277 w 397"/>
                <a:gd name="T51" fmla="*/ 174 h 290"/>
                <a:gd name="T52" fmla="*/ 277 w 397"/>
                <a:gd name="T53" fmla="*/ 160 h 290"/>
                <a:gd name="T54" fmla="*/ 292 w 397"/>
                <a:gd name="T55" fmla="*/ 160 h 290"/>
                <a:gd name="T56" fmla="*/ 292 w 397"/>
                <a:gd name="T57" fmla="*/ 145 h 290"/>
                <a:gd name="T58" fmla="*/ 277 w 397"/>
                <a:gd name="T59" fmla="*/ 145 h 290"/>
                <a:gd name="T60" fmla="*/ 277 w 397"/>
                <a:gd name="T61" fmla="*/ 129 h 290"/>
                <a:gd name="T62" fmla="*/ 246 w 397"/>
                <a:gd name="T63" fmla="*/ 129 h 290"/>
                <a:gd name="T64" fmla="*/ 246 w 397"/>
                <a:gd name="T65" fmla="*/ 145 h 290"/>
                <a:gd name="T66" fmla="*/ 206 w 397"/>
                <a:gd name="T67" fmla="*/ 145 h 290"/>
                <a:gd name="T68" fmla="*/ 206 w 397"/>
                <a:gd name="T69" fmla="*/ 160 h 290"/>
                <a:gd name="T70" fmla="*/ 175 w 397"/>
                <a:gd name="T71" fmla="*/ 160 h 290"/>
                <a:gd name="T72" fmla="*/ 175 w 397"/>
                <a:gd name="T73" fmla="*/ 145 h 290"/>
                <a:gd name="T74" fmla="*/ 161 w 397"/>
                <a:gd name="T75" fmla="*/ 145 h 290"/>
                <a:gd name="T76" fmla="*/ 161 w 397"/>
                <a:gd name="T77" fmla="*/ 129 h 290"/>
                <a:gd name="T78" fmla="*/ 131 w 397"/>
                <a:gd name="T79" fmla="*/ 129 h 290"/>
                <a:gd name="T80" fmla="*/ 131 w 397"/>
                <a:gd name="T81" fmla="*/ 145 h 290"/>
                <a:gd name="T82" fmla="*/ 87 w 397"/>
                <a:gd name="T83" fmla="*/ 145 h 290"/>
                <a:gd name="T84" fmla="*/ 87 w 397"/>
                <a:gd name="T85" fmla="*/ 129 h 290"/>
                <a:gd name="T86" fmla="*/ 60 w 397"/>
                <a:gd name="T87" fmla="*/ 129 h 290"/>
                <a:gd name="T88" fmla="*/ 60 w 397"/>
                <a:gd name="T89" fmla="*/ 145 h 290"/>
                <a:gd name="T90" fmla="*/ 71 w 397"/>
                <a:gd name="T91" fmla="*/ 145 h 290"/>
                <a:gd name="T92" fmla="*/ 71 w 397"/>
                <a:gd name="T93" fmla="*/ 185 h 290"/>
                <a:gd name="T94" fmla="*/ 60 w 397"/>
                <a:gd name="T95" fmla="*/ 185 h 290"/>
                <a:gd name="T96" fmla="*/ 60 w 397"/>
                <a:gd name="T97" fmla="*/ 174 h 290"/>
                <a:gd name="T98" fmla="*/ 16 w 397"/>
                <a:gd name="T99" fmla="*/ 174 h 290"/>
                <a:gd name="T100" fmla="*/ 16 w 397"/>
                <a:gd name="T101" fmla="*/ 160 h 290"/>
                <a:gd name="T102" fmla="*/ 0 w 397"/>
                <a:gd name="T103" fmla="*/ 160 h 290"/>
                <a:gd name="T104" fmla="*/ 0 w 397"/>
                <a:gd name="T105" fmla="*/ 100 h 290"/>
                <a:gd name="T106" fmla="*/ 16 w 397"/>
                <a:gd name="T107" fmla="*/ 100 h 290"/>
                <a:gd name="T108" fmla="*/ 16 w 397"/>
                <a:gd name="T109" fmla="*/ 85 h 290"/>
                <a:gd name="T110" fmla="*/ 87 w 397"/>
                <a:gd name="T111" fmla="*/ 85 h 290"/>
                <a:gd name="T112" fmla="*/ 87 w 397"/>
                <a:gd name="T113" fmla="*/ 71 h 290"/>
                <a:gd name="T114" fmla="*/ 336 w 397"/>
                <a:gd name="T115" fmla="*/ 71 h 290"/>
                <a:gd name="T116" fmla="*/ 336 w 397"/>
                <a:gd name="T117" fmla="*/ 56 h 290"/>
                <a:gd name="T118" fmla="*/ 336 w 397"/>
                <a:gd name="T119" fmla="*/ 0 h 2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7"/>
                <a:gd name="T181" fmla="*/ 0 h 290"/>
                <a:gd name="T182" fmla="*/ 397 w 397"/>
                <a:gd name="T183" fmla="*/ 290 h 2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7" h="290">
                  <a:moveTo>
                    <a:pt x="336" y="0"/>
                  </a:moveTo>
                  <a:lnTo>
                    <a:pt x="396" y="0"/>
                  </a:lnTo>
                  <a:lnTo>
                    <a:pt x="396" y="274"/>
                  </a:lnTo>
                  <a:lnTo>
                    <a:pt x="381" y="274"/>
                  </a:lnTo>
                  <a:lnTo>
                    <a:pt x="381" y="260"/>
                  </a:lnTo>
                  <a:lnTo>
                    <a:pt x="366" y="260"/>
                  </a:lnTo>
                  <a:lnTo>
                    <a:pt x="366" y="274"/>
                  </a:lnTo>
                  <a:lnTo>
                    <a:pt x="351" y="274"/>
                  </a:lnTo>
                  <a:lnTo>
                    <a:pt x="351" y="289"/>
                  </a:lnTo>
                  <a:lnTo>
                    <a:pt x="336" y="289"/>
                  </a:lnTo>
                  <a:lnTo>
                    <a:pt x="336" y="260"/>
                  </a:lnTo>
                  <a:lnTo>
                    <a:pt x="321" y="260"/>
                  </a:lnTo>
                  <a:lnTo>
                    <a:pt x="321" y="230"/>
                  </a:lnTo>
                  <a:lnTo>
                    <a:pt x="221" y="230"/>
                  </a:lnTo>
                  <a:lnTo>
                    <a:pt x="221" y="216"/>
                  </a:lnTo>
                  <a:lnTo>
                    <a:pt x="191" y="216"/>
                  </a:lnTo>
                  <a:lnTo>
                    <a:pt x="191" y="200"/>
                  </a:lnTo>
                  <a:lnTo>
                    <a:pt x="206" y="200"/>
                  </a:lnTo>
                  <a:lnTo>
                    <a:pt x="206" y="185"/>
                  </a:lnTo>
                  <a:lnTo>
                    <a:pt x="221" y="185"/>
                  </a:lnTo>
                  <a:lnTo>
                    <a:pt x="221" y="174"/>
                  </a:lnTo>
                  <a:lnTo>
                    <a:pt x="235" y="174"/>
                  </a:lnTo>
                  <a:lnTo>
                    <a:pt x="235" y="185"/>
                  </a:lnTo>
                  <a:lnTo>
                    <a:pt x="261" y="185"/>
                  </a:lnTo>
                  <a:lnTo>
                    <a:pt x="261" y="174"/>
                  </a:lnTo>
                  <a:lnTo>
                    <a:pt x="277" y="174"/>
                  </a:lnTo>
                  <a:lnTo>
                    <a:pt x="277" y="160"/>
                  </a:lnTo>
                  <a:lnTo>
                    <a:pt x="292" y="160"/>
                  </a:lnTo>
                  <a:lnTo>
                    <a:pt x="292" y="145"/>
                  </a:lnTo>
                  <a:lnTo>
                    <a:pt x="277" y="145"/>
                  </a:lnTo>
                  <a:lnTo>
                    <a:pt x="277" y="129"/>
                  </a:lnTo>
                  <a:lnTo>
                    <a:pt x="246" y="129"/>
                  </a:lnTo>
                  <a:lnTo>
                    <a:pt x="246" y="145"/>
                  </a:lnTo>
                  <a:lnTo>
                    <a:pt x="206" y="145"/>
                  </a:lnTo>
                  <a:lnTo>
                    <a:pt x="206" y="160"/>
                  </a:lnTo>
                  <a:lnTo>
                    <a:pt x="175" y="160"/>
                  </a:lnTo>
                  <a:lnTo>
                    <a:pt x="175" y="145"/>
                  </a:lnTo>
                  <a:lnTo>
                    <a:pt x="161" y="145"/>
                  </a:lnTo>
                  <a:lnTo>
                    <a:pt x="161" y="129"/>
                  </a:lnTo>
                  <a:lnTo>
                    <a:pt x="131" y="129"/>
                  </a:lnTo>
                  <a:lnTo>
                    <a:pt x="131" y="145"/>
                  </a:lnTo>
                  <a:lnTo>
                    <a:pt x="87" y="145"/>
                  </a:lnTo>
                  <a:lnTo>
                    <a:pt x="87" y="129"/>
                  </a:lnTo>
                  <a:lnTo>
                    <a:pt x="60" y="129"/>
                  </a:lnTo>
                  <a:lnTo>
                    <a:pt x="60" y="145"/>
                  </a:lnTo>
                  <a:lnTo>
                    <a:pt x="71" y="145"/>
                  </a:lnTo>
                  <a:lnTo>
                    <a:pt x="71" y="185"/>
                  </a:lnTo>
                  <a:lnTo>
                    <a:pt x="60" y="185"/>
                  </a:lnTo>
                  <a:lnTo>
                    <a:pt x="60" y="174"/>
                  </a:lnTo>
                  <a:lnTo>
                    <a:pt x="16" y="174"/>
                  </a:lnTo>
                  <a:lnTo>
                    <a:pt x="16" y="160"/>
                  </a:lnTo>
                  <a:lnTo>
                    <a:pt x="0" y="160"/>
                  </a:lnTo>
                  <a:lnTo>
                    <a:pt x="0" y="100"/>
                  </a:lnTo>
                  <a:lnTo>
                    <a:pt x="16" y="100"/>
                  </a:lnTo>
                  <a:lnTo>
                    <a:pt x="16" y="85"/>
                  </a:lnTo>
                  <a:lnTo>
                    <a:pt x="87" y="85"/>
                  </a:lnTo>
                  <a:lnTo>
                    <a:pt x="87" y="71"/>
                  </a:lnTo>
                  <a:lnTo>
                    <a:pt x="336" y="71"/>
                  </a:lnTo>
                  <a:lnTo>
                    <a:pt x="336" y="56"/>
                  </a:lnTo>
                  <a:lnTo>
                    <a:pt x="336"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5" name="Freeform 14"/>
            <p:cNvSpPr>
              <a:spLocks/>
            </p:cNvSpPr>
            <p:nvPr/>
          </p:nvSpPr>
          <p:spPr bwMode="auto">
            <a:xfrm>
              <a:off x="1854" y="534"/>
              <a:ext cx="71" cy="184"/>
            </a:xfrm>
            <a:custGeom>
              <a:avLst/>
              <a:gdLst>
                <a:gd name="T0" fmla="*/ 56 w 71"/>
                <a:gd name="T1" fmla="*/ 0 h 184"/>
                <a:gd name="T2" fmla="*/ 70 w 71"/>
                <a:gd name="T3" fmla="*/ 0 h 184"/>
                <a:gd name="T4" fmla="*/ 70 w 71"/>
                <a:gd name="T5" fmla="*/ 70 h 184"/>
                <a:gd name="T6" fmla="*/ 56 w 71"/>
                <a:gd name="T7" fmla="*/ 70 h 184"/>
                <a:gd name="T8" fmla="*/ 56 w 71"/>
                <a:gd name="T9" fmla="*/ 99 h 184"/>
                <a:gd name="T10" fmla="*/ 42 w 71"/>
                <a:gd name="T11" fmla="*/ 99 h 184"/>
                <a:gd name="T12" fmla="*/ 42 w 71"/>
                <a:gd name="T13" fmla="*/ 113 h 184"/>
                <a:gd name="T14" fmla="*/ 29 w 71"/>
                <a:gd name="T15" fmla="*/ 113 h 184"/>
                <a:gd name="T16" fmla="*/ 29 w 71"/>
                <a:gd name="T17" fmla="*/ 128 h 184"/>
                <a:gd name="T18" fmla="*/ 42 w 71"/>
                <a:gd name="T19" fmla="*/ 128 h 184"/>
                <a:gd name="T20" fmla="*/ 42 w 71"/>
                <a:gd name="T21" fmla="*/ 143 h 184"/>
                <a:gd name="T22" fmla="*/ 29 w 71"/>
                <a:gd name="T23" fmla="*/ 143 h 184"/>
                <a:gd name="T24" fmla="*/ 29 w 71"/>
                <a:gd name="T25" fmla="*/ 172 h 184"/>
                <a:gd name="T26" fmla="*/ 14 w 71"/>
                <a:gd name="T27" fmla="*/ 172 h 184"/>
                <a:gd name="T28" fmla="*/ 14 w 71"/>
                <a:gd name="T29" fmla="*/ 183 h 184"/>
                <a:gd name="T30" fmla="*/ 0 w 71"/>
                <a:gd name="T31" fmla="*/ 183 h 184"/>
                <a:gd name="T32" fmla="*/ 0 w 71"/>
                <a:gd name="T33" fmla="*/ 158 h 184"/>
                <a:gd name="T34" fmla="*/ 14 w 71"/>
                <a:gd name="T35" fmla="*/ 158 h 184"/>
                <a:gd name="T36" fmla="*/ 14 w 71"/>
                <a:gd name="T37" fmla="*/ 99 h 184"/>
                <a:gd name="T38" fmla="*/ 29 w 71"/>
                <a:gd name="T39" fmla="*/ 99 h 184"/>
                <a:gd name="T40" fmla="*/ 29 w 71"/>
                <a:gd name="T41" fmla="*/ 55 h 184"/>
                <a:gd name="T42" fmla="*/ 42 w 71"/>
                <a:gd name="T43" fmla="*/ 55 h 184"/>
                <a:gd name="T44" fmla="*/ 42 w 71"/>
                <a:gd name="T45" fmla="*/ 25 h 184"/>
                <a:gd name="T46" fmla="*/ 56 w 71"/>
                <a:gd name="T47" fmla="*/ 25 h 184"/>
                <a:gd name="T48" fmla="*/ 56 w 71"/>
                <a:gd name="T49" fmla="*/ 11 h 184"/>
                <a:gd name="T50" fmla="*/ 56 w 71"/>
                <a:gd name="T51" fmla="*/ 0 h 1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184"/>
                <a:gd name="T80" fmla="*/ 71 w 71"/>
                <a:gd name="T81" fmla="*/ 184 h 1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184">
                  <a:moveTo>
                    <a:pt x="56" y="0"/>
                  </a:moveTo>
                  <a:lnTo>
                    <a:pt x="70" y="0"/>
                  </a:lnTo>
                  <a:lnTo>
                    <a:pt x="70" y="70"/>
                  </a:lnTo>
                  <a:lnTo>
                    <a:pt x="56" y="70"/>
                  </a:lnTo>
                  <a:lnTo>
                    <a:pt x="56" y="99"/>
                  </a:lnTo>
                  <a:lnTo>
                    <a:pt x="42" y="99"/>
                  </a:lnTo>
                  <a:lnTo>
                    <a:pt x="42" y="113"/>
                  </a:lnTo>
                  <a:lnTo>
                    <a:pt x="29" y="113"/>
                  </a:lnTo>
                  <a:lnTo>
                    <a:pt x="29" y="128"/>
                  </a:lnTo>
                  <a:lnTo>
                    <a:pt x="42" y="128"/>
                  </a:lnTo>
                  <a:lnTo>
                    <a:pt x="42" y="143"/>
                  </a:lnTo>
                  <a:lnTo>
                    <a:pt x="29" y="143"/>
                  </a:lnTo>
                  <a:lnTo>
                    <a:pt x="29" y="172"/>
                  </a:lnTo>
                  <a:lnTo>
                    <a:pt x="14" y="172"/>
                  </a:lnTo>
                  <a:lnTo>
                    <a:pt x="14" y="183"/>
                  </a:lnTo>
                  <a:lnTo>
                    <a:pt x="0" y="183"/>
                  </a:lnTo>
                  <a:lnTo>
                    <a:pt x="0" y="158"/>
                  </a:lnTo>
                  <a:lnTo>
                    <a:pt x="14" y="158"/>
                  </a:lnTo>
                  <a:lnTo>
                    <a:pt x="14" y="99"/>
                  </a:lnTo>
                  <a:lnTo>
                    <a:pt x="29" y="99"/>
                  </a:lnTo>
                  <a:lnTo>
                    <a:pt x="29" y="55"/>
                  </a:lnTo>
                  <a:lnTo>
                    <a:pt x="42" y="55"/>
                  </a:lnTo>
                  <a:lnTo>
                    <a:pt x="42" y="25"/>
                  </a:lnTo>
                  <a:lnTo>
                    <a:pt x="56" y="25"/>
                  </a:lnTo>
                  <a:lnTo>
                    <a:pt x="56" y="11"/>
                  </a:lnTo>
                  <a:lnTo>
                    <a:pt x="56"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6" name="Freeform 15"/>
            <p:cNvSpPr>
              <a:spLocks/>
            </p:cNvSpPr>
            <p:nvPr/>
          </p:nvSpPr>
          <p:spPr bwMode="auto">
            <a:xfrm>
              <a:off x="892" y="545"/>
              <a:ext cx="56" cy="26"/>
            </a:xfrm>
            <a:custGeom>
              <a:avLst/>
              <a:gdLst>
                <a:gd name="T0" fmla="*/ 0 w 56"/>
                <a:gd name="T1" fmla="*/ 0 h 26"/>
                <a:gd name="T2" fmla="*/ 55 w 56"/>
                <a:gd name="T3" fmla="*/ 0 h 26"/>
                <a:gd name="T4" fmla="*/ 55 w 56"/>
                <a:gd name="T5" fmla="*/ 12 h 26"/>
                <a:gd name="T6" fmla="*/ 41 w 56"/>
                <a:gd name="T7" fmla="*/ 12 h 26"/>
                <a:gd name="T8" fmla="*/ 41 w 56"/>
                <a:gd name="T9" fmla="*/ 25 h 26"/>
                <a:gd name="T10" fmla="*/ 0 w 56"/>
                <a:gd name="T11" fmla="*/ 25 h 26"/>
                <a:gd name="T12" fmla="*/ 0 w 56"/>
                <a:gd name="T13" fmla="*/ 0 h 26"/>
                <a:gd name="T14" fmla="*/ 0 60000 65536"/>
                <a:gd name="T15" fmla="*/ 0 60000 65536"/>
                <a:gd name="T16" fmla="*/ 0 60000 65536"/>
                <a:gd name="T17" fmla="*/ 0 60000 65536"/>
                <a:gd name="T18" fmla="*/ 0 60000 65536"/>
                <a:gd name="T19" fmla="*/ 0 60000 65536"/>
                <a:gd name="T20" fmla="*/ 0 60000 65536"/>
                <a:gd name="T21" fmla="*/ 0 w 56"/>
                <a:gd name="T22" fmla="*/ 0 h 26"/>
                <a:gd name="T23" fmla="*/ 56 w 5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
                  <a:moveTo>
                    <a:pt x="0" y="0"/>
                  </a:moveTo>
                  <a:lnTo>
                    <a:pt x="55" y="0"/>
                  </a:lnTo>
                  <a:lnTo>
                    <a:pt x="55" y="12"/>
                  </a:lnTo>
                  <a:lnTo>
                    <a:pt x="41" y="12"/>
                  </a:lnTo>
                  <a:lnTo>
                    <a:pt x="41" y="25"/>
                  </a:lnTo>
                  <a:lnTo>
                    <a:pt x="0" y="25"/>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7" name="Freeform 16"/>
            <p:cNvSpPr>
              <a:spLocks/>
            </p:cNvSpPr>
            <p:nvPr/>
          </p:nvSpPr>
          <p:spPr bwMode="auto">
            <a:xfrm>
              <a:off x="1010" y="545"/>
              <a:ext cx="158" cy="101"/>
            </a:xfrm>
            <a:custGeom>
              <a:avLst/>
              <a:gdLst>
                <a:gd name="T0" fmla="*/ 58 w 158"/>
                <a:gd name="T1" fmla="*/ 0 h 101"/>
                <a:gd name="T2" fmla="*/ 88 w 158"/>
                <a:gd name="T3" fmla="*/ 0 h 101"/>
                <a:gd name="T4" fmla="*/ 88 w 158"/>
                <a:gd name="T5" fmla="*/ 14 h 101"/>
                <a:gd name="T6" fmla="*/ 102 w 158"/>
                <a:gd name="T7" fmla="*/ 14 h 101"/>
                <a:gd name="T8" fmla="*/ 102 w 158"/>
                <a:gd name="T9" fmla="*/ 29 h 101"/>
                <a:gd name="T10" fmla="*/ 117 w 158"/>
                <a:gd name="T11" fmla="*/ 29 h 101"/>
                <a:gd name="T12" fmla="*/ 117 w 158"/>
                <a:gd name="T13" fmla="*/ 14 h 101"/>
                <a:gd name="T14" fmla="*/ 131 w 158"/>
                <a:gd name="T15" fmla="*/ 14 h 101"/>
                <a:gd name="T16" fmla="*/ 131 w 158"/>
                <a:gd name="T17" fmla="*/ 29 h 101"/>
                <a:gd name="T18" fmla="*/ 143 w 158"/>
                <a:gd name="T19" fmla="*/ 29 h 101"/>
                <a:gd name="T20" fmla="*/ 143 w 158"/>
                <a:gd name="T21" fmla="*/ 58 h 101"/>
                <a:gd name="T22" fmla="*/ 157 w 158"/>
                <a:gd name="T23" fmla="*/ 58 h 101"/>
                <a:gd name="T24" fmla="*/ 157 w 158"/>
                <a:gd name="T25" fmla="*/ 86 h 101"/>
                <a:gd name="T26" fmla="*/ 143 w 158"/>
                <a:gd name="T27" fmla="*/ 86 h 101"/>
                <a:gd name="T28" fmla="*/ 143 w 158"/>
                <a:gd name="T29" fmla="*/ 100 h 101"/>
                <a:gd name="T30" fmla="*/ 131 w 158"/>
                <a:gd name="T31" fmla="*/ 100 h 101"/>
                <a:gd name="T32" fmla="*/ 131 w 158"/>
                <a:gd name="T33" fmla="*/ 86 h 101"/>
                <a:gd name="T34" fmla="*/ 88 w 158"/>
                <a:gd name="T35" fmla="*/ 86 h 101"/>
                <a:gd name="T36" fmla="*/ 88 w 158"/>
                <a:gd name="T37" fmla="*/ 72 h 101"/>
                <a:gd name="T38" fmla="*/ 117 w 158"/>
                <a:gd name="T39" fmla="*/ 72 h 101"/>
                <a:gd name="T40" fmla="*/ 117 w 158"/>
                <a:gd name="T41" fmla="*/ 58 h 101"/>
                <a:gd name="T42" fmla="*/ 102 w 158"/>
                <a:gd name="T43" fmla="*/ 58 h 101"/>
                <a:gd name="T44" fmla="*/ 102 w 158"/>
                <a:gd name="T45" fmla="*/ 43 h 101"/>
                <a:gd name="T46" fmla="*/ 88 w 158"/>
                <a:gd name="T47" fmla="*/ 43 h 101"/>
                <a:gd name="T48" fmla="*/ 88 w 158"/>
                <a:gd name="T49" fmla="*/ 29 h 101"/>
                <a:gd name="T50" fmla="*/ 0 w 158"/>
                <a:gd name="T51" fmla="*/ 29 h 101"/>
                <a:gd name="T52" fmla="*/ 0 w 158"/>
                <a:gd name="T53" fmla="*/ 14 h 101"/>
                <a:gd name="T54" fmla="*/ 58 w 158"/>
                <a:gd name="T55" fmla="*/ 14 h 101"/>
                <a:gd name="T56" fmla="*/ 58 w 158"/>
                <a:gd name="T57" fmla="*/ 0 h 1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101"/>
                <a:gd name="T89" fmla="*/ 158 w 158"/>
                <a:gd name="T90" fmla="*/ 101 h 1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101">
                  <a:moveTo>
                    <a:pt x="58" y="0"/>
                  </a:moveTo>
                  <a:lnTo>
                    <a:pt x="88" y="0"/>
                  </a:lnTo>
                  <a:lnTo>
                    <a:pt x="88" y="14"/>
                  </a:lnTo>
                  <a:lnTo>
                    <a:pt x="102" y="14"/>
                  </a:lnTo>
                  <a:lnTo>
                    <a:pt x="102" y="29"/>
                  </a:lnTo>
                  <a:lnTo>
                    <a:pt x="117" y="29"/>
                  </a:lnTo>
                  <a:lnTo>
                    <a:pt x="117" y="14"/>
                  </a:lnTo>
                  <a:lnTo>
                    <a:pt x="131" y="14"/>
                  </a:lnTo>
                  <a:lnTo>
                    <a:pt x="131" y="29"/>
                  </a:lnTo>
                  <a:lnTo>
                    <a:pt x="143" y="29"/>
                  </a:lnTo>
                  <a:lnTo>
                    <a:pt x="143" y="58"/>
                  </a:lnTo>
                  <a:lnTo>
                    <a:pt x="157" y="58"/>
                  </a:lnTo>
                  <a:lnTo>
                    <a:pt x="157" y="86"/>
                  </a:lnTo>
                  <a:lnTo>
                    <a:pt x="143" y="86"/>
                  </a:lnTo>
                  <a:lnTo>
                    <a:pt x="143" y="100"/>
                  </a:lnTo>
                  <a:lnTo>
                    <a:pt x="131" y="100"/>
                  </a:lnTo>
                  <a:lnTo>
                    <a:pt x="131" y="86"/>
                  </a:lnTo>
                  <a:lnTo>
                    <a:pt x="88" y="86"/>
                  </a:lnTo>
                  <a:lnTo>
                    <a:pt x="88" y="72"/>
                  </a:lnTo>
                  <a:lnTo>
                    <a:pt x="117" y="72"/>
                  </a:lnTo>
                  <a:lnTo>
                    <a:pt x="117" y="58"/>
                  </a:lnTo>
                  <a:lnTo>
                    <a:pt x="102" y="58"/>
                  </a:lnTo>
                  <a:lnTo>
                    <a:pt x="102" y="43"/>
                  </a:lnTo>
                  <a:lnTo>
                    <a:pt x="88" y="43"/>
                  </a:lnTo>
                  <a:lnTo>
                    <a:pt x="88" y="29"/>
                  </a:lnTo>
                  <a:lnTo>
                    <a:pt x="0" y="29"/>
                  </a:lnTo>
                  <a:lnTo>
                    <a:pt x="0" y="14"/>
                  </a:lnTo>
                  <a:lnTo>
                    <a:pt x="58" y="14"/>
                  </a:lnTo>
                  <a:lnTo>
                    <a:pt x="58"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8" name="Freeform 17"/>
            <p:cNvSpPr>
              <a:spLocks/>
            </p:cNvSpPr>
            <p:nvPr/>
          </p:nvSpPr>
          <p:spPr bwMode="auto">
            <a:xfrm>
              <a:off x="2699" y="545"/>
              <a:ext cx="86" cy="147"/>
            </a:xfrm>
            <a:custGeom>
              <a:avLst/>
              <a:gdLst>
                <a:gd name="T0" fmla="*/ 56 w 86"/>
                <a:gd name="T1" fmla="*/ 0 h 147"/>
                <a:gd name="T2" fmla="*/ 71 w 86"/>
                <a:gd name="T3" fmla="*/ 0 h 147"/>
                <a:gd name="T4" fmla="*/ 71 w 86"/>
                <a:gd name="T5" fmla="*/ 14 h 147"/>
                <a:gd name="T6" fmla="*/ 85 w 86"/>
                <a:gd name="T7" fmla="*/ 14 h 147"/>
                <a:gd name="T8" fmla="*/ 85 w 86"/>
                <a:gd name="T9" fmla="*/ 59 h 147"/>
                <a:gd name="T10" fmla="*/ 71 w 86"/>
                <a:gd name="T11" fmla="*/ 59 h 147"/>
                <a:gd name="T12" fmla="*/ 71 w 86"/>
                <a:gd name="T13" fmla="*/ 73 h 147"/>
                <a:gd name="T14" fmla="*/ 56 w 86"/>
                <a:gd name="T15" fmla="*/ 73 h 147"/>
                <a:gd name="T16" fmla="*/ 56 w 86"/>
                <a:gd name="T17" fmla="*/ 87 h 147"/>
                <a:gd name="T18" fmla="*/ 28 w 86"/>
                <a:gd name="T19" fmla="*/ 87 h 147"/>
                <a:gd name="T20" fmla="*/ 28 w 86"/>
                <a:gd name="T21" fmla="*/ 102 h 147"/>
                <a:gd name="T22" fmla="*/ 42 w 86"/>
                <a:gd name="T23" fmla="*/ 102 h 147"/>
                <a:gd name="T24" fmla="*/ 42 w 86"/>
                <a:gd name="T25" fmla="*/ 132 h 147"/>
                <a:gd name="T26" fmla="*/ 85 w 86"/>
                <a:gd name="T27" fmla="*/ 132 h 147"/>
                <a:gd name="T28" fmla="*/ 85 w 86"/>
                <a:gd name="T29" fmla="*/ 146 h 147"/>
                <a:gd name="T30" fmla="*/ 0 w 86"/>
                <a:gd name="T31" fmla="*/ 146 h 147"/>
                <a:gd name="T32" fmla="*/ 0 w 86"/>
                <a:gd name="T33" fmla="*/ 116 h 147"/>
                <a:gd name="T34" fmla="*/ 14 w 86"/>
                <a:gd name="T35" fmla="*/ 116 h 147"/>
                <a:gd name="T36" fmla="*/ 14 w 86"/>
                <a:gd name="T37" fmla="*/ 73 h 147"/>
                <a:gd name="T38" fmla="*/ 42 w 86"/>
                <a:gd name="T39" fmla="*/ 73 h 147"/>
                <a:gd name="T40" fmla="*/ 42 w 86"/>
                <a:gd name="T41" fmla="*/ 59 h 147"/>
                <a:gd name="T42" fmla="*/ 56 w 86"/>
                <a:gd name="T43" fmla="*/ 59 h 147"/>
                <a:gd name="T44" fmla="*/ 56 w 86"/>
                <a:gd name="T45" fmla="*/ 44 h 147"/>
                <a:gd name="T46" fmla="*/ 71 w 86"/>
                <a:gd name="T47" fmla="*/ 44 h 147"/>
                <a:gd name="T48" fmla="*/ 71 w 86"/>
                <a:gd name="T49" fmla="*/ 30 h 147"/>
                <a:gd name="T50" fmla="*/ 56 w 86"/>
                <a:gd name="T51" fmla="*/ 30 h 147"/>
                <a:gd name="T52" fmla="*/ 56 w 86"/>
                <a:gd name="T53" fmla="*/ 0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
                <a:gd name="T82" fmla="*/ 0 h 147"/>
                <a:gd name="T83" fmla="*/ 86 w 86"/>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 h="147">
                  <a:moveTo>
                    <a:pt x="56" y="0"/>
                  </a:moveTo>
                  <a:lnTo>
                    <a:pt x="71" y="0"/>
                  </a:lnTo>
                  <a:lnTo>
                    <a:pt x="71" y="14"/>
                  </a:lnTo>
                  <a:lnTo>
                    <a:pt x="85" y="14"/>
                  </a:lnTo>
                  <a:lnTo>
                    <a:pt x="85" y="59"/>
                  </a:lnTo>
                  <a:lnTo>
                    <a:pt x="71" y="59"/>
                  </a:lnTo>
                  <a:lnTo>
                    <a:pt x="71" y="73"/>
                  </a:lnTo>
                  <a:lnTo>
                    <a:pt x="56" y="73"/>
                  </a:lnTo>
                  <a:lnTo>
                    <a:pt x="56" y="87"/>
                  </a:lnTo>
                  <a:lnTo>
                    <a:pt x="28" y="87"/>
                  </a:lnTo>
                  <a:lnTo>
                    <a:pt x="28" y="102"/>
                  </a:lnTo>
                  <a:lnTo>
                    <a:pt x="42" y="102"/>
                  </a:lnTo>
                  <a:lnTo>
                    <a:pt x="42" y="132"/>
                  </a:lnTo>
                  <a:lnTo>
                    <a:pt x="85" y="132"/>
                  </a:lnTo>
                  <a:lnTo>
                    <a:pt x="85" y="146"/>
                  </a:lnTo>
                  <a:lnTo>
                    <a:pt x="0" y="146"/>
                  </a:lnTo>
                  <a:lnTo>
                    <a:pt x="0" y="116"/>
                  </a:lnTo>
                  <a:lnTo>
                    <a:pt x="14" y="116"/>
                  </a:lnTo>
                  <a:lnTo>
                    <a:pt x="14" y="73"/>
                  </a:lnTo>
                  <a:lnTo>
                    <a:pt x="42" y="73"/>
                  </a:lnTo>
                  <a:lnTo>
                    <a:pt x="42" y="59"/>
                  </a:lnTo>
                  <a:lnTo>
                    <a:pt x="56" y="59"/>
                  </a:lnTo>
                  <a:lnTo>
                    <a:pt x="56" y="44"/>
                  </a:lnTo>
                  <a:lnTo>
                    <a:pt x="71" y="44"/>
                  </a:lnTo>
                  <a:lnTo>
                    <a:pt x="71" y="30"/>
                  </a:lnTo>
                  <a:lnTo>
                    <a:pt x="56" y="30"/>
                  </a:lnTo>
                  <a:lnTo>
                    <a:pt x="56"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9" name="Freeform 18"/>
            <p:cNvSpPr>
              <a:spLocks/>
            </p:cNvSpPr>
            <p:nvPr/>
          </p:nvSpPr>
          <p:spPr bwMode="auto">
            <a:xfrm>
              <a:off x="491" y="576"/>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0" name="Freeform 19"/>
            <p:cNvSpPr>
              <a:spLocks/>
            </p:cNvSpPr>
            <p:nvPr/>
          </p:nvSpPr>
          <p:spPr bwMode="auto">
            <a:xfrm>
              <a:off x="3248" y="591"/>
              <a:ext cx="55" cy="25"/>
            </a:xfrm>
            <a:custGeom>
              <a:avLst/>
              <a:gdLst>
                <a:gd name="T0" fmla="*/ 14 w 55"/>
                <a:gd name="T1" fmla="*/ 0 h 25"/>
                <a:gd name="T2" fmla="*/ 27 w 55"/>
                <a:gd name="T3" fmla="*/ 0 h 25"/>
                <a:gd name="T4" fmla="*/ 27 w 55"/>
                <a:gd name="T5" fmla="*/ 12 h 25"/>
                <a:gd name="T6" fmla="*/ 54 w 55"/>
                <a:gd name="T7" fmla="*/ 12 h 25"/>
                <a:gd name="T8" fmla="*/ 54 w 55"/>
                <a:gd name="T9" fmla="*/ 24 h 25"/>
                <a:gd name="T10" fmla="*/ 27 w 55"/>
                <a:gd name="T11" fmla="*/ 24 h 25"/>
                <a:gd name="T12" fmla="*/ 27 w 55"/>
                <a:gd name="T13" fmla="*/ 12 h 25"/>
                <a:gd name="T14" fmla="*/ 14 w 55"/>
                <a:gd name="T15" fmla="*/ 12 h 25"/>
                <a:gd name="T16" fmla="*/ 14 w 55"/>
                <a:gd name="T17" fmla="*/ 24 h 25"/>
                <a:gd name="T18" fmla="*/ 0 w 55"/>
                <a:gd name="T19" fmla="*/ 24 h 25"/>
                <a:gd name="T20" fmla="*/ 0 w 55"/>
                <a:gd name="T21" fmla="*/ 12 h 25"/>
                <a:gd name="T22" fmla="*/ 14 w 55"/>
                <a:gd name="T23" fmla="*/ 12 h 25"/>
                <a:gd name="T24" fmla="*/ 14 w 55"/>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5"/>
                <a:gd name="T41" fmla="*/ 55 w 55"/>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5">
                  <a:moveTo>
                    <a:pt x="14" y="0"/>
                  </a:moveTo>
                  <a:lnTo>
                    <a:pt x="27" y="0"/>
                  </a:lnTo>
                  <a:lnTo>
                    <a:pt x="27" y="12"/>
                  </a:lnTo>
                  <a:lnTo>
                    <a:pt x="54" y="12"/>
                  </a:lnTo>
                  <a:lnTo>
                    <a:pt x="54" y="24"/>
                  </a:lnTo>
                  <a:lnTo>
                    <a:pt x="27" y="24"/>
                  </a:lnTo>
                  <a:lnTo>
                    <a:pt x="27" y="12"/>
                  </a:lnTo>
                  <a:lnTo>
                    <a:pt x="14" y="12"/>
                  </a:lnTo>
                  <a:lnTo>
                    <a:pt x="14" y="24"/>
                  </a:lnTo>
                  <a:lnTo>
                    <a:pt x="0" y="24"/>
                  </a:lnTo>
                  <a:lnTo>
                    <a:pt x="0" y="12"/>
                  </a:lnTo>
                  <a:lnTo>
                    <a:pt x="14" y="12"/>
                  </a:lnTo>
                  <a:lnTo>
                    <a:pt x="14"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1" name="Freeform 20"/>
            <p:cNvSpPr>
              <a:spLocks/>
            </p:cNvSpPr>
            <p:nvPr/>
          </p:nvSpPr>
          <p:spPr bwMode="auto">
            <a:xfrm>
              <a:off x="1351" y="6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2" name="Freeform 21"/>
            <p:cNvSpPr>
              <a:spLocks/>
            </p:cNvSpPr>
            <p:nvPr/>
          </p:nvSpPr>
          <p:spPr bwMode="auto">
            <a:xfrm>
              <a:off x="1381" y="69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3" name="Freeform 22"/>
            <p:cNvSpPr>
              <a:spLocks/>
            </p:cNvSpPr>
            <p:nvPr/>
          </p:nvSpPr>
          <p:spPr bwMode="auto">
            <a:xfrm>
              <a:off x="2108" y="697"/>
              <a:ext cx="423" cy="173"/>
            </a:xfrm>
            <a:custGeom>
              <a:avLst/>
              <a:gdLst>
                <a:gd name="T0" fmla="*/ 0 w 423"/>
                <a:gd name="T1" fmla="*/ 0 h 173"/>
                <a:gd name="T2" fmla="*/ 307 w 423"/>
                <a:gd name="T3" fmla="*/ 0 h 173"/>
                <a:gd name="T4" fmla="*/ 307 w 423"/>
                <a:gd name="T5" fmla="*/ 14 h 173"/>
                <a:gd name="T6" fmla="*/ 422 w 423"/>
                <a:gd name="T7" fmla="*/ 14 h 173"/>
                <a:gd name="T8" fmla="*/ 422 w 423"/>
                <a:gd name="T9" fmla="*/ 99 h 173"/>
                <a:gd name="T10" fmla="*/ 351 w 423"/>
                <a:gd name="T11" fmla="*/ 99 h 173"/>
                <a:gd name="T12" fmla="*/ 351 w 423"/>
                <a:gd name="T13" fmla="*/ 84 h 173"/>
                <a:gd name="T14" fmla="*/ 321 w 423"/>
                <a:gd name="T15" fmla="*/ 84 h 173"/>
                <a:gd name="T16" fmla="*/ 321 w 423"/>
                <a:gd name="T17" fmla="*/ 99 h 173"/>
                <a:gd name="T18" fmla="*/ 276 w 423"/>
                <a:gd name="T19" fmla="*/ 99 h 173"/>
                <a:gd name="T20" fmla="*/ 276 w 423"/>
                <a:gd name="T21" fmla="*/ 113 h 173"/>
                <a:gd name="T22" fmla="*/ 217 w 423"/>
                <a:gd name="T23" fmla="*/ 113 h 173"/>
                <a:gd name="T24" fmla="*/ 217 w 423"/>
                <a:gd name="T25" fmla="*/ 128 h 173"/>
                <a:gd name="T26" fmla="*/ 205 w 423"/>
                <a:gd name="T27" fmla="*/ 128 h 173"/>
                <a:gd name="T28" fmla="*/ 205 w 423"/>
                <a:gd name="T29" fmla="*/ 172 h 173"/>
                <a:gd name="T30" fmla="*/ 176 w 423"/>
                <a:gd name="T31" fmla="*/ 172 h 173"/>
                <a:gd name="T32" fmla="*/ 176 w 423"/>
                <a:gd name="T33" fmla="*/ 158 h 173"/>
                <a:gd name="T34" fmla="*/ 115 w 423"/>
                <a:gd name="T35" fmla="*/ 158 h 173"/>
                <a:gd name="T36" fmla="*/ 115 w 423"/>
                <a:gd name="T37" fmla="*/ 142 h 173"/>
                <a:gd name="T38" fmla="*/ 86 w 423"/>
                <a:gd name="T39" fmla="*/ 142 h 173"/>
                <a:gd name="T40" fmla="*/ 86 w 423"/>
                <a:gd name="T41" fmla="*/ 128 h 173"/>
                <a:gd name="T42" fmla="*/ 71 w 423"/>
                <a:gd name="T43" fmla="*/ 128 h 173"/>
                <a:gd name="T44" fmla="*/ 71 w 423"/>
                <a:gd name="T45" fmla="*/ 113 h 173"/>
                <a:gd name="T46" fmla="*/ 56 w 423"/>
                <a:gd name="T47" fmla="*/ 113 h 173"/>
                <a:gd name="T48" fmla="*/ 56 w 423"/>
                <a:gd name="T49" fmla="*/ 99 h 173"/>
                <a:gd name="T50" fmla="*/ 44 w 423"/>
                <a:gd name="T51" fmla="*/ 99 h 173"/>
                <a:gd name="T52" fmla="*/ 44 w 423"/>
                <a:gd name="T53" fmla="*/ 40 h 173"/>
                <a:gd name="T54" fmla="*/ 30 w 423"/>
                <a:gd name="T55" fmla="*/ 40 h 173"/>
                <a:gd name="T56" fmla="*/ 30 w 423"/>
                <a:gd name="T57" fmla="*/ 25 h 173"/>
                <a:gd name="T58" fmla="*/ 15 w 423"/>
                <a:gd name="T59" fmla="*/ 25 h 173"/>
                <a:gd name="T60" fmla="*/ 15 w 423"/>
                <a:gd name="T61" fmla="*/ 14 h 173"/>
                <a:gd name="T62" fmla="*/ 0 w 423"/>
                <a:gd name="T63" fmla="*/ 14 h 173"/>
                <a:gd name="T64" fmla="*/ 0 w 423"/>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3"/>
                <a:gd name="T100" fmla="*/ 0 h 173"/>
                <a:gd name="T101" fmla="*/ 423 w 423"/>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3" h="173">
                  <a:moveTo>
                    <a:pt x="0" y="0"/>
                  </a:moveTo>
                  <a:lnTo>
                    <a:pt x="307" y="0"/>
                  </a:lnTo>
                  <a:lnTo>
                    <a:pt x="307" y="14"/>
                  </a:lnTo>
                  <a:lnTo>
                    <a:pt x="422" y="14"/>
                  </a:lnTo>
                  <a:lnTo>
                    <a:pt x="422" y="99"/>
                  </a:lnTo>
                  <a:lnTo>
                    <a:pt x="351" y="99"/>
                  </a:lnTo>
                  <a:lnTo>
                    <a:pt x="351" y="84"/>
                  </a:lnTo>
                  <a:lnTo>
                    <a:pt x="321" y="84"/>
                  </a:lnTo>
                  <a:lnTo>
                    <a:pt x="321" y="99"/>
                  </a:lnTo>
                  <a:lnTo>
                    <a:pt x="276" y="99"/>
                  </a:lnTo>
                  <a:lnTo>
                    <a:pt x="276" y="113"/>
                  </a:lnTo>
                  <a:lnTo>
                    <a:pt x="217" y="113"/>
                  </a:lnTo>
                  <a:lnTo>
                    <a:pt x="217" y="128"/>
                  </a:lnTo>
                  <a:lnTo>
                    <a:pt x="205" y="128"/>
                  </a:lnTo>
                  <a:lnTo>
                    <a:pt x="205" y="172"/>
                  </a:lnTo>
                  <a:lnTo>
                    <a:pt x="176" y="172"/>
                  </a:lnTo>
                  <a:lnTo>
                    <a:pt x="176" y="158"/>
                  </a:lnTo>
                  <a:lnTo>
                    <a:pt x="115" y="158"/>
                  </a:lnTo>
                  <a:lnTo>
                    <a:pt x="115" y="142"/>
                  </a:lnTo>
                  <a:lnTo>
                    <a:pt x="86" y="142"/>
                  </a:lnTo>
                  <a:lnTo>
                    <a:pt x="86" y="128"/>
                  </a:lnTo>
                  <a:lnTo>
                    <a:pt x="71" y="128"/>
                  </a:lnTo>
                  <a:lnTo>
                    <a:pt x="71" y="113"/>
                  </a:lnTo>
                  <a:lnTo>
                    <a:pt x="56" y="113"/>
                  </a:lnTo>
                  <a:lnTo>
                    <a:pt x="56" y="99"/>
                  </a:lnTo>
                  <a:lnTo>
                    <a:pt x="44" y="99"/>
                  </a:lnTo>
                  <a:lnTo>
                    <a:pt x="44" y="40"/>
                  </a:lnTo>
                  <a:lnTo>
                    <a:pt x="30" y="40"/>
                  </a:lnTo>
                  <a:lnTo>
                    <a:pt x="30" y="25"/>
                  </a:lnTo>
                  <a:lnTo>
                    <a:pt x="15" y="25"/>
                  </a:lnTo>
                  <a:lnTo>
                    <a:pt x="15" y="14"/>
                  </a:lnTo>
                  <a:lnTo>
                    <a:pt x="0" y="14"/>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4" name="Freeform 23"/>
            <p:cNvSpPr>
              <a:spLocks/>
            </p:cNvSpPr>
            <p:nvPr/>
          </p:nvSpPr>
          <p:spPr bwMode="auto">
            <a:xfrm>
              <a:off x="1336" y="723"/>
              <a:ext cx="55" cy="26"/>
            </a:xfrm>
            <a:custGeom>
              <a:avLst/>
              <a:gdLst>
                <a:gd name="T0" fmla="*/ 0 w 55"/>
                <a:gd name="T1" fmla="*/ 0 h 26"/>
                <a:gd name="T2" fmla="*/ 41 w 55"/>
                <a:gd name="T3" fmla="*/ 0 h 26"/>
                <a:gd name="T4" fmla="*/ 41 w 55"/>
                <a:gd name="T5" fmla="*/ 12 h 26"/>
                <a:gd name="T6" fmla="*/ 54 w 55"/>
                <a:gd name="T7" fmla="*/ 12 h 26"/>
                <a:gd name="T8" fmla="*/ 54 w 55"/>
                <a:gd name="T9" fmla="*/ 25 h 26"/>
                <a:gd name="T10" fmla="*/ 27 w 55"/>
                <a:gd name="T11" fmla="*/ 25 h 26"/>
                <a:gd name="T12" fmla="*/ 27 w 55"/>
                <a:gd name="T13" fmla="*/ 12 h 26"/>
                <a:gd name="T14" fmla="*/ 0 w 55"/>
                <a:gd name="T15" fmla="*/ 12 h 26"/>
                <a:gd name="T16" fmla="*/ 0 w 55"/>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26"/>
                <a:gd name="T29" fmla="*/ 55 w 55"/>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26">
                  <a:moveTo>
                    <a:pt x="0" y="0"/>
                  </a:moveTo>
                  <a:lnTo>
                    <a:pt x="41" y="0"/>
                  </a:lnTo>
                  <a:lnTo>
                    <a:pt x="41" y="12"/>
                  </a:lnTo>
                  <a:lnTo>
                    <a:pt x="54" y="12"/>
                  </a:lnTo>
                  <a:lnTo>
                    <a:pt x="54" y="25"/>
                  </a:lnTo>
                  <a:lnTo>
                    <a:pt x="27" y="25"/>
                  </a:lnTo>
                  <a:lnTo>
                    <a:pt x="27" y="12"/>
                  </a:lnTo>
                  <a:lnTo>
                    <a:pt x="0" y="12"/>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5" name="Freeform 24"/>
            <p:cNvSpPr>
              <a:spLocks/>
            </p:cNvSpPr>
            <p:nvPr/>
          </p:nvSpPr>
          <p:spPr bwMode="auto">
            <a:xfrm>
              <a:off x="3172" y="723"/>
              <a:ext cx="2101" cy="2426"/>
            </a:xfrm>
            <a:custGeom>
              <a:avLst/>
              <a:gdLst>
                <a:gd name="T0" fmla="*/ 1257 w 2101"/>
                <a:gd name="T1" fmla="*/ 207 h 2426"/>
                <a:gd name="T2" fmla="*/ 1095 w 2101"/>
                <a:gd name="T3" fmla="*/ 370 h 2426"/>
                <a:gd name="T4" fmla="*/ 1348 w 2101"/>
                <a:gd name="T5" fmla="*/ 416 h 2426"/>
                <a:gd name="T6" fmla="*/ 1390 w 2101"/>
                <a:gd name="T7" fmla="*/ 503 h 2426"/>
                <a:gd name="T8" fmla="*/ 1481 w 2101"/>
                <a:gd name="T9" fmla="*/ 680 h 2426"/>
                <a:gd name="T10" fmla="*/ 1568 w 2101"/>
                <a:gd name="T11" fmla="*/ 801 h 2426"/>
                <a:gd name="T12" fmla="*/ 1435 w 2101"/>
                <a:gd name="T13" fmla="*/ 933 h 2426"/>
                <a:gd name="T14" fmla="*/ 1405 w 2101"/>
                <a:gd name="T15" fmla="*/ 888 h 2426"/>
                <a:gd name="T16" fmla="*/ 1213 w 2101"/>
                <a:gd name="T17" fmla="*/ 975 h 2426"/>
                <a:gd name="T18" fmla="*/ 1008 w 2101"/>
                <a:gd name="T19" fmla="*/ 990 h 2426"/>
                <a:gd name="T20" fmla="*/ 1359 w 2101"/>
                <a:gd name="T21" fmla="*/ 888 h 2426"/>
                <a:gd name="T22" fmla="*/ 1171 w 2101"/>
                <a:gd name="T23" fmla="*/ 725 h 2426"/>
                <a:gd name="T24" fmla="*/ 993 w 2101"/>
                <a:gd name="T25" fmla="*/ 888 h 2426"/>
                <a:gd name="T26" fmla="*/ 1095 w 2101"/>
                <a:gd name="T27" fmla="*/ 665 h 2426"/>
                <a:gd name="T28" fmla="*/ 1035 w 2101"/>
                <a:gd name="T29" fmla="*/ 623 h 2426"/>
                <a:gd name="T30" fmla="*/ 801 w 2101"/>
                <a:gd name="T31" fmla="*/ 431 h 2426"/>
                <a:gd name="T32" fmla="*/ 993 w 2101"/>
                <a:gd name="T33" fmla="*/ 710 h 2426"/>
                <a:gd name="T34" fmla="*/ 461 w 2101"/>
                <a:gd name="T35" fmla="*/ 725 h 2426"/>
                <a:gd name="T36" fmla="*/ 801 w 2101"/>
                <a:gd name="T37" fmla="*/ 786 h 2426"/>
                <a:gd name="T38" fmla="*/ 1552 w 2101"/>
                <a:gd name="T39" fmla="*/ 1345 h 2426"/>
                <a:gd name="T40" fmla="*/ 1511 w 2101"/>
                <a:gd name="T41" fmla="*/ 1019 h 2426"/>
                <a:gd name="T42" fmla="*/ 1688 w 2101"/>
                <a:gd name="T43" fmla="*/ 933 h 2426"/>
                <a:gd name="T44" fmla="*/ 1699 w 2101"/>
                <a:gd name="T45" fmla="*/ 1152 h 2426"/>
                <a:gd name="T46" fmla="*/ 1790 w 2101"/>
                <a:gd name="T47" fmla="*/ 1390 h 2426"/>
                <a:gd name="T48" fmla="*/ 1877 w 2101"/>
                <a:gd name="T49" fmla="*/ 1552 h 2426"/>
                <a:gd name="T50" fmla="*/ 1673 w 2101"/>
                <a:gd name="T51" fmla="*/ 1907 h 2426"/>
                <a:gd name="T52" fmla="*/ 2054 w 2101"/>
                <a:gd name="T53" fmla="*/ 1964 h 2426"/>
                <a:gd name="T54" fmla="*/ 2084 w 2101"/>
                <a:gd name="T55" fmla="*/ 2115 h 2426"/>
                <a:gd name="T56" fmla="*/ 1511 w 2101"/>
                <a:gd name="T57" fmla="*/ 2127 h 2426"/>
                <a:gd name="T58" fmla="*/ 887 w 2101"/>
                <a:gd name="T59" fmla="*/ 2379 h 2426"/>
                <a:gd name="T60" fmla="*/ 831 w 2101"/>
                <a:gd name="T61" fmla="*/ 2262 h 2426"/>
                <a:gd name="T62" fmla="*/ 858 w 2101"/>
                <a:gd name="T63" fmla="*/ 2157 h 2426"/>
                <a:gd name="T64" fmla="*/ 725 w 2101"/>
                <a:gd name="T65" fmla="*/ 2187 h 2426"/>
                <a:gd name="T66" fmla="*/ 608 w 2101"/>
                <a:gd name="T67" fmla="*/ 2085 h 2426"/>
                <a:gd name="T68" fmla="*/ 577 w 2101"/>
                <a:gd name="T69" fmla="*/ 2070 h 2426"/>
                <a:gd name="T70" fmla="*/ 668 w 2101"/>
                <a:gd name="T71" fmla="*/ 2040 h 2426"/>
                <a:gd name="T72" fmla="*/ 695 w 2101"/>
                <a:gd name="T73" fmla="*/ 1994 h 2426"/>
                <a:gd name="T74" fmla="*/ 1272 w 2101"/>
                <a:gd name="T75" fmla="*/ 1964 h 2426"/>
                <a:gd name="T76" fmla="*/ 1435 w 2101"/>
                <a:gd name="T77" fmla="*/ 1791 h 2426"/>
                <a:gd name="T78" fmla="*/ 1405 w 2101"/>
                <a:gd name="T79" fmla="*/ 1745 h 2426"/>
                <a:gd name="T80" fmla="*/ 1080 w 2101"/>
                <a:gd name="T81" fmla="*/ 1952 h 2426"/>
                <a:gd name="T82" fmla="*/ 1333 w 2101"/>
                <a:gd name="T83" fmla="*/ 1685 h 2426"/>
                <a:gd name="T84" fmla="*/ 1537 w 2101"/>
                <a:gd name="T85" fmla="*/ 1567 h 2426"/>
                <a:gd name="T86" fmla="*/ 1359 w 2101"/>
                <a:gd name="T87" fmla="*/ 1567 h 2426"/>
                <a:gd name="T88" fmla="*/ 740 w 2101"/>
                <a:gd name="T89" fmla="*/ 1567 h 2426"/>
                <a:gd name="T90" fmla="*/ 710 w 2101"/>
                <a:gd name="T91" fmla="*/ 1035 h 2426"/>
                <a:gd name="T92" fmla="*/ 593 w 2101"/>
                <a:gd name="T93" fmla="*/ 1065 h 2426"/>
                <a:gd name="T94" fmla="*/ 593 w 2101"/>
                <a:gd name="T95" fmla="*/ 975 h 2426"/>
                <a:gd name="T96" fmla="*/ 653 w 2101"/>
                <a:gd name="T97" fmla="*/ 903 h 2426"/>
                <a:gd name="T98" fmla="*/ 593 w 2101"/>
                <a:gd name="T99" fmla="*/ 918 h 2426"/>
                <a:gd name="T100" fmla="*/ 298 w 2101"/>
                <a:gd name="T101" fmla="*/ 842 h 2426"/>
                <a:gd name="T102" fmla="*/ 268 w 2101"/>
                <a:gd name="T103" fmla="*/ 740 h 2426"/>
                <a:gd name="T104" fmla="*/ 76 w 2101"/>
                <a:gd name="T105" fmla="*/ 649 h 2426"/>
                <a:gd name="T106" fmla="*/ 76 w 2101"/>
                <a:gd name="T107" fmla="*/ 533 h 2426"/>
                <a:gd name="T108" fmla="*/ 329 w 2101"/>
                <a:gd name="T109" fmla="*/ 416 h 2426"/>
                <a:gd name="T110" fmla="*/ 340 w 2101"/>
                <a:gd name="T111" fmla="*/ 740 h 2426"/>
                <a:gd name="T112" fmla="*/ 725 w 2101"/>
                <a:gd name="T113" fmla="*/ 503 h 2426"/>
                <a:gd name="T114" fmla="*/ 740 w 2101"/>
                <a:gd name="T115" fmla="*/ 313 h 2426"/>
                <a:gd name="T116" fmla="*/ 1156 w 2101"/>
                <a:gd name="T117" fmla="*/ 0 h 24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01"/>
                <a:gd name="T178" fmla="*/ 0 h 2426"/>
                <a:gd name="T179" fmla="*/ 2101 w 2101"/>
                <a:gd name="T180" fmla="*/ 2426 h 24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01" h="2426">
                  <a:moveTo>
                    <a:pt x="1156" y="0"/>
                  </a:moveTo>
                  <a:lnTo>
                    <a:pt x="1186" y="0"/>
                  </a:lnTo>
                  <a:lnTo>
                    <a:pt x="1186" y="15"/>
                  </a:lnTo>
                  <a:lnTo>
                    <a:pt x="1198" y="15"/>
                  </a:lnTo>
                  <a:lnTo>
                    <a:pt x="1198" y="61"/>
                  </a:lnTo>
                  <a:lnTo>
                    <a:pt x="1213" y="61"/>
                  </a:lnTo>
                  <a:lnTo>
                    <a:pt x="1213" y="121"/>
                  </a:lnTo>
                  <a:lnTo>
                    <a:pt x="1227" y="121"/>
                  </a:lnTo>
                  <a:lnTo>
                    <a:pt x="1227" y="163"/>
                  </a:lnTo>
                  <a:lnTo>
                    <a:pt x="1242" y="163"/>
                  </a:lnTo>
                  <a:lnTo>
                    <a:pt x="1242" y="207"/>
                  </a:lnTo>
                  <a:lnTo>
                    <a:pt x="1257" y="207"/>
                  </a:lnTo>
                  <a:lnTo>
                    <a:pt x="1257" y="268"/>
                  </a:lnTo>
                  <a:lnTo>
                    <a:pt x="1272" y="268"/>
                  </a:lnTo>
                  <a:lnTo>
                    <a:pt x="1272" y="298"/>
                  </a:lnTo>
                  <a:lnTo>
                    <a:pt x="1287" y="298"/>
                  </a:lnTo>
                  <a:lnTo>
                    <a:pt x="1287" y="325"/>
                  </a:lnTo>
                  <a:lnTo>
                    <a:pt x="1303" y="325"/>
                  </a:lnTo>
                  <a:lnTo>
                    <a:pt x="1303" y="340"/>
                  </a:lnTo>
                  <a:lnTo>
                    <a:pt x="1227" y="340"/>
                  </a:lnTo>
                  <a:lnTo>
                    <a:pt x="1227" y="355"/>
                  </a:lnTo>
                  <a:lnTo>
                    <a:pt x="1213" y="355"/>
                  </a:lnTo>
                  <a:lnTo>
                    <a:pt x="1213" y="370"/>
                  </a:lnTo>
                  <a:lnTo>
                    <a:pt x="1095" y="370"/>
                  </a:lnTo>
                  <a:lnTo>
                    <a:pt x="1095" y="283"/>
                  </a:lnTo>
                  <a:lnTo>
                    <a:pt x="1080" y="283"/>
                  </a:lnTo>
                  <a:lnTo>
                    <a:pt x="1080" y="416"/>
                  </a:lnTo>
                  <a:lnTo>
                    <a:pt x="1095" y="416"/>
                  </a:lnTo>
                  <a:lnTo>
                    <a:pt x="1095" y="385"/>
                  </a:lnTo>
                  <a:lnTo>
                    <a:pt x="1242" y="385"/>
                  </a:lnTo>
                  <a:lnTo>
                    <a:pt x="1242" y="355"/>
                  </a:lnTo>
                  <a:lnTo>
                    <a:pt x="1318" y="355"/>
                  </a:lnTo>
                  <a:lnTo>
                    <a:pt x="1318" y="385"/>
                  </a:lnTo>
                  <a:lnTo>
                    <a:pt x="1333" y="385"/>
                  </a:lnTo>
                  <a:lnTo>
                    <a:pt x="1333" y="416"/>
                  </a:lnTo>
                  <a:lnTo>
                    <a:pt x="1348" y="416"/>
                  </a:lnTo>
                  <a:lnTo>
                    <a:pt x="1348" y="446"/>
                  </a:lnTo>
                  <a:lnTo>
                    <a:pt x="1359" y="446"/>
                  </a:lnTo>
                  <a:lnTo>
                    <a:pt x="1359" y="476"/>
                  </a:lnTo>
                  <a:lnTo>
                    <a:pt x="1375" y="476"/>
                  </a:lnTo>
                  <a:lnTo>
                    <a:pt x="1375" y="488"/>
                  </a:lnTo>
                  <a:lnTo>
                    <a:pt x="1333" y="488"/>
                  </a:lnTo>
                  <a:lnTo>
                    <a:pt x="1333" y="578"/>
                  </a:lnTo>
                  <a:lnTo>
                    <a:pt x="1272" y="578"/>
                  </a:lnTo>
                  <a:lnTo>
                    <a:pt x="1272" y="594"/>
                  </a:lnTo>
                  <a:lnTo>
                    <a:pt x="1348" y="594"/>
                  </a:lnTo>
                  <a:lnTo>
                    <a:pt x="1348" y="503"/>
                  </a:lnTo>
                  <a:lnTo>
                    <a:pt x="1390" y="503"/>
                  </a:lnTo>
                  <a:lnTo>
                    <a:pt x="1390" y="533"/>
                  </a:lnTo>
                  <a:lnTo>
                    <a:pt x="1405" y="533"/>
                  </a:lnTo>
                  <a:lnTo>
                    <a:pt x="1405" y="563"/>
                  </a:lnTo>
                  <a:lnTo>
                    <a:pt x="1420" y="563"/>
                  </a:lnTo>
                  <a:lnTo>
                    <a:pt x="1420" y="594"/>
                  </a:lnTo>
                  <a:lnTo>
                    <a:pt x="1435" y="594"/>
                  </a:lnTo>
                  <a:lnTo>
                    <a:pt x="1435" y="623"/>
                  </a:lnTo>
                  <a:lnTo>
                    <a:pt x="1450" y="623"/>
                  </a:lnTo>
                  <a:lnTo>
                    <a:pt x="1450" y="649"/>
                  </a:lnTo>
                  <a:lnTo>
                    <a:pt x="1465" y="649"/>
                  </a:lnTo>
                  <a:lnTo>
                    <a:pt x="1465" y="680"/>
                  </a:lnTo>
                  <a:lnTo>
                    <a:pt x="1481" y="680"/>
                  </a:lnTo>
                  <a:lnTo>
                    <a:pt x="1481" y="695"/>
                  </a:lnTo>
                  <a:lnTo>
                    <a:pt x="1496" y="695"/>
                  </a:lnTo>
                  <a:lnTo>
                    <a:pt x="1496" y="710"/>
                  </a:lnTo>
                  <a:lnTo>
                    <a:pt x="1511" y="710"/>
                  </a:lnTo>
                  <a:lnTo>
                    <a:pt x="1511" y="725"/>
                  </a:lnTo>
                  <a:lnTo>
                    <a:pt x="1526" y="725"/>
                  </a:lnTo>
                  <a:lnTo>
                    <a:pt x="1526" y="755"/>
                  </a:lnTo>
                  <a:lnTo>
                    <a:pt x="1537" y="755"/>
                  </a:lnTo>
                  <a:lnTo>
                    <a:pt x="1537" y="771"/>
                  </a:lnTo>
                  <a:lnTo>
                    <a:pt x="1552" y="771"/>
                  </a:lnTo>
                  <a:lnTo>
                    <a:pt x="1552" y="801"/>
                  </a:lnTo>
                  <a:lnTo>
                    <a:pt x="1568" y="801"/>
                  </a:lnTo>
                  <a:lnTo>
                    <a:pt x="1568" y="812"/>
                  </a:lnTo>
                  <a:lnTo>
                    <a:pt x="1582" y="812"/>
                  </a:lnTo>
                  <a:lnTo>
                    <a:pt x="1582" y="827"/>
                  </a:lnTo>
                  <a:lnTo>
                    <a:pt x="1597" y="827"/>
                  </a:lnTo>
                  <a:lnTo>
                    <a:pt x="1597" y="858"/>
                  </a:lnTo>
                  <a:lnTo>
                    <a:pt x="1612" y="858"/>
                  </a:lnTo>
                  <a:lnTo>
                    <a:pt x="1612" y="873"/>
                  </a:lnTo>
                  <a:lnTo>
                    <a:pt x="1465" y="873"/>
                  </a:lnTo>
                  <a:lnTo>
                    <a:pt x="1465" y="975"/>
                  </a:lnTo>
                  <a:lnTo>
                    <a:pt x="1450" y="975"/>
                  </a:lnTo>
                  <a:lnTo>
                    <a:pt x="1450" y="933"/>
                  </a:lnTo>
                  <a:lnTo>
                    <a:pt x="1435" y="933"/>
                  </a:lnTo>
                  <a:lnTo>
                    <a:pt x="1435" y="918"/>
                  </a:lnTo>
                  <a:lnTo>
                    <a:pt x="1420" y="918"/>
                  </a:lnTo>
                  <a:lnTo>
                    <a:pt x="1420" y="873"/>
                  </a:lnTo>
                  <a:lnTo>
                    <a:pt x="1405" y="873"/>
                  </a:lnTo>
                  <a:lnTo>
                    <a:pt x="1405" y="858"/>
                  </a:lnTo>
                  <a:lnTo>
                    <a:pt x="1375" y="858"/>
                  </a:lnTo>
                  <a:lnTo>
                    <a:pt x="1375" y="842"/>
                  </a:lnTo>
                  <a:lnTo>
                    <a:pt x="1359" y="842"/>
                  </a:lnTo>
                  <a:lnTo>
                    <a:pt x="1359" y="873"/>
                  </a:lnTo>
                  <a:lnTo>
                    <a:pt x="1390" y="873"/>
                  </a:lnTo>
                  <a:lnTo>
                    <a:pt x="1390" y="888"/>
                  </a:lnTo>
                  <a:lnTo>
                    <a:pt x="1405" y="888"/>
                  </a:lnTo>
                  <a:lnTo>
                    <a:pt x="1405" y="933"/>
                  </a:lnTo>
                  <a:lnTo>
                    <a:pt x="1420" y="933"/>
                  </a:lnTo>
                  <a:lnTo>
                    <a:pt x="1420" y="964"/>
                  </a:lnTo>
                  <a:lnTo>
                    <a:pt x="1435" y="964"/>
                  </a:lnTo>
                  <a:lnTo>
                    <a:pt x="1435" y="975"/>
                  </a:lnTo>
                  <a:lnTo>
                    <a:pt x="1227" y="975"/>
                  </a:lnTo>
                  <a:lnTo>
                    <a:pt x="1227" y="964"/>
                  </a:lnTo>
                  <a:lnTo>
                    <a:pt x="1141" y="964"/>
                  </a:lnTo>
                  <a:lnTo>
                    <a:pt x="1141" y="933"/>
                  </a:lnTo>
                  <a:lnTo>
                    <a:pt x="1126" y="933"/>
                  </a:lnTo>
                  <a:lnTo>
                    <a:pt x="1126" y="975"/>
                  </a:lnTo>
                  <a:lnTo>
                    <a:pt x="1213" y="975"/>
                  </a:lnTo>
                  <a:lnTo>
                    <a:pt x="1213" y="990"/>
                  </a:lnTo>
                  <a:lnTo>
                    <a:pt x="1450" y="990"/>
                  </a:lnTo>
                  <a:lnTo>
                    <a:pt x="1450" y="1005"/>
                  </a:lnTo>
                  <a:lnTo>
                    <a:pt x="1481" y="1005"/>
                  </a:lnTo>
                  <a:lnTo>
                    <a:pt x="1481" y="1050"/>
                  </a:lnTo>
                  <a:lnTo>
                    <a:pt x="1511" y="1050"/>
                  </a:lnTo>
                  <a:lnTo>
                    <a:pt x="1511" y="1137"/>
                  </a:lnTo>
                  <a:lnTo>
                    <a:pt x="1008" y="1137"/>
                  </a:lnTo>
                  <a:lnTo>
                    <a:pt x="1008" y="1019"/>
                  </a:lnTo>
                  <a:lnTo>
                    <a:pt x="1020" y="1019"/>
                  </a:lnTo>
                  <a:lnTo>
                    <a:pt x="1020" y="990"/>
                  </a:lnTo>
                  <a:lnTo>
                    <a:pt x="1008" y="990"/>
                  </a:lnTo>
                  <a:lnTo>
                    <a:pt x="1008" y="903"/>
                  </a:lnTo>
                  <a:lnTo>
                    <a:pt x="1020" y="903"/>
                  </a:lnTo>
                  <a:lnTo>
                    <a:pt x="1020" y="888"/>
                  </a:lnTo>
                  <a:lnTo>
                    <a:pt x="1156" y="888"/>
                  </a:lnTo>
                  <a:lnTo>
                    <a:pt x="1156" y="918"/>
                  </a:lnTo>
                  <a:lnTo>
                    <a:pt x="1171" y="918"/>
                  </a:lnTo>
                  <a:lnTo>
                    <a:pt x="1171" y="858"/>
                  </a:lnTo>
                  <a:lnTo>
                    <a:pt x="1287" y="858"/>
                  </a:lnTo>
                  <a:lnTo>
                    <a:pt x="1287" y="873"/>
                  </a:lnTo>
                  <a:lnTo>
                    <a:pt x="1303" y="873"/>
                  </a:lnTo>
                  <a:lnTo>
                    <a:pt x="1303" y="888"/>
                  </a:lnTo>
                  <a:lnTo>
                    <a:pt x="1359" y="888"/>
                  </a:lnTo>
                  <a:lnTo>
                    <a:pt x="1359" y="873"/>
                  </a:lnTo>
                  <a:lnTo>
                    <a:pt x="1318" y="873"/>
                  </a:lnTo>
                  <a:lnTo>
                    <a:pt x="1318" y="858"/>
                  </a:lnTo>
                  <a:lnTo>
                    <a:pt x="1303" y="858"/>
                  </a:lnTo>
                  <a:lnTo>
                    <a:pt x="1303" y="842"/>
                  </a:lnTo>
                  <a:lnTo>
                    <a:pt x="1213" y="842"/>
                  </a:lnTo>
                  <a:lnTo>
                    <a:pt x="1213" y="755"/>
                  </a:lnTo>
                  <a:lnTo>
                    <a:pt x="1198" y="755"/>
                  </a:lnTo>
                  <a:lnTo>
                    <a:pt x="1198" y="740"/>
                  </a:lnTo>
                  <a:lnTo>
                    <a:pt x="1186" y="740"/>
                  </a:lnTo>
                  <a:lnTo>
                    <a:pt x="1186" y="725"/>
                  </a:lnTo>
                  <a:lnTo>
                    <a:pt x="1171" y="725"/>
                  </a:lnTo>
                  <a:lnTo>
                    <a:pt x="1171" y="755"/>
                  </a:lnTo>
                  <a:lnTo>
                    <a:pt x="1186" y="755"/>
                  </a:lnTo>
                  <a:lnTo>
                    <a:pt x="1186" y="786"/>
                  </a:lnTo>
                  <a:lnTo>
                    <a:pt x="1198" y="786"/>
                  </a:lnTo>
                  <a:lnTo>
                    <a:pt x="1198" y="827"/>
                  </a:lnTo>
                  <a:lnTo>
                    <a:pt x="1186" y="827"/>
                  </a:lnTo>
                  <a:lnTo>
                    <a:pt x="1186" y="842"/>
                  </a:lnTo>
                  <a:lnTo>
                    <a:pt x="1156" y="842"/>
                  </a:lnTo>
                  <a:lnTo>
                    <a:pt x="1156" y="873"/>
                  </a:lnTo>
                  <a:lnTo>
                    <a:pt x="1008" y="873"/>
                  </a:lnTo>
                  <a:lnTo>
                    <a:pt x="1008" y="888"/>
                  </a:lnTo>
                  <a:lnTo>
                    <a:pt x="993" y="888"/>
                  </a:lnTo>
                  <a:lnTo>
                    <a:pt x="993" y="1137"/>
                  </a:lnTo>
                  <a:lnTo>
                    <a:pt x="816" y="1137"/>
                  </a:lnTo>
                  <a:lnTo>
                    <a:pt x="816" y="786"/>
                  </a:lnTo>
                  <a:lnTo>
                    <a:pt x="1008" y="786"/>
                  </a:lnTo>
                  <a:lnTo>
                    <a:pt x="1008" y="725"/>
                  </a:lnTo>
                  <a:lnTo>
                    <a:pt x="1020" y="725"/>
                  </a:lnTo>
                  <a:lnTo>
                    <a:pt x="1020" y="638"/>
                  </a:lnTo>
                  <a:lnTo>
                    <a:pt x="1065" y="638"/>
                  </a:lnTo>
                  <a:lnTo>
                    <a:pt x="1065" y="649"/>
                  </a:lnTo>
                  <a:lnTo>
                    <a:pt x="1080" y="649"/>
                  </a:lnTo>
                  <a:lnTo>
                    <a:pt x="1080" y="665"/>
                  </a:lnTo>
                  <a:lnTo>
                    <a:pt x="1095" y="665"/>
                  </a:lnTo>
                  <a:lnTo>
                    <a:pt x="1095" y="695"/>
                  </a:lnTo>
                  <a:lnTo>
                    <a:pt x="1110" y="695"/>
                  </a:lnTo>
                  <a:lnTo>
                    <a:pt x="1110" y="710"/>
                  </a:lnTo>
                  <a:lnTo>
                    <a:pt x="1141" y="710"/>
                  </a:lnTo>
                  <a:lnTo>
                    <a:pt x="1141" y="680"/>
                  </a:lnTo>
                  <a:lnTo>
                    <a:pt x="1110" y="680"/>
                  </a:lnTo>
                  <a:lnTo>
                    <a:pt x="1110" y="649"/>
                  </a:lnTo>
                  <a:lnTo>
                    <a:pt x="1095" y="649"/>
                  </a:lnTo>
                  <a:lnTo>
                    <a:pt x="1095" y="638"/>
                  </a:lnTo>
                  <a:lnTo>
                    <a:pt x="1080" y="638"/>
                  </a:lnTo>
                  <a:lnTo>
                    <a:pt x="1080" y="623"/>
                  </a:lnTo>
                  <a:lnTo>
                    <a:pt x="1035" y="623"/>
                  </a:lnTo>
                  <a:lnTo>
                    <a:pt x="1035" y="608"/>
                  </a:lnTo>
                  <a:lnTo>
                    <a:pt x="1020" y="608"/>
                  </a:lnTo>
                  <a:lnTo>
                    <a:pt x="1020" y="548"/>
                  </a:lnTo>
                  <a:lnTo>
                    <a:pt x="1008" y="548"/>
                  </a:lnTo>
                  <a:lnTo>
                    <a:pt x="1008" y="518"/>
                  </a:lnTo>
                  <a:lnTo>
                    <a:pt x="948" y="518"/>
                  </a:lnTo>
                  <a:lnTo>
                    <a:pt x="948" y="488"/>
                  </a:lnTo>
                  <a:lnTo>
                    <a:pt x="932" y="488"/>
                  </a:lnTo>
                  <a:lnTo>
                    <a:pt x="932" y="446"/>
                  </a:lnTo>
                  <a:lnTo>
                    <a:pt x="887" y="446"/>
                  </a:lnTo>
                  <a:lnTo>
                    <a:pt x="887" y="431"/>
                  </a:lnTo>
                  <a:lnTo>
                    <a:pt x="801" y="431"/>
                  </a:lnTo>
                  <a:lnTo>
                    <a:pt x="801" y="446"/>
                  </a:lnTo>
                  <a:lnTo>
                    <a:pt x="873" y="446"/>
                  </a:lnTo>
                  <a:lnTo>
                    <a:pt x="873" y="461"/>
                  </a:lnTo>
                  <a:lnTo>
                    <a:pt x="917" y="461"/>
                  </a:lnTo>
                  <a:lnTo>
                    <a:pt x="917" y="503"/>
                  </a:lnTo>
                  <a:lnTo>
                    <a:pt x="932" y="503"/>
                  </a:lnTo>
                  <a:lnTo>
                    <a:pt x="932" y="533"/>
                  </a:lnTo>
                  <a:lnTo>
                    <a:pt x="978" y="533"/>
                  </a:lnTo>
                  <a:lnTo>
                    <a:pt x="978" y="578"/>
                  </a:lnTo>
                  <a:lnTo>
                    <a:pt x="1008" y="578"/>
                  </a:lnTo>
                  <a:lnTo>
                    <a:pt x="1008" y="710"/>
                  </a:lnTo>
                  <a:lnTo>
                    <a:pt x="993" y="710"/>
                  </a:lnTo>
                  <a:lnTo>
                    <a:pt x="993" y="771"/>
                  </a:lnTo>
                  <a:lnTo>
                    <a:pt x="562" y="771"/>
                  </a:lnTo>
                  <a:lnTo>
                    <a:pt x="562" y="755"/>
                  </a:lnTo>
                  <a:lnTo>
                    <a:pt x="532" y="755"/>
                  </a:lnTo>
                  <a:lnTo>
                    <a:pt x="532" y="740"/>
                  </a:lnTo>
                  <a:lnTo>
                    <a:pt x="491" y="740"/>
                  </a:lnTo>
                  <a:lnTo>
                    <a:pt x="491" y="725"/>
                  </a:lnTo>
                  <a:lnTo>
                    <a:pt x="476" y="725"/>
                  </a:lnTo>
                  <a:lnTo>
                    <a:pt x="476" y="710"/>
                  </a:lnTo>
                  <a:lnTo>
                    <a:pt x="431" y="710"/>
                  </a:lnTo>
                  <a:lnTo>
                    <a:pt x="431" y="725"/>
                  </a:lnTo>
                  <a:lnTo>
                    <a:pt x="461" y="725"/>
                  </a:lnTo>
                  <a:lnTo>
                    <a:pt x="461" y="740"/>
                  </a:lnTo>
                  <a:lnTo>
                    <a:pt x="476" y="740"/>
                  </a:lnTo>
                  <a:lnTo>
                    <a:pt x="476" y="755"/>
                  </a:lnTo>
                  <a:lnTo>
                    <a:pt x="518" y="755"/>
                  </a:lnTo>
                  <a:lnTo>
                    <a:pt x="518" y="771"/>
                  </a:lnTo>
                  <a:lnTo>
                    <a:pt x="547" y="771"/>
                  </a:lnTo>
                  <a:lnTo>
                    <a:pt x="547" y="786"/>
                  </a:lnTo>
                  <a:lnTo>
                    <a:pt x="562" y="786"/>
                  </a:lnTo>
                  <a:lnTo>
                    <a:pt x="562" y="801"/>
                  </a:lnTo>
                  <a:lnTo>
                    <a:pt x="577" y="801"/>
                  </a:lnTo>
                  <a:lnTo>
                    <a:pt x="577" y="786"/>
                  </a:lnTo>
                  <a:lnTo>
                    <a:pt x="801" y="786"/>
                  </a:lnTo>
                  <a:lnTo>
                    <a:pt x="801" y="1167"/>
                  </a:lnTo>
                  <a:lnTo>
                    <a:pt x="771" y="1167"/>
                  </a:lnTo>
                  <a:lnTo>
                    <a:pt x="771" y="1182"/>
                  </a:lnTo>
                  <a:lnTo>
                    <a:pt x="816" y="1182"/>
                  </a:lnTo>
                  <a:lnTo>
                    <a:pt x="816" y="1152"/>
                  </a:lnTo>
                  <a:lnTo>
                    <a:pt x="993" y="1152"/>
                  </a:lnTo>
                  <a:lnTo>
                    <a:pt x="993" y="1197"/>
                  </a:lnTo>
                  <a:lnTo>
                    <a:pt x="1008" y="1197"/>
                  </a:lnTo>
                  <a:lnTo>
                    <a:pt x="1008" y="1152"/>
                  </a:lnTo>
                  <a:lnTo>
                    <a:pt x="1537" y="1152"/>
                  </a:lnTo>
                  <a:lnTo>
                    <a:pt x="1537" y="1345"/>
                  </a:lnTo>
                  <a:lnTo>
                    <a:pt x="1552" y="1345"/>
                  </a:lnTo>
                  <a:lnTo>
                    <a:pt x="1552" y="1137"/>
                  </a:lnTo>
                  <a:lnTo>
                    <a:pt x="1537" y="1137"/>
                  </a:lnTo>
                  <a:lnTo>
                    <a:pt x="1537" y="1110"/>
                  </a:lnTo>
                  <a:lnTo>
                    <a:pt x="1526" y="1110"/>
                  </a:lnTo>
                  <a:lnTo>
                    <a:pt x="1526" y="1080"/>
                  </a:lnTo>
                  <a:lnTo>
                    <a:pt x="1537" y="1080"/>
                  </a:lnTo>
                  <a:lnTo>
                    <a:pt x="1537" y="1050"/>
                  </a:lnTo>
                  <a:lnTo>
                    <a:pt x="1526" y="1050"/>
                  </a:lnTo>
                  <a:lnTo>
                    <a:pt x="1526" y="1035"/>
                  </a:lnTo>
                  <a:lnTo>
                    <a:pt x="1496" y="1035"/>
                  </a:lnTo>
                  <a:lnTo>
                    <a:pt x="1496" y="1019"/>
                  </a:lnTo>
                  <a:lnTo>
                    <a:pt x="1511" y="1019"/>
                  </a:lnTo>
                  <a:lnTo>
                    <a:pt x="1511" y="1005"/>
                  </a:lnTo>
                  <a:lnTo>
                    <a:pt x="1496" y="1005"/>
                  </a:lnTo>
                  <a:lnTo>
                    <a:pt x="1496" y="990"/>
                  </a:lnTo>
                  <a:lnTo>
                    <a:pt x="1481" y="990"/>
                  </a:lnTo>
                  <a:lnTo>
                    <a:pt x="1481" y="888"/>
                  </a:lnTo>
                  <a:lnTo>
                    <a:pt x="1642" y="888"/>
                  </a:lnTo>
                  <a:lnTo>
                    <a:pt x="1642" y="903"/>
                  </a:lnTo>
                  <a:lnTo>
                    <a:pt x="1658" y="903"/>
                  </a:lnTo>
                  <a:lnTo>
                    <a:pt x="1658" y="918"/>
                  </a:lnTo>
                  <a:lnTo>
                    <a:pt x="1673" y="918"/>
                  </a:lnTo>
                  <a:lnTo>
                    <a:pt x="1673" y="933"/>
                  </a:lnTo>
                  <a:lnTo>
                    <a:pt x="1688" y="933"/>
                  </a:lnTo>
                  <a:lnTo>
                    <a:pt x="1688" y="964"/>
                  </a:lnTo>
                  <a:lnTo>
                    <a:pt x="1699" y="964"/>
                  </a:lnTo>
                  <a:lnTo>
                    <a:pt x="1699" y="975"/>
                  </a:lnTo>
                  <a:lnTo>
                    <a:pt x="1714" y="975"/>
                  </a:lnTo>
                  <a:lnTo>
                    <a:pt x="1714" y="990"/>
                  </a:lnTo>
                  <a:lnTo>
                    <a:pt x="1729" y="990"/>
                  </a:lnTo>
                  <a:lnTo>
                    <a:pt x="1729" y="1050"/>
                  </a:lnTo>
                  <a:lnTo>
                    <a:pt x="1745" y="1050"/>
                  </a:lnTo>
                  <a:lnTo>
                    <a:pt x="1745" y="1095"/>
                  </a:lnTo>
                  <a:lnTo>
                    <a:pt x="1714" y="1095"/>
                  </a:lnTo>
                  <a:lnTo>
                    <a:pt x="1714" y="1152"/>
                  </a:lnTo>
                  <a:lnTo>
                    <a:pt x="1699" y="1152"/>
                  </a:lnTo>
                  <a:lnTo>
                    <a:pt x="1699" y="1228"/>
                  </a:lnTo>
                  <a:lnTo>
                    <a:pt x="1714" y="1228"/>
                  </a:lnTo>
                  <a:lnTo>
                    <a:pt x="1714" y="1273"/>
                  </a:lnTo>
                  <a:lnTo>
                    <a:pt x="1729" y="1273"/>
                  </a:lnTo>
                  <a:lnTo>
                    <a:pt x="1729" y="1315"/>
                  </a:lnTo>
                  <a:lnTo>
                    <a:pt x="1745" y="1315"/>
                  </a:lnTo>
                  <a:lnTo>
                    <a:pt x="1745" y="1345"/>
                  </a:lnTo>
                  <a:lnTo>
                    <a:pt x="1760" y="1345"/>
                  </a:lnTo>
                  <a:lnTo>
                    <a:pt x="1760" y="1375"/>
                  </a:lnTo>
                  <a:lnTo>
                    <a:pt x="1775" y="1375"/>
                  </a:lnTo>
                  <a:lnTo>
                    <a:pt x="1775" y="1390"/>
                  </a:lnTo>
                  <a:lnTo>
                    <a:pt x="1790" y="1390"/>
                  </a:lnTo>
                  <a:lnTo>
                    <a:pt x="1790" y="1406"/>
                  </a:lnTo>
                  <a:lnTo>
                    <a:pt x="1805" y="1406"/>
                  </a:lnTo>
                  <a:lnTo>
                    <a:pt x="1805" y="1435"/>
                  </a:lnTo>
                  <a:lnTo>
                    <a:pt x="1820" y="1435"/>
                  </a:lnTo>
                  <a:lnTo>
                    <a:pt x="1820" y="1450"/>
                  </a:lnTo>
                  <a:lnTo>
                    <a:pt x="1836" y="1450"/>
                  </a:lnTo>
                  <a:lnTo>
                    <a:pt x="1836" y="1476"/>
                  </a:lnTo>
                  <a:lnTo>
                    <a:pt x="1851" y="1476"/>
                  </a:lnTo>
                  <a:lnTo>
                    <a:pt x="1851" y="1507"/>
                  </a:lnTo>
                  <a:lnTo>
                    <a:pt x="1862" y="1507"/>
                  </a:lnTo>
                  <a:lnTo>
                    <a:pt x="1862" y="1552"/>
                  </a:lnTo>
                  <a:lnTo>
                    <a:pt x="1877" y="1552"/>
                  </a:lnTo>
                  <a:lnTo>
                    <a:pt x="1877" y="1613"/>
                  </a:lnTo>
                  <a:lnTo>
                    <a:pt x="1892" y="1613"/>
                  </a:lnTo>
                  <a:lnTo>
                    <a:pt x="1892" y="1628"/>
                  </a:lnTo>
                  <a:lnTo>
                    <a:pt x="1612" y="1628"/>
                  </a:lnTo>
                  <a:lnTo>
                    <a:pt x="1612" y="1598"/>
                  </a:lnTo>
                  <a:lnTo>
                    <a:pt x="1597" y="1598"/>
                  </a:lnTo>
                  <a:lnTo>
                    <a:pt x="1597" y="1639"/>
                  </a:lnTo>
                  <a:lnTo>
                    <a:pt x="1658" y="1639"/>
                  </a:lnTo>
                  <a:lnTo>
                    <a:pt x="1658" y="1892"/>
                  </a:lnTo>
                  <a:lnTo>
                    <a:pt x="1642" y="1892"/>
                  </a:lnTo>
                  <a:lnTo>
                    <a:pt x="1642" y="1907"/>
                  </a:lnTo>
                  <a:lnTo>
                    <a:pt x="1673" y="1907"/>
                  </a:lnTo>
                  <a:lnTo>
                    <a:pt x="1673" y="1846"/>
                  </a:lnTo>
                  <a:lnTo>
                    <a:pt x="1937" y="1846"/>
                  </a:lnTo>
                  <a:lnTo>
                    <a:pt x="1937" y="1817"/>
                  </a:lnTo>
                  <a:lnTo>
                    <a:pt x="1997" y="1817"/>
                  </a:lnTo>
                  <a:lnTo>
                    <a:pt x="1997" y="1846"/>
                  </a:lnTo>
                  <a:lnTo>
                    <a:pt x="2012" y="1846"/>
                  </a:lnTo>
                  <a:lnTo>
                    <a:pt x="2012" y="1892"/>
                  </a:lnTo>
                  <a:lnTo>
                    <a:pt x="2028" y="1892"/>
                  </a:lnTo>
                  <a:lnTo>
                    <a:pt x="2028" y="1937"/>
                  </a:lnTo>
                  <a:lnTo>
                    <a:pt x="2039" y="1937"/>
                  </a:lnTo>
                  <a:lnTo>
                    <a:pt x="2039" y="1964"/>
                  </a:lnTo>
                  <a:lnTo>
                    <a:pt x="2054" y="1964"/>
                  </a:lnTo>
                  <a:lnTo>
                    <a:pt x="2054" y="1979"/>
                  </a:lnTo>
                  <a:lnTo>
                    <a:pt x="1790" y="1979"/>
                  </a:lnTo>
                  <a:lnTo>
                    <a:pt x="1790" y="1994"/>
                  </a:lnTo>
                  <a:lnTo>
                    <a:pt x="2054" y="1994"/>
                  </a:lnTo>
                  <a:lnTo>
                    <a:pt x="2054" y="2009"/>
                  </a:lnTo>
                  <a:lnTo>
                    <a:pt x="2069" y="2009"/>
                  </a:lnTo>
                  <a:lnTo>
                    <a:pt x="2069" y="2055"/>
                  </a:lnTo>
                  <a:lnTo>
                    <a:pt x="2084" y="2055"/>
                  </a:lnTo>
                  <a:lnTo>
                    <a:pt x="2084" y="2085"/>
                  </a:lnTo>
                  <a:lnTo>
                    <a:pt x="2100" y="2085"/>
                  </a:lnTo>
                  <a:lnTo>
                    <a:pt x="2100" y="2115"/>
                  </a:lnTo>
                  <a:lnTo>
                    <a:pt x="2084" y="2115"/>
                  </a:lnTo>
                  <a:lnTo>
                    <a:pt x="2084" y="2288"/>
                  </a:lnTo>
                  <a:lnTo>
                    <a:pt x="2069" y="2288"/>
                  </a:lnTo>
                  <a:lnTo>
                    <a:pt x="2069" y="2379"/>
                  </a:lnTo>
                  <a:lnTo>
                    <a:pt x="1537" y="2379"/>
                  </a:lnTo>
                  <a:lnTo>
                    <a:pt x="1537" y="2142"/>
                  </a:lnTo>
                  <a:lnTo>
                    <a:pt x="1552" y="2142"/>
                  </a:lnTo>
                  <a:lnTo>
                    <a:pt x="1552" y="2127"/>
                  </a:lnTo>
                  <a:lnTo>
                    <a:pt x="1537" y="2127"/>
                  </a:lnTo>
                  <a:lnTo>
                    <a:pt x="1537" y="2115"/>
                  </a:lnTo>
                  <a:lnTo>
                    <a:pt x="1526" y="2115"/>
                  </a:lnTo>
                  <a:lnTo>
                    <a:pt x="1526" y="2127"/>
                  </a:lnTo>
                  <a:lnTo>
                    <a:pt x="1511" y="2127"/>
                  </a:lnTo>
                  <a:lnTo>
                    <a:pt x="1511" y="2142"/>
                  </a:lnTo>
                  <a:lnTo>
                    <a:pt x="1526" y="2142"/>
                  </a:lnTo>
                  <a:lnTo>
                    <a:pt x="1526" y="2425"/>
                  </a:lnTo>
                  <a:lnTo>
                    <a:pt x="1272" y="2425"/>
                  </a:lnTo>
                  <a:lnTo>
                    <a:pt x="1272" y="2262"/>
                  </a:lnTo>
                  <a:lnTo>
                    <a:pt x="1080" y="2262"/>
                  </a:lnTo>
                  <a:lnTo>
                    <a:pt x="1080" y="2217"/>
                  </a:lnTo>
                  <a:lnTo>
                    <a:pt x="1065" y="2217"/>
                  </a:lnTo>
                  <a:lnTo>
                    <a:pt x="1065" y="2319"/>
                  </a:lnTo>
                  <a:lnTo>
                    <a:pt x="993" y="2319"/>
                  </a:lnTo>
                  <a:lnTo>
                    <a:pt x="993" y="2379"/>
                  </a:lnTo>
                  <a:lnTo>
                    <a:pt x="887" y="2379"/>
                  </a:lnTo>
                  <a:lnTo>
                    <a:pt x="887" y="2319"/>
                  </a:lnTo>
                  <a:lnTo>
                    <a:pt x="873" y="2319"/>
                  </a:lnTo>
                  <a:lnTo>
                    <a:pt x="873" y="2288"/>
                  </a:lnTo>
                  <a:lnTo>
                    <a:pt x="858" y="2288"/>
                  </a:lnTo>
                  <a:lnTo>
                    <a:pt x="858" y="2304"/>
                  </a:lnTo>
                  <a:lnTo>
                    <a:pt x="846" y="2304"/>
                  </a:lnTo>
                  <a:lnTo>
                    <a:pt x="846" y="2288"/>
                  </a:lnTo>
                  <a:lnTo>
                    <a:pt x="786" y="2288"/>
                  </a:lnTo>
                  <a:lnTo>
                    <a:pt x="786" y="2277"/>
                  </a:lnTo>
                  <a:lnTo>
                    <a:pt x="801" y="2277"/>
                  </a:lnTo>
                  <a:lnTo>
                    <a:pt x="801" y="2262"/>
                  </a:lnTo>
                  <a:lnTo>
                    <a:pt x="831" y="2262"/>
                  </a:lnTo>
                  <a:lnTo>
                    <a:pt x="831" y="2247"/>
                  </a:lnTo>
                  <a:lnTo>
                    <a:pt x="846" y="2247"/>
                  </a:lnTo>
                  <a:lnTo>
                    <a:pt x="846" y="2217"/>
                  </a:lnTo>
                  <a:lnTo>
                    <a:pt x="858" y="2217"/>
                  </a:lnTo>
                  <a:lnTo>
                    <a:pt x="858" y="2187"/>
                  </a:lnTo>
                  <a:lnTo>
                    <a:pt x="887" y="2187"/>
                  </a:lnTo>
                  <a:lnTo>
                    <a:pt x="887" y="2172"/>
                  </a:lnTo>
                  <a:lnTo>
                    <a:pt x="917" y="2172"/>
                  </a:lnTo>
                  <a:lnTo>
                    <a:pt x="917" y="2142"/>
                  </a:lnTo>
                  <a:lnTo>
                    <a:pt x="887" y="2142"/>
                  </a:lnTo>
                  <a:lnTo>
                    <a:pt x="887" y="2157"/>
                  </a:lnTo>
                  <a:lnTo>
                    <a:pt x="858" y="2157"/>
                  </a:lnTo>
                  <a:lnTo>
                    <a:pt x="858" y="2172"/>
                  </a:lnTo>
                  <a:lnTo>
                    <a:pt x="831" y="2172"/>
                  </a:lnTo>
                  <a:lnTo>
                    <a:pt x="831" y="2202"/>
                  </a:lnTo>
                  <a:lnTo>
                    <a:pt x="816" y="2202"/>
                  </a:lnTo>
                  <a:lnTo>
                    <a:pt x="816" y="2247"/>
                  </a:lnTo>
                  <a:lnTo>
                    <a:pt x="740" y="2247"/>
                  </a:lnTo>
                  <a:lnTo>
                    <a:pt x="740" y="2232"/>
                  </a:lnTo>
                  <a:lnTo>
                    <a:pt x="755" y="2232"/>
                  </a:lnTo>
                  <a:lnTo>
                    <a:pt x="755" y="2217"/>
                  </a:lnTo>
                  <a:lnTo>
                    <a:pt x="740" y="2217"/>
                  </a:lnTo>
                  <a:lnTo>
                    <a:pt x="740" y="2187"/>
                  </a:lnTo>
                  <a:lnTo>
                    <a:pt x="725" y="2187"/>
                  </a:lnTo>
                  <a:lnTo>
                    <a:pt x="725" y="2127"/>
                  </a:lnTo>
                  <a:lnTo>
                    <a:pt x="710" y="2127"/>
                  </a:lnTo>
                  <a:lnTo>
                    <a:pt x="710" y="2172"/>
                  </a:lnTo>
                  <a:lnTo>
                    <a:pt x="695" y="2172"/>
                  </a:lnTo>
                  <a:lnTo>
                    <a:pt x="695" y="2142"/>
                  </a:lnTo>
                  <a:lnTo>
                    <a:pt x="638" y="2142"/>
                  </a:lnTo>
                  <a:lnTo>
                    <a:pt x="638" y="2157"/>
                  </a:lnTo>
                  <a:lnTo>
                    <a:pt x="608" y="2157"/>
                  </a:lnTo>
                  <a:lnTo>
                    <a:pt x="608" y="2100"/>
                  </a:lnTo>
                  <a:lnTo>
                    <a:pt x="593" y="2100"/>
                  </a:lnTo>
                  <a:lnTo>
                    <a:pt x="593" y="2085"/>
                  </a:lnTo>
                  <a:lnTo>
                    <a:pt x="608" y="2085"/>
                  </a:lnTo>
                  <a:lnTo>
                    <a:pt x="608" y="2100"/>
                  </a:lnTo>
                  <a:lnTo>
                    <a:pt x="653" y="2100"/>
                  </a:lnTo>
                  <a:lnTo>
                    <a:pt x="653" y="2115"/>
                  </a:lnTo>
                  <a:lnTo>
                    <a:pt x="680" y="2115"/>
                  </a:lnTo>
                  <a:lnTo>
                    <a:pt x="680" y="2040"/>
                  </a:lnTo>
                  <a:lnTo>
                    <a:pt x="668" y="2040"/>
                  </a:lnTo>
                  <a:lnTo>
                    <a:pt x="668" y="2070"/>
                  </a:lnTo>
                  <a:lnTo>
                    <a:pt x="653" y="2070"/>
                  </a:lnTo>
                  <a:lnTo>
                    <a:pt x="653" y="2085"/>
                  </a:lnTo>
                  <a:lnTo>
                    <a:pt x="638" y="2085"/>
                  </a:lnTo>
                  <a:lnTo>
                    <a:pt x="638" y="2070"/>
                  </a:lnTo>
                  <a:lnTo>
                    <a:pt x="577" y="2070"/>
                  </a:lnTo>
                  <a:lnTo>
                    <a:pt x="577" y="2055"/>
                  </a:lnTo>
                  <a:lnTo>
                    <a:pt x="562" y="2055"/>
                  </a:lnTo>
                  <a:lnTo>
                    <a:pt x="562" y="2040"/>
                  </a:lnTo>
                  <a:lnTo>
                    <a:pt x="547" y="2040"/>
                  </a:lnTo>
                  <a:lnTo>
                    <a:pt x="547" y="2024"/>
                  </a:lnTo>
                  <a:lnTo>
                    <a:pt x="532" y="2024"/>
                  </a:lnTo>
                  <a:lnTo>
                    <a:pt x="532" y="2009"/>
                  </a:lnTo>
                  <a:lnTo>
                    <a:pt x="638" y="2009"/>
                  </a:lnTo>
                  <a:lnTo>
                    <a:pt x="638" y="2024"/>
                  </a:lnTo>
                  <a:lnTo>
                    <a:pt x="653" y="2024"/>
                  </a:lnTo>
                  <a:lnTo>
                    <a:pt x="653" y="2040"/>
                  </a:lnTo>
                  <a:lnTo>
                    <a:pt x="668" y="2040"/>
                  </a:lnTo>
                  <a:lnTo>
                    <a:pt x="668" y="2024"/>
                  </a:lnTo>
                  <a:lnTo>
                    <a:pt x="695" y="2024"/>
                  </a:lnTo>
                  <a:lnTo>
                    <a:pt x="695" y="2009"/>
                  </a:lnTo>
                  <a:lnTo>
                    <a:pt x="710" y="2009"/>
                  </a:lnTo>
                  <a:lnTo>
                    <a:pt x="710" y="2024"/>
                  </a:lnTo>
                  <a:lnTo>
                    <a:pt x="755" y="2024"/>
                  </a:lnTo>
                  <a:lnTo>
                    <a:pt x="755" y="2009"/>
                  </a:lnTo>
                  <a:lnTo>
                    <a:pt x="786" y="2009"/>
                  </a:lnTo>
                  <a:lnTo>
                    <a:pt x="786" y="1979"/>
                  </a:lnTo>
                  <a:lnTo>
                    <a:pt x="755" y="1979"/>
                  </a:lnTo>
                  <a:lnTo>
                    <a:pt x="755" y="1994"/>
                  </a:lnTo>
                  <a:lnTo>
                    <a:pt x="695" y="1994"/>
                  </a:lnTo>
                  <a:lnTo>
                    <a:pt x="695" y="1979"/>
                  </a:lnTo>
                  <a:lnTo>
                    <a:pt x="680" y="1979"/>
                  </a:lnTo>
                  <a:lnTo>
                    <a:pt x="680" y="1994"/>
                  </a:lnTo>
                  <a:lnTo>
                    <a:pt x="668" y="1994"/>
                  </a:lnTo>
                  <a:lnTo>
                    <a:pt x="668" y="1979"/>
                  </a:lnTo>
                  <a:lnTo>
                    <a:pt x="623" y="1979"/>
                  </a:lnTo>
                  <a:lnTo>
                    <a:pt x="623" y="1964"/>
                  </a:lnTo>
                  <a:lnTo>
                    <a:pt x="1065" y="1964"/>
                  </a:lnTo>
                  <a:lnTo>
                    <a:pt x="1065" y="2040"/>
                  </a:lnTo>
                  <a:lnTo>
                    <a:pt x="1080" y="2040"/>
                  </a:lnTo>
                  <a:lnTo>
                    <a:pt x="1080" y="1964"/>
                  </a:lnTo>
                  <a:lnTo>
                    <a:pt x="1272" y="1964"/>
                  </a:lnTo>
                  <a:lnTo>
                    <a:pt x="1272" y="1907"/>
                  </a:lnTo>
                  <a:lnTo>
                    <a:pt x="1348" y="1907"/>
                  </a:lnTo>
                  <a:lnTo>
                    <a:pt x="1348" y="1846"/>
                  </a:lnTo>
                  <a:lnTo>
                    <a:pt x="1481" y="1846"/>
                  </a:lnTo>
                  <a:lnTo>
                    <a:pt x="1481" y="1862"/>
                  </a:lnTo>
                  <a:lnTo>
                    <a:pt x="1511" y="1862"/>
                  </a:lnTo>
                  <a:lnTo>
                    <a:pt x="1511" y="1846"/>
                  </a:lnTo>
                  <a:lnTo>
                    <a:pt x="1496" y="1846"/>
                  </a:lnTo>
                  <a:lnTo>
                    <a:pt x="1496" y="1831"/>
                  </a:lnTo>
                  <a:lnTo>
                    <a:pt x="1465" y="1831"/>
                  </a:lnTo>
                  <a:lnTo>
                    <a:pt x="1465" y="1791"/>
                  </a:lnTo>
                  <a:lnTo>
                    <a:pt x="1435" y="1791"/>
                  </a:lnTo>
                  <a:lnTo>
                    <a:pt x="1435" y="1745"/>
                  </a:lnTo>
                  <a:lnTo>
                    <a:pt x="1420" y="1745"/>
                  </a:lnTo>
                  <a:lnTo>
                    <a:pt x="1420" y="1730"/>
                  </a:lnTo>
                  <a:lnTo>
                    <a:pt x="1375" y="1730"/>
                  </a:lnTo>
                  <a:lnTo>
                    <a:pt x="1375" y="1715"/>
                  </a:lnTo>
                  <a:lnTo>
                    <a:pt x="1359" y="1715"/>
                  </a:lnTo>
                  <a:lnTo>
                    <a:pt x="1359" y="1700"/>
                  </a:lnTo>
                  <a:lnTo>
                    <a:pt x="1348" y="1700"/>
                  </a:lnTo>
                  <a:lnTo>
                    <a:pt x="1348" y="1730"/>
                  </a:lnTo>
                  <a:lnTo>
                    <a:pt x="1359" y="1730"/>
                  </a:lnTo>
                  <a:lnTo>
                    <a:pt x="1359" y="1745"/>
                  </a:lnTo>
                  <a:lnTo>
                    <a:pt x="1405" y="1745"/>
                  </a:lnTo>
                  <a:lnTo>
                    <a:pt x="1405" y="1776"/>
                  </a:lnTo>
                  <a:lnTo>
                    <a:pt x="1420" y="1776"/>
                  </a:lnTo>
                  <a:lnTo>
                    <a:pt x="1420" y="1802"/>
                  </a:lnTo>
                  <a:lnTo>
                    <a:pt x="1435" y="1802"/>
                  </a:lnTo>
                  <a:lnTo>
                    <a:pt x="1435" y="1817"/>
                  </a:lnTo>
                  <a:lnTo>
                    <a:pt x="1450" y="1817"/>
                  </a:lnTo>
                  <a:lnTo>
                    <a:pt x="1450" y="1831"/>
                  </a:lnTo>
                  <a:lnTo>
                    <a:pt x="1333" y="1831"/>
                  </a:lnTo>
                  <a:lnTo>
                    <a:pt x="1333" y="1892"/>
                  </a:lnTo>
                  <a:lnTo>
                    <a:pt x="1257" y="1892"/>
                  </a:lnTo>
                  <a:lnTo>
                    <a:pt x="1257" y="1952"/>
                  </a:lnTo>
                  <a:lnTo>
                    <a:pt x="1080" y="1952"/>
                  </a:lnTo>
                  <a:lnTo>
                    <a:pt x="1080" y="1582"/>
                  </a:lnTo>
                  <a:lnTo>
                    <a:pt x="1348" y="1582"/>
                  </a:lnTo>
                  <a:lnTo>
                    <a:pt x="1348" y="1598"/>
                  </a:lnTo>
                  <a:lnTo>
                    <a:pt x="1333" y="1598"/>
                  </a:lnTo>
                  <a:lnTo>
                    <a:pt x="1333" y="1628"/>
                  </a:lnTo>
                  <a:lnTo>
                    <a:pt x="1303" y="1628"/>
                  </a:lnTo>
                  <a:lnTo>
                    <a:pt x="1303" y="1685"/>
                  </a:lnTo>
                  <a:lnTo>
                    <a:pt x="1318" y="1685"/>
                  </a:lnTo>
                  <a:lnTo>
                    <a:pt x="1318" y="1700"/>
                  </a:lnTo>
                  <a:lnTo>
                    <a:pt x="1348" y="1700"/>
                  </a:lnTo>
                  <a:lnTo>
                    <a:pt x="1348" y="1685"/>
                  </a:lnTo>
                  <a:lnTo>
                    <a:pt x="1333" y="1685"/>
                  </a:lnTo>
                  <a:lnTo>
                    <a:pt x="1333" y="1670"/>
                  </a:lnTo>
                  <a:lnTo>
                    <a:pt x="1318" y="1670"/>
                  </a:lnTo>
                  <a:lnTo>
                    <a:pt x="1318" y="1639"/>
                  </a:lnTo>
                  <a:lnTo>
                    <a:pt x="1348" y="1639"/>
                  </a:lnTo>
                  <a:lnTo>
                    <a:pt x="1348" y="1613"/>
                  </a:lnTo>
                  <a:lnTo>
                    <a:pt x="1359" y="1613"/>
                  </a:lnTo>
                  <a:lnTo>
                    <a:pt x="1359" y="1582"/>
                  </a:lnTo>
                  <a:lnTo>
                    <a:pt x="1582" y="1582"/>
                  </a:lnTo>
                  <a:lnTo>
                    <a:pt x="1582" y="1598"/>
                  </a:lnTo>
                  <a:lnTo>
                    <a:pt x="1597" y="1598"/>
                  </a:lnTo>
                  <a:lnTo>
                    <a:pt x="1597" y="1567"/>
                  </a:lnTo>
                  <a:lnTo>
                    <a:pt x="1537" y="1567"/>
                  </a:lnTo>
                  <a:lnTo>
                    <a:pt x="1537" y="1476"/>
                  </a:lnTo>
                  <a:lnTo>
                    <a:pt x="1790" y="1476"/>
                  </a:lnTo>
                  <a:lnTo>
                    <a:pt x="1790" y="1465"/>
                  </a:lnTo>
                  <a:lnTo>
                    <a:pt x="1820" y="1465"/>
                  </a:lnTo>
                  <a:lnTo>
                    <a:pt x="1820" y="1450"/>
                  </a:lnTo>
                  <a:lnTo>
                    <a:pt x="1775" y="1450"/>
                  </a:lnTo>
                  <a:lnTo>
                    <a:pt x="1775" y="1465"/>
                  </a:lnTo>
                  <a:lnTo>
                    <a:pt x="1537" y="1465"/>
                  </a:lnTo>
                  <a:lnTo>
                    <a:pt x="1537" y="1345"/>
                  </a:lnTo>
                  <a:lnTo>
                    <a:pt x="1526" y="1345"/>
                  </a:lnTo>
                  <a:lnTo>
                    <a:pt x="1526" y="1567"/>
                  </a:lnTo>
                  <a:lnTo>
                    <a:pt x="1359" y="1567"/>
                  </a:lnTo>
                  <a:lnTo>
                    <a:pt x="1359" y="1537"/>
                  </a:lnTo>
                  <a:lnTo>
                    <a:pt x="1348" y="1537"/>
                  </a:lnTo>
                  <a:lnTo>
                    <a:pt x="1348" y="1507"/>
                  </a:lnTo>
                  <a:lnTo>
                    <a:pt x="1333" y="1507"/>
                  </a:lnTo>
                  <a:lnTo>
                    <a:pt x="1333" y="1492"/>
                  </a:lnTo>
                  <a:lnTo>
                    <a:pt x="1318" y="1492"/>
                  </a:lnTo>
                  <a:lnTo>
                    <a:pt x="1318" y="1522"/>
                  </a:lnTo>
                  <a:lnTo>
                    <a:pt x="1333" y="1522"/>
                  </a:lnTo>
                  <a:lnTo>
                    <a:pt x="1333" y="1552"/>
                  </a:lnTo>
                  <a:lnTo>
                    <a:pt x="1348" y="1552"/>
                  </a:lnTo>
                  <a:lnTo>
                    <a:pt x="1348" y="1567"/>
                  </a:lnTo>
                  <a:lnTo>
                    <a:pt x="740" y="1567"/>
                  </a:lnTo>
                  <a:lnTo>
                    <a:pt x="740" y="1258"/>
                  </a:lnTo>
                  <a:lnTo>
                    <a:pt x="710" y="1258"/>
                  </a:lnTo>
                  <a:lnTo>
                    <a:pt x="710" y="1212"/>
                  </a:lnTo>
                  <a:lnTo>
                    <a:pt x="740" y="1212"/>
                  </a:lnTo>
                  <a:lnTo>
                    <a:pt x="740" y="1182"/>
                  </a:lnTo>
                  <a:lnTo>
                    <a:pt x="755" y="1182"/>
                  </a:lnTo>
                  <a:lnTo>
                    <a:pt x="755" y="1167"/>
                  </a:lnTo>
                  <a:lnTo>
                    <a:pt x="771" y="1167"/>
                  </a:lnTo>
                  <a:lnTo>
                    <a:pt x="771" y="1152"/>
                  </a:lnTo>
                  <a:lnTo>
                    <a:pt x="740" y="1152"/>
                  </a:lnTo>
                  <a:lnTo>
                    <a:pt x="740" y="1035"/>
                  </a:lnTo>
                  <a:lnTo>
                    <a:pt x="710" y="1035"/>
                  </a:lnTo>
                  <a:lnTo>
                    <a:pt x="710" y="1019"/>
                  </a:lnTo>
                  <a:lnTo>
                    <a:pt x="680" y="1019"/>
                  </a:lnTo>
                  <a:lnTo>
                    <a:pt x="680" y="1005"/>
                  </a:lnTo>
                  <a:lnTo>
                    <a:pt x="623" y="1005"/>
                  </a:lnTo>
                  <a:lnTo>
                    <a:pt x="623" y="1019"/>
                  </a:lnTo>
                  <a:lnTo>
                    <a:pt x="668" y="1019"/>
                  </a:lnTo>
                  <a:lnTo>
                    <a:pt x="668" y="1035"/>
                  </a:lnTo>
                  <a:lnTo>
                    <a:pt x="695" y="1035"/>
                  </a:lnTo>
                  <a:lnTo>
                    <a:pt x="695" y="1050"/>
                  </a:lnTo>
                  <a:lnTo>
                    <a:pt x="725" y="1050"/>
                  </a:lnTo>
                  <a:lnTo>
                    <a:pt x="725" y="1065"/>
                  </a:lnTo>
                  <a:lnTo>
                    <a:pt x="593" y="1065"/>
                  </a:lnTo>
                  <a:lnTo>
                    <a:pt x="593" y="1095"/>
                  </a:lnTo>
                  <a:lnTo>
                    <a:pt x="329" y="1095"/>
                  </a:lnTo>
                  <a:lnTo>
                    <a:pt x="329" y="1035"/>
                  </a:lnTo>
                  <a:lnTo>
                    <a:pt x="340" y="1035"/>
                  </a:lnTo>
                  <a:lnTo>
                    <a:pt x="340" y="990"/>
                  </a:lnTo>
                  <a:lnTo>
                    <a:pt x="329" y="990"/>
                  </a:lnTo>
                  <a:lnTo>
                    <a:pt x="329" y="948"/>
                  </a:lnTo>
                  <a:lnTo>
                    <a:pt x="476" y="948"/>
                  </a:lnTo>
                  <a:lnTo>
                    <a:pt x="476" y="964"/>
                  </a:lnTo>
                  <a:lnTo>
                    <a:pt x="577" y="964"/>
                  </a:lnTo>
                  <a:lnTo>
                    <a:pt x="577" y="975"/>
                  </a:lnTo>
                  <a:lnTo>
                    <a:pt x="593" y="975"/>
                  </a:lnTo>
                  <a:lnTo>
                    <a:pt x="593" y="990"/>
                  </a:lnTo>
                  <a:lnTo>
                    <a:pt x="608" y="990"/>
                  </a:lnTo>
                  <a:lnTo>
                    <a:pt x="608" y="1005"/>
                  </a:lnTo>
                  <a:lnTo>
                    <a:pt x="623" y="1005"/>
                  </a:lnTo>
                  <a:lnTo>
                    <a:pt x="623" y="975"/>
                  </a:lnTo>
                  <a:lnTo>
                    <a:pt x="608" y="975"/>
                  </a:lnTo>
                  <a:lnTo>
                    <a:pt x="608" y="933"/>
                  </a:lnTo>
                  <a:lnTo>
                    <a:pt x="623" y="933"/>
                  </a:lnTo>
                  <a:lnTo>
                    <a:pt x="623" y="918"/>
                  </a:lnTo>
                  <a:lnTo>
                    <a:pt x="638" y="918"/>
                  </a:lnTo>
                  <a:lnTo>
                    <a:pt x="638" y="903"/>
                  </a:lnTo>
                  <a:lnTo>
                    <a:pt x="653" y="903"/>
                  </a:lnTo>
                  <a:lnTo>
                    <a:pt x="653" y="888"/>
                  </a:lnTo>
                  <a:lnTo>
                    <a:pt x="668" y="888"/>
                  </a:lnTo>
                  <a:lnTo>
                    <a:pt x="668" y="873"/>
                  </a:lnTo>
                  <a:lnTo>
                    <a:pt x="653" y="873"/>
                  </a:lnTo>
                  <a:lnTo>
                    <a:pt x="653" y="858"/>
                  </a:lnTo>
                  <a:lnTo>
                    <a:pt x="638" y="858"/>
                  </a:lnTo>
                  <a:lnTo>
                    <a:pt x="638" y="888"/>
                  </a:lnTo>
                  <a:lnTo>
                    <a:pt x="623" y="888"/>
                  </a:lnTo>
                  <a:lnTo>
                    <a:pt x="623" y="903"/>
                  </a:lnTo>
                  <a:lnTo>
                    <a:pt x="608" y="903"/>
                  </a:lnTo>
                  <a:lnTo>
                    <a:pt x="608" y="918"/>
                  </a:lnTo>
                  <a:lnTo>
                    <a:pt x="593" y="918"/>
                  </a:lnTo>
                  <a:lnTo>
                    <a:pt x="593" y="948"/>
                  </a:lnTo>
                  <a:lnTo>
                    <a:pt x="491" y="948"/>
                  </a:lnTo>
                  <a:lnTo>
                    <a:pt x="491" y="933"/>
                  </a:lnTo>
                  <a:lnTo>
                    <a:pt x="298" y="933"/>
                  </a:lnTo>
                  <a:lnTo>
                    <a:pt x="298" y="918"/>
                  </a:lnTo>
                  <a:lnTo>
                    <a:pt x="313" y="918"/>
                  </a:lnTo>
                  <a:lnTo>
                    <a:pt x="313" y="888"/>
                  </a:lnTo>
                  <a:lnTo>
                    <a:pt x="298" y="888"/>
                  </a:lnTo>
                  <a:lnTo>
                    <a:pt x="298" y="873"/>
                  </a:lnTo>
                  <a:lnTo>
                    <a:pt x="283" y="873"/>
                  </a:lnTo>
                  <a:lnTo>
                    <a:pt x="283" y="842"/>
                  </a:lnTo>
                  <a:lnTo>
                    <a:pt x="298" y="842"/>
                  </a:lnTo>
                  <a:lnTo>
                    <a:pt x="298" y="827"/>
                  </a:lnTo>
                  <a:lnTo>
                    <a:pt x="313" y="827"/>
                  </a:lnTo>
                  <a:lnTo>
                    <a:pt x="313" y="801"/>
                  </a:lnTo>
                  <a:lnTo>
                    <a:pt x="298" y="801"/>
                  </a:lnTo>
                  <a:lnTo>
                    <a:pt x="298" y="786"/>
                  </a:lnTo>
                  <a:lnTo>
                    <a:pt x="283" y="786"/>
                  </a:lnTo>
                  <a:lnTo>
                    <a:pt x="283" y="771"/>
                  </a:lnTo>
                  <a:lnTo>
                    <a:pt x="268" y="771"/>
                  </a:lnTo>
                  <a:lnTo>
                    <a:pt x="268" y="755"/>
                  </a:lnTo>
                  <a:lnTo>
                    <a:pt x="283" y="755"/>
                  </a:lnTo>
                  <a:lnTo>
                    <a:pt x="283" y="740"/>
                  </a:lnTo>
                  <a:lnTo>
                    <a:pt x="268" y="740"/>
                  </a:lnTo>
                  <a:lnTo>
                    <a:pt x="268" y="725"/>
                  </a:lnTo>
                  <a:lnTo>
                    <a:pt x="253" y="725"/>
                  </a:lnTo>
                  <a:lnTo>
                    <a:pt x="253" y="710"/>
                  </a:lnTo>
                  <a:lnTo>
                    <a:pt x="223" y="710"/>
                  </a:lnTo>
                  <a:lnTo>
                    <a:pt x="223" y="680"/>
                  </a:lnTo>
                  <a:lnTo>
                    <a:pt x="238" y="680"/>
                  </a:lnTo>
                  <a:lnTo>
                    <a:pt x="238" y="649"/>
                  </a:lnTo>
                  <a:lnTo>
                    <a:pt x="167" y="649"/>
                  </a:lnTo>
                  <a:lnTo>
                    <a:pt x="167" y="638"/>
                  </a:lnTo>
                  <a:lnTo>
                    <a:pt x="91" y="638"/>
                  </a:lnTo>
                  <a:lnTo>
                    <a:pt x="91" y="649"/>
                  </a:lnTo>
                  <a:lnTo>
                    <a:pt x="76" y="649"/>
                  </a:lnTo>
                  <a:lnTo>
                    <a:pt x="76" y="680"/>
                  </a:lnTo>
                  <a:lnTo>
                    <a:pt x="61" y="680"/>
                  </a:lnTo>
                  <a:lnTo>
                    <a:pt x="61" y="638"/>
                  </a:lnTo>
                  <a:lnTo>
                    <a:pt x="46" y="638"/>
                  </a:lnTo>
                  <a:lnTo>
                    <a:pt x="46" y="578"/>
                  </a:lnTo>
                  <a:lnTo>
                    <a:pt x="0" y="578"/>
                  </a:lnTo>
                  <a:lnTo>
                    <a:pt x="0" y="563"/>
                  </a:lnTo>
                  <a:lnTo>
                    <a:pt x="46" y="563"/>
                  </a:lnTo>
                  <a:lnTo>
                    <a:pt x="46" y="548"/>
                  </a:lnTo>
                  <a:lnTo>
                    <a:pt x="61" y="548"/>
                  </a:lnTo>
                  <a:lnTo>
                    <a:pt x="61" y="533"/>
                  </a:lnTo>
                  <a:lnTo>
                    <a:pt x="76" y="533"/>
                  </a:lnTo>
                  <a:lnTo>
                    <a:pt x="76" y="518"/>
                  </a:lnTo>
                  <a:lnTo>
                    <a:pt x="91" y="518"/>
                  </a:lnTo>
                  <a:lnTo>
                    <a:pt x="91" y="488"/>
                  </a:lnTo>
                  <a:lnTo>
                    <a:pt x="106" y="488"/>
                  </a:lnTo>
                  <a:lnTo>
                    <a:pt x="106" y="476"/>
                  </a:lnTo>
                  <a:lnTo>
                    <a:pt x="121" y="476"/>
                  </a:lnTo>
                  <a:lnTo>
                    <a:pt x="121" y="431"/>
                  </a:lnTo>
                  <a:lnTo>
                    <a:pt x="136" y="431"/>
                  </a:lnTo>
                  <a:lnTo>
                    <a:pt x="136" y="401"/>
                  </a:lnTo>
                  <a:lnTo>
                    <a:pt x="238" y="401"/>
                  </a:lnTo>
                  <a:lnTo>
                    <a:pt x="238" y="416"/>
                  </a:lnTo>
                  <a:lnTo>
                    <a:pt x="329" y="416"/>
                  </a:lnTo>
                  <a:lnTo>
                    <a:pt x="329" y="431"/>
                  </a:lnTo>
                  <a:lnTo>
                    <a:pt x="385" y="431"/>
                  </a:lnTo>
                  <a:lnTo>
                    <a:pt x="385" y="476"/>
                  </a:lnTo>
                  <a:lnTo>
                    <a:pt x="446" y="476"/>
                  </a:lnTo>
                  <a:lnTo>
                    <a:pt x="446" y="461"/>
                  </a:lnTo>
                  <a:lnTo>
                    <a:pt x="491" y="461"/>
                  </a:lnTo>
                  <a:lnTo>
                    <a:pt x="491" y="608"/>
                  </a:lnTo>
                  <a:lnTo>
                    <a:pt x="401" y="608"/>
                  </a:lnTo>
                  <a:lnTo>
                    <a:pt x="401" y="725"/>
                  </a:lnTo>
                  <a:lnTo>
                    <a:pt x="355" y="725"/>
                  </a:lnTo>
                  <a:lnTo>
                    <a:pt x="355" y="740"/>
                  </a:lnTo>
                  <a:lnTo>
                    <a:pt x="340" y="740"/>
                  </a:lnTo>
                  <a:lnTo>
                    <a:pt x="340" y="755"/>
                  </a:lnTo>
                  <a:lnTo>
                    <a:pt x="370" y="755"/>
                  </a:lnTo>
                  <a:lnTo>
                    <a:pt x="370" y="740"/>
                  </a:lnTo>
                  <a:lnTo>
                    <a:pt x="431" y="740"/>
                  </a:lnTo>
                  <a:lnTo>
                    <a:pt x="431" y="725"/>
                  </a:lnTo>
                  <a:lnTo>
                    <a:pt x="416" y="725"/>
                  </a:lnTo>
                  <a:lnTo>
                    <a:pt x="416" y="623"/>
                  </a:lnTo>
                  <a:lnTo>
                    <a:pt x="507" y="623"/>
                  </a:lnTo>
                  <a:lnTo>
                    <a:pt x="507" y="461"/>
                  </a:lnTo>
                  <a:lnTo>
                    <a:pt x="623" y="461"/>
                  </a:lnTo>
                  <a:lnTo>
                    <a:pt x="623" y="503"/>
                  </a:lnTo>
                  <a:lnTo>
                    <a:pt x="725" y="503"/>
                  </a:lnTo>
                  <a:lnTo>
                    <a:pt x="725" y="488"/>
                  </a:lnTo>
                  <a:lnTo>
                    <a:pt x="740" y="488"/>
                  </a:lnTo>
                  <a:lnTo>
                    <a:pt x="740" y="476"/>
                  </a:lnTo>
                  <a:lnTo>
                    <a:pt x="755" y="476"/>
                  </a:lnTo>
                  <a:lnTo>
                    <a:pt x="755" y="461"/>
                  </a:lnTo>
                  <a:lnTo>
                    <a:pt x="801" y="461"/>
                  </a:lnTo>
                  <a:lnTo>
                    <a:pt x="801" y="446"/>
                  </a:lnTo>
                  <a:lnTo>
                    <a:pt x="740" y="446"/>
                  </a:lnTo>
                  <a:lnTo>
                    <a:pt x="740" y="325"/>
                  </a:lnTo>
                  <a:lnTo>
                    <a:pt x="755" y="325"/>
                  </a:lnTo>
                  <a:lnTo>
                    <a:pt x="755" y="313"/>
                  </a:lnTo>
                  <a:lnTo>
                    <a:pt x="740" y="313"/>
                  </a:lnTo>
                  <a:lnTo>
                    <a:pt x="740" y="31"/>
                  </a:lnTo>
                  <a:lnTo>
                    <a:pt x="978" y="31"/>
                  </a:lnTo>
                  <a:lnTo>
                    <a:pt x="978" y="152"/>
                  </a:lnTo>
                  <a:lnTo>
                    <a:pt x="1020" y="152"/>
                  </a:lnTo>
                  <a:lnTo>
                    <a:pt x="1020" y="137"/>
                  </a:lnTo>
                  <a:lnTo>
                    <a:pt x="993" y="137"/>
                  </a:lnTo>
                  <a:lnTo>
                    <a:pt x="993" y="76"/>
                  </a:lnTo>
                  <a:lnTo>
                    <a:pt x="1080" y="76"/>
                  </a:lnTo>
                  <a:lnTo>
                    <a:pt x="1080" y="91"/>
                  </a:lnTo>
                  <a:lnTo>
                    <a:pt x="1156" y="91"/>
                  </a:lnTo>
                  <a:lnTo>
                    <a:pt x="1156" y="76"/>
                  </a:lnTo>
                  <a:lnTo>
                    <a:pt x="1156"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6" name="Freeform 25"/>
            <p:cNvSpPr>
              <a:spLocks/>
            </p:cNvSpPr>
            <p:nvPr/>
          </p:nvSpPr>
          <p:spPr bwMode="auto">
            <a:xfrm>
              <a:off x="1513" y="814"/>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7" name="Freeform 26"/>
            <p:cNvSpPr>
              <a:spLocks/>
            </p:cNvSpPr>
            <p:nvPr/>
          </p:nvSpPr>
          <p:spPr bwMode="auto">
            <a:xfrm>
              <a:off x="1559" y="81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8" name="Freeform 27"/>
            <p:cNvSpPr>
              <a:spLocks/>
            </p:cNvSpPr>
            <p:nvPr/>
          </p:nvSpPr>
          <p:spPr bwMode="auto">
            <a:xfrm>
              <a:off x="3202" y="814"/>
              <a:ext cx="117" cy="97"/>
            </a:xfrm>
            <a:custGeom>
              <a:avLst/>
              <a:gdLst>
                <a:gd name="T0" fmla="*/ 0 w 117"/>
                <a:gd name="T1" fmla="*/ 0 h 97"/>
                <a:gd name="T2" fmla="*/ 29 w 117"/>
                <a:gd name="T3" fmla="*/ 0 h 97"/>
                <a:gd name="T4" fmla="*/ 29 w 117"/>
                <a:gd name="T5" fmla="*/ 14 h 97"/>
                <a:gd name="T6" fmla="*/ 58 w 117"/>
                <a:gd name="T7" fmla="*/ 14 h 97"/>
                <a:gd name="T8" fmla="*/ 58 w 117"/>
                <a:gd name="T9" fmla="*/ 28 h 97"/>
                <a:gd name="T10" fmla="*/ 72 w 117"/>
                <a:gd name="T11" fmla="*/ 28 h 97"/>
                <a:gd name="T12" fmla="*/ 72 w 117"/>
                <a:gd name="T13" fmla="*/ 43 h 97"/>
                <a:gd name="T14" fmla="*/ 101 w 117"/>
                <a:gd name="T15" fmla="*/ 43 h 97"/>
                <a:gd name="T16" fmla="*/ 101 w 117"/>
                <a:gd name="T17" fmla="*/ 68 h 97"/>
                <a:gd name="T18" fmla="*/ 116 w 117"/>
                <a:gd name="T19" fmla="*/ 68 h 97"/>
                <a:gd name="T20" fmla="*/ 116 w 117"/>
                <a:gd name="T21" fmla="*/ 96 h 97"/>
                <a:gd name="T22" fmla="*/ 101 w 117"/>
                <a:gd name="T23" fmla="*/ 96 h 97"/>
                <a:gd name="T24" fmla="*/ 101 w 117"/>
                <a:gd name="T25" fmla="*/ 82 h 97"/>
                <a:gd name="T26" fmla="*/ 87 w 117"/>
                <a:gd name="T27" fmla="*/ 82 h 97"/>
                <a:gd name="T28" fmla="*/ 87 w 117"/>
                <a:gd name="T29" fmla="*/ 57 h 97"/>
                <a:gd name="T30" fmla="*/ 58 w 117"/>
                <a:gd name="T31" fmla="*/ 57 h 97"/>
                <a:gd name="T32" fmla="*/ 58 w 117"/>
                <a:gd name="T33" fmla="*/ 43 h 97"/>
                <a:gd name="T34" fmla="*/ 44 w 117"/>
                <a:gd name="T35" fmla="*/ 43 h 97"/>
                <a:gd name="T36" fmla="*/ 44 w 117"/>
                <a:gd name="T37" fmla="*/ 28 h 97"/>
                <a:gd name="T38" fmla="*/ 15 w 117"/>
                <a:gd name="T39" fmla="*/ 28 h 97"/>
                <a:gd name="T40" fmla="*/ 15 w 117"/>
                <a:gd name="T41" fmla="*/ 14 h 97"/>
                <a:gd name="T42" fmla="*/ 0 w 117"/>
                <a:gd name="T43" fmla="*/ 14 h 97"/>
                <a:gd name="T44" fmla="*/ 0 w 117"/>
                <a:gd name="T45" fmla="*/ 0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97"/>
                <a:gd name="T71" fmla="*/ 117 w 117"/>
                <a:gd name="T72" fmla="*/ 97 h 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97">
                  <a:moveTo>
                    <a:pt x="0" y="0"/>
                  </a:moveTo>
                  <a:lnTo>
                    <a:pt x="29" y="0"/>
                  </a:lnTo>
                  <a:lnTo>
                    <a:pt x="29" y="14"/>
                  </a:lnTo>
                  <a:lnTo>
                    <a:pt x="58" y="14"/>
                  </a:lnTo>
                  <a:lnTo>
                    <a:pt x="58" y="28"/>
                  </a:lnTo>
                  <a:lnTo>
                    <a:pt x="72" y="28"/>
                  </a:lnTo>
                  <a:lnTo>
                    <a:pt x="72" y="43"/>
                  </a:lnTo>
                  <a:lnTo>
                    <a:pt x="101" y="43"/>
                  </a:lnTo>
                  <a:lnTo>
                    <a:pt x="101" y="68"/>
                  </a:lnTo>
                  <a:lnTo>
                    <a:pt x="116" y="68"/>
                  </a:lnTo>
                  <a:lnTo>
                    <a:pt x="116" y="96"/>
                  </a:lnTo>
                  <a:lnTo>
                    <a:pt x="101" y="96"/>
                  </a:lnTo>
                  <a:lnTo>
                    <a:pt x="101" y="82"/>
                  </a:lnTo>
                  <a:lnTo>
                    <a:pt x="87" y="82"/>
                  </a:lnTo>
                  <a:lnTo>
                    <a:pt x="87" y="57"/>
                  </a:lnTo>
                  <a:lnTo>
                    <a:pt x="58" y="57"/>
                  </a:lnTo>
                  <a:lnTo>
                    <a:pt x="58" y="43"/>
                  </a:lnTo>
                  <a:lnTo>
                    <a:pt x="44" y="43"/>
                  </a:lnTo>
                  <a:lnTo>
                    <a:pt x="44" y="28"/>
                  </a:lnTo>
                  <a:lnTo>
                    <a:pt x="15" y="28"/>
                  </a:lnTo>
                  <a:lnTo>
                    <a:pt x="15" y="14"/>
                  </a:lnTo>
                  <a:lnTo>
                    <a:pt x="0" y="14"/>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9" name="Freeform 28"/>
            <p:cNvSpPr>
              <a:spLocks/>
            </p:cNvSpPr>
            <p:nvPr/>
          </p:nvSpPr>
          <p:spPr bwMode="auto">
            <a:xfrm>
              <a:off x="1559" y="84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0" name="Freeform 29"/>
            <p:cNvSpPr>
              <a:spLocks/>
            </p:cNvSpPr>
            <p:nvPr/>
          </p:nvSpPr>
          <p:spPr bwMode="auto">
            <a:xfrm>
              <a:off x="1798" y="844"/>
              <a:ext cx="199" cy="173"/>
            </a:xfrm>
            <a:custGeom>
              <a:avLst/>
              <a:gdLst>
                <a:gd name="T0" fmla="*/ 25 w 199"/>
                <a:gd name="T1" fmla="*/ 0 h 173"/>
                <a:gd name="T2" fmla="*/ 54 w 199"/>
                <a:gd name="T3" fmla="*/ 0 h 173"/>
                <a:gd name="T4" fmla="*/ 54 w 199"/>
                <a:gd name="T5" fmla="*/ 15 h 173"/>
                <a:gd name="T6" fmla="*/ 99 w 199"/>
                <a:gd name="T7" fmla="*/ 15 h 173"/>
                <a:gd name="T8" fmla="*/ 99 w 199"/>
                <a:gd name="T9" fmla="*/ 0 h 173"/>
                <a:gd name="T10" fmla="*/ 198 w 199"/>
                <a:gd name="T11" fmla="*/ 0 h 173"/>
                <a:gd name="T12" fmla="*/ 198 w 199"/>
                <a:gd name="T13" fmla="*/ 15 h 173"/>
                <a:gd name="T14" fmla="*/ 114 w 199"/>
                <a:gd name="T15" fmla="*/ 15 h 173"/>
                <a:gd name="T16" fmla="*/ 114 w 199"/>
                <a:gd name="T17" fmla="*/ 30 h 173"/>
                <a:gd name="T18" fmla="*/ 99 w 199"/>
                <a:gd name="T19" fmla="*/ 30 h 173"/>
                <a:gd name="T20" fmla="*/ 99 w 199"/>
                <a:gd name="T21" fmla="*/ 70 h 173"/>
                <a:gd name="T22" fmla="*/ 84 w 199"/>
                <a:gd name="T23" fmla="*/ 70 h 173"/>
                <a:gd name="T24" fmla="*/ 84 w 199"/>
                <a:gd name="T25" fmla="*/ 84 h 173"/>
                <a:gd name="T26" fmla="*/ 99 w 199"/>
                <a:gd name="T27" fmla="*/ 84 h 173"/>
                <a:gd name="T28" fmla="*/ 99 w 199"/>
                <a:gd name="T29" fmla="*/ 129 h 173"/>
                <a:gd name="T30" fmla="*/ 114 w 199"/>
                <a:gd name="T31" fmla="*/ 129 h 173"/>
                <a:gd name="T32" fmla="*/ 114 w 199"/>
                <a:gd name="T33" fmla="*/ 143 h 173"/>
                <a:gd name="T34" fmla="*/ 99 w 199"/>
                <a:gd name="T35" fmla="*/ 143 h 173"/>
                <a:gd name="T36" fmla="*/ 99 w 199"/>
                <a:gd name="T37" fmla="*/ 158 h 173"/>
                <a:gd name="T38" fmla="*/ 69 w 199"/>
                <a:gd name="T39" fmla="*/ 158 h 173"/>
                <a:gd name="T40" fmla="*/ 69 w 199"/>
                <a:gd name="T41" fmla="*/ 172 h 173"/>
                <a:gd name="T42" fmla="*/ 54 w 199"/>
                <a:gd name="T43" fmla="*/ 172 h 173"/>
                <a:gd name="T44" fmla="*/ 54 w 199"/>
                <a:gd name="T45" fmla="*/ 158 h 173"/>
                <a:gd name="T46" fmla="*/ 25 w 199"/>
                <a:gd name="T47" fmla="*/ 158 h 173"/>
                <a:gd name="T48" fmla="*/ 25 w 199"/>
                <a:gd name="T49" fmla="*/ 172 h 173"/>
                <a:gd name="T50" fmla="*/ 0 w 199"/>
                <a:gd name="T51" fmla="*/ 172 h 173"/>
                <a:gd name="T52" fmla="*/ 0 w 199"/>
                <a:gd name="T53" fmla="*/ 158 h 173"/>
                <a:gd name="T54" fmla="*/ 25 w 199"/>
                <a:gd name="T55" fmla="*/ 158 h 173"/>
                <a:gd name="T56" fmla="*/ 25 w 199"/>
                <a:gd name="T57" fmla="*/ 143 h 173"/>
                <a:gd name="T58" fmla="*/ 84 w 199"/>
                <a:gd name="T59" fmla="*/ 143 h 173"/>
                <a:gd name="T60" fmla="*/ 84 w 199"/>
                <a:gd name="T61" fmla="*/ 100 h 173"/>
                <a:gd name="T62" fmla="*/ 69 w 199"/>
                <a:gd name="T63" fmla="*/ 100 h 173"/>
                <a:gd name="T64" fmla="*/ 69 w 199"/>
                <a:gd name="T65" fmla="*/ 55 h 173"/>
                <a:gd name="T66" fmla="*/ 84 w 199"/>
                <a:gd name="T67" fmla="*/ 55 h 173"/>
                <a:gd name="T68" fmla="*/ 84 w 199"/>
                <a:gd name="T69" fmla="*/ 30 h 173"/>
                <a:gd name="T70" fmla="*/ 54 w 199"/>
                <a:gd name="T71" fmla="*/ 30 h 173"/>
                <a:gd name="T72" fmla="*/ 54 w 199"/>
                <a:gd name="T73" fmla="*/ 15 h 173"/>
                <a:gd name="T74" fmla="*/ 25 w 199"/>
                <a:gd name="T75" fmla="*/ 15 h 173"/>
                <a:gd name="T76" fmla="*/ 25 w 199"/>
                <a:gd name="T77" fmla="*/ 0 h 1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9"/>
                <a:gd name="T118" fmla="*/ 0 h 173"/>
                <a:gd name="T119" fmla="*/ 199 w 199"/>
                <a:gd name="T120" fmla="*/ 173 h 1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9" h="173">
                  <a:moveTo>
                    <a:pt x="25" y="0"/>
                  </a:moveTo>
                  <a:lnTo>
                    <a:pt x="54" y="0"/>
                  </a:lnTo>
                  <a:lnTo>
                    <a:pt x="54" y="15"/>
                  </a:lnTo>
                  <a:lnTo>
                    <a:pt x="99" y="15"/>
                  </a:lnTo>
                  <a:lnTo>
                    <a:pt x="99" y="0"/>
                  </a:lnTo>
                  <a:lnTo>
                    <a:pt x="198" y="0"/>
                  </a:lnTo>
                  <a:lnTo>
                    <a:pt x="198" y="15"/>
                  </a:lnTo>
                  <a:lnTo>
                    <a:pt x="114" y="15"/>
                  </a:lnTo>
                  <a:lnTo>
                    <a:pt x="114" y="30"/>
                  </a:lnTo>
                  <a:lnTo>
                    <a:pt x="99" y="30"/>
                  </a:lnTo>
                  <a:lnTo>
                    <a:pt x="99" y="70"/>
                  </a:lnTo>
                  <a:lnTo>
                    <a:pt x="84" y="70"/>
                  </a:lnTo>
                  <a:lnTo>
                    <a:pt x="84" y="84"/>
                  </a:lnTo>
                  <a:lnTo>
                    <a:pt x="99" y="84"/>
                  </a:lnTo>
                  <a:lnTo>
                    <a:pt x="99" y="129"/>
                  </a:lnTo>
                  <a:lnTo>
                    <a:pt x="114" y="129"/>
                  </a:lnTo>
                  <a:lnTo>
                    <a:pt x="114" y="143"/>
                  </a:lnTo>
                  <a:lnTo>
                    <a:pt x="99" y="143"/>
                  </a:lnTo>
                  <a:lnTo>
                    <a:pt x="99" y="158"/>
                  </a:lnTo>
                  <a:lnTo>
                    <a:pt x="69" y="158"/>
                  </a:lnTo>
                  <a:lnTo>
                    <a:pt x="69" y="172"/>
                  </a:lnTo>
                  <a:lnTo>
                    <a:pt x="54" y="172"/>
                  </a:lnTo>
                  <a:lnTo>
                    <a:pt x="54" y="158"/>
                  </a:lnTo>
                  <a:lnTo>
                    <a:pt x="25" y="158"/>
                  </a:lnTo>
                  <a:lnTo>
                    <a:pt x="25" y="172"/>
                  </a:lnTo>
                  <a:lnTo>
                    <a:pt x="0" y="172"/>
                  </a:lnTo>
                  <a:lnTo>
                    <a:pt x="0" y="158"/>
                  </a:lnTo>
                  <a:lnTo>
                    <a:pt x="25" y="158"/>
                  </a:lnTo>
                  <a:lnTo>
                    <a:pt x="25" y="143"/>
                  </a:lnTo>
                  <a:lnTo>
                    <a:pt x="84" y="143"/>
                  </a:lnTo>
                  <a:lnTo>
                    <a:pt x="84" y="100"/>
                  </a:lnTo>
                  <a:lnTo>
                    <a:pt x="69" y="100"/>
                  </a:lnTo>
                  <a:lnTo>
                    <a:pt x="69" y="55"/>
                  </a:lnTo>
                  <a:lnTo>
                    <a:pt x="84" y="55"/>
                  </a:lnTo>
                  <a:lnTo>
                    <a:pt x="84" y="30"/>
                  </a:lnTo>
                  <a:lnTo>
                    <a:pt x="54" y="30"/>
                  </a:lnTo>
                  <a:lnTo>
                    <a:pt x="54" y="15"/>
                  </a:lnTo>
                  <a:lnTo>
                    <a:pt x="25" y="15"/>
                  </a:lnTo>
                  <a:lnTo>
                    <a:pt x="25"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1" name="Freeform 30"/>
            <p:cNvSpPr>
              <a:spLocks/>
            </p:cNvSpPr>
            <p:nvPr/>
          </p:nvSpPr>
          <p:spPr bwMode="auto">
            <a:xfrm>
              <a:off x="1589" y="860"/>
              <a:ext cx="56" cy="21"/>
            </a:xfrm>
            <a:custGeom>
              <a:avLst/>
              <a:gdLst>
                <a:gd name="T0" fmla="*/ 0 w 56"/>
                <a:gd name="T1" fmla="*/ 0 h 21"/>
                <a:gd name="T2" fmla="*/ 55 w 56"/>
                <a:gd name="T3" fmla="*/ 0 h 21"/>
                <a:gd name="T4" fmla="*/ 55 w 56"/>
                <a:gd name="T5" fmla="*/ 20 h 21"/>
                <a:gd name="T6" fmla="*/ 14 w 56"/>
                <a:gd name="T7" fmla="*/ 20 h 21"/>
                <a:gd name="T8" fmla="*/ 14 w 56"/>
                <a:gd name="T9" fmla="*/ 12 h 21"/>
                <a:gd name="T10" fmla="*/ 0 w 56"/>
                <a:gd name="T11" fmla="*/ 12 h 21"/>
                <a:gd name="T12" fmla="*/ 0 w 56"/>
                <a:gd name="T13" fmla="*/ 0 h 21"/>
                <a:gd name="T14" fmla="*/ 0 60000 65536"/>
                <a:gd name="T15" fmla="*/ 0 60000 65536"/>
                <a:gd name="T16" fmla="*/ 0 60000 65536"/>
                <a:gd name="T17" fmla="*/ 0 60000 65536"/>
                <a:gd name="T18" fmla="*/ 0 60000 65536"/>
                <a:gd name="T19" fmla="*/ 0 60000 65536"/>
                <a:gd name="T20" fmla="*/ 0 60000 65536"/>
                <a:gd name="T21" fmla="*/ 0 w 56"/>
                <a:gd name="T22" fmla="*/ 0 h 21"/>
                <a:gd name="T23" fmla="*/ 56 w 5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1">
                  <a:moveTo>
                    <a:pt x="0" y="0"/>
                  </a:moveTo>
                  <a:lnTo>
                    <a:pt x="55" y="0"/>
                  </a:lnTo>
                  <a:lnTo>
                    <a:pt x="55" y="20"/>
                  </a:lnTo>
                  <a:lnTo>
                    <a:pt x="14" y="20"/>
                  </a:lnTo>
                  <a:lnTo>
                    <a:pt x="14" y="12"/>
                  </a:lnTo>
                  <a:lnTo>
                    <a:pt x="0" y="12"/>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2" name="Freeform 31"/>
            <p:cNvSpPr>
              <a:spLocks/>
            </p:cNvSpPr>
            <p:nvPr/>
          </p:nvSpPr>
          <p:spPr bwMode="auto">
            <a:xfrm>
              <a:off x="3929" y="875"/>
              <a:ext cx="321" cy="157"/>
            </a:xfrm>
            <a:custGeom>
              <a:avLst/>
              <a:gdLst>
                <a:gd name="T0" fmla="*/ 261 w 321"/>
                <a:gd name="T1" fmla="*/ 0 h 157"/>
                <a:gd name="T2" fmla="*/ 276 w 321"/>
                <a:gd name="T3" fmla="*/ 0 h 157"/>
                <a:gd name="T4" fmla="*/ 276 w 321"/>
                <a:gd name="T5" fmla="*/ 11 h 157"/>
                <a:gd name="T6" fmla="*/ 291 w 321"/>
                <a:gd name="T7" fmla="*/ 11 h 157"/>
                <a:gd name="T8" fmla="*/ 291 w 321"/>
                <a:gd name="T9" fmla="*/ 69 h 157"/>
                <a:gd name="T10" fmla="*/ 305 w 321"/>
                <a:gd name="T11" fmla="*/ 69 h 157"/>
                <a:gd name="T12" fmla="*/ 305 w 321"/>
                <a:gd name="T13" fmla="*/ 113 h 157"/>
                <a:gd name="T14" fmla="*/ 320 w 321"/>
                <a:gd name="T15" fmla="*/ 113 h 157"/>
                <a:gd name="T16" fmla="*/ 320 w 321"/>
                <a:gd name="T17" fmla="*/ 127 h 157"/>
                <a:gd name="T18" fmla="*/ 305 w 321"/>
                <a:gd name="T19" fmla="*/ 127 h 157"/>
                <a:gd name="T20" fmla="*/ 305 w 321"/>
                <a:gd name="T21" fmla="*/ 113 h 157"/>
                <a:gd name="T22" fmla="*/ 291 w 321"/>
                <a:gd name="T23" fmla="*/ 113 h 157"/>
                <a:gd name="T24" fmla="*/ 291 w 321"/>
                <a:gd name="T25" fmla="*/ 98 h 157"/>
                <a:gd name="T26" fmla="*/ 131 w 321"/>
                <a:gd name="T27" fmla="*/ 98 h 157"/>
                <a:gd name="T28" fmla="*/ 131 w 321"/>
                <a:gd name="T29" fmla="*/ 113 h 157"/>
                <a:gd name="T30" fmla="*/ 89 w 321"/>
                <a:gd name="T31" fmla="*/ 113 h 157"/>
                <a:gd name="T32" fmla="*/ 89 w 321"/>
                <a:gd name="T33" fmla="*/ 127 h 157"/>
                <a:gd name="T34" fmla="*/ 75 w 321"/>
                <a:gd name="T35" fmla="*/ 127 h 157"/>
                <a:gd name="T36" fmla="*/ 75 w 321"/>
                <a:gd name="T37" fmla="*/ 142 h 157"/>
                <a:gd name="T38" fmla="*/ 16 w 321"/>
                <a:gd name="T39" fmla="*/ 142 h 157"/>
                <a:gd name="T40" fmla="*/ 16 w 321"/>
                <a:gd name="T41" fmla="*/ 156 h 157"/>
                <a:gd name="T42" fmla="*/ 0 w 321"/>
                <a:gd name="T43" fmla="*/ 156 h 157"/>
                <a:gd name="T44" fmla="*/ 0 w 321"/>
                <a:gd name="T45" fmla="*/ 142 h 157"/>
                <a:gd name="T46" fmla="*/ 16 w 321"/>
                <a:gd name="T47" fmla="*/ 142 h 157"/>
                <a:gd name="T48" fmla="*/ 16 w 321"/>
                <a:gd name="T49" fmla="*/ 127 h 157"/>
                <a:gd name="T50" fmla="*/ 60 w 321"/>
                <a:gd name="T51" fmla="*/ 127 h 157"/>
                <a:gd name="T52" fmla="*/ 60 w 321"/>
                <a:gd name="T53" fmla="*/ 113 h 157"/>
                <a:gd name="T54" fmla="*/ 89 w 321"/>
                <a:gd name="T55" fmla="*/ 113 h 157"/>
                <a:gd name="T56" fmla="*/ 89 w 321"/>
                <a:gd name="T57" fmla="*/ 98 h 157"/>
                <a:gd name="T58" fmla="*/ 116 w 321"/>
                <a:gd name="T59" fmla="*/ 98 h 157"/>
                <a:gd name="T60" fmla="*/ 116 w 321"/>
                <a:gd name="T61" fmla="*/ 84 h 157"/>
                <a:gd name="T62" fmla="*/ 291 w 321"/>
                <a:gd name="T63" fmla="*/ 84 h 157"/>
                <a:gd name="T64" fmla="*/ 291 w 321"/>
                <a:gd name="T65" fmla="*/ 69 h 157"/>
                <a:gd name="T66" fmla="*/ 276 w 321"/>
                <a:gd name="T67" fmla="*/ 69 h 157"/>
                <a:gd name="T68" fmla="*/ 276 w 321"/>
                <a:gd name="T69" fmla="*/ 11 h 157"/>
                <a:gd name="T70" fmla="*/ 261 w 321"/>
                <a:gd name="T71" fmla="*/ 11 h 157"/>
                <a:gd name="T72" fmla="*/ 261 w 321"/>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157"/>
                <a:gd name="T113" fmla="*/ 321 w 321"/>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157">
                  <a:moveTo>
                    <a:pt x="261" y="0"/>
                  </a:moveTo>
                  <a:lnTo>
                    <a:pt x="276" y="0"/>
                  </a:lnTo>
                  <a:lnTo>
                    <a:pt x="276" y="11"/>
                  </a:lnTo>
                  <a:lnTo>
                    <a:pt x="291" y="11"/>
                  </a:lnTo>
                  <a:lnTo>
                    <a:pt x="291" y="69"/>
                  </a:lnTo>
                  <a:lnTo>
                    <a:pt x="305" y="69"/>
                  </a:lnTo>
                  <a:lnTo>
                    <a:pt x="305" y="113"/>
                  </a:lnTo>
                  <a:lnTo>
                    <a:pt x="320" y="113"/>
                  </a:lnTo>
                  <a:lnTo>
                    <a:pt x="320" y="127"/>
                  </a:lnTo>
                  <a:lnTo>
                    <a:pt x="305" y="127"/>
                  </a:lnTo>
                  <a:lnTo>
                    <a:pt x="305" y="113"/>
                  </a:lnTo>
                  <a:lnTo>
                    <a:pt x="291" y="113"/>
                  </a:lnTo>
                  <a:lnTo>
                    <a:pt x="291" y="98"/>
                  </a:lnTo>
                  <a:lnTo>
                    <a:pt x="131" y="98"/>
                  </a:lnTo>
                  <a:lnTo>
                    <a:pt x="131" y="113"/>
                  </a:lnTo>
                  <a:lnTo>
                    <a:pt x="89" y="113"/>
                  </a:lnTo>
                  <a:lnTo>
                    <a:pt x="89" y="127"/>
                  </a:lnTo>
                  <a:lnTo>
                    <a:pt x="75" y="127"/>
                  </a:lnTo>
                  <a:lnTo>
                    <a:pt x="75" y="142"/>
                  </a:lnTo>
                  <a:lnTo>
                    <a:pt x="16" y="142"/>
                  </a:lnTo>
                  <a:lnTo>
                    <a:pt x="16" y="156"/>
                  </a:lnTo>
                  <a:lnTo>
                    <a:pt x="0" y="156"/>
                  </a:lnTo>
                  <a:lnTo>
                    <a:pt x="0" y="142"/>
                  </a:lnTo>
                  <a:lnTo>
                    <a:pt x="16" y="142"/>
                  </a:lnTo>
                  <a:lnTo>
                    <a:pt x="16" y="127"/>
                  </a:lnTo>
                  <a:lnTo>
                    <a:pt x="60" y="127"/>
                  </a:lnTo>
                  <a:lnTo>
                    <a:pt x="60" y="113"/>
                  </a:lnTo>
                  <a:lnTo>
                    <a:pt x="89" y="113"/>
                  </a:lnTo>
                  <a:lnTo>
                    <a:pt x="89" y="98"/>
                  </a:lnTo>
                  <a:lnTo>
                    <a:pt x="116" y="98"/>
                  </a:lnTo>
                  <a:lnTo>
                    <a:pt x="116" y="84"/>
                  </a:lnTo>
                  <a:lnTo>
                    <a:pt x="291" y="84"/>
                  </a:lnTo>
                  <a:lnTo>
                    <a:pt x="291" y="69"/>
                  </a:lnTo>
                  <a:lnTo>
                    <a:pt x="276" y="69"/>
                  </a:lnTo>
                  <a:lnTo>
                    <a:pt x="276" y="11"/>
                  </a:lnTo>
                  <a:lnTo>
                    <a:pt x="261" y="11"/>
                  </a:lnTo>
                  <a:lnTo>
                    <a:pt x="261"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3" name="Freeform 32"/>
            <p:cNvSpPr>
              <a:spLocks/>
            </p:cNvSpPr>
            <p:nvPr/>
          </p:nvSpPr>
          <p:spPr bwMode="auto">
            <a:xfrm>
              <a:off x="3513" y="901"/>
              <a:ext cx="381" cy="306"/>
            </a:xfrm>
            <a:custGeom>
              <a:avLst/>
              <a:gdLst>
                <a:gd name="T0" fmla="*/ 75 w 381"/>
                <a:gd name="T1" fmla="*/ 0 h 306"/>
                <a:gd name="T2" fmla="*/ 90 w 381"/>
                <a:gd name="T3" fmla="*/ 0 h 306"/>
                <a:gd name="T4" fmla="*/ 90 w 381"/>
                <a:gd name="T5" fmla="*/ 15 h 306"/>
                <a:gd name="T6" fmla="*/ 149 w 381"/>
                <a:gd name="T7" fmla="*/ 15 h 306"/>
                <a:gd name="T8" fmla="*/ 149 w 381"/>
                <a:gd name="T9" fmla="*/ 45 h 306"/>
                <a:gd name="T10" fmla="*/ 205 w 381"/>
                <a:gd name="T11" fmla="*/ 45 h 306"/>
                <a:gd name="T12" fmla="*/ 205 w 381"/>
                <a:gd name="T13" fmla="*/ 60 h 306"/>
                <a:gd name="T14" fmla="*/ 234 w 381"/>
                <a:gd name="T15" fmla="*/ 60 h 306"/>
                <a:gd name="T16" fmla="*/ 234 w 381"/>
                <a:gd name="T17" fmla="*/ 75 h 306"/>
                <a:gd name="T18" fmla="*/ 250 w 381"/>
                <a:gd name="T19" fmla="*/ 75 h 306"/>
                <a:gd name="T20" fmla="*/ 250 w 381"/>
                <a:gd name="T21" fmla="*/ 60 h 306"/>
                <a:gd name="T22" fmla="*/ 294 w 381"/>
                <a:gd name="T23" fmla="*/ 60 h 306"/>
                <a:gd name="T24" fmla="*/ 294 w 381"/>
                <a:gd name="T25" fmla="*/ 75 h 306"/>
                <a:gd name="T26" fmla="*/ 336 w 381"/>
                <a:gd name="T27" fmla="*/ 75 h 306"/>
                <a:gd name="T28" fmla="*/ 336 w 381"/>
                <a:gd name="T29" fmla="*/ 104 h 306"/>
                <a:gd name="T30" fmla="*/ 365 w 381"/>
                <a:gd name="T31" fmla="*/ 104 h 306"/>
                <a:gd name="T32" fmla="*/ 365 w 381"/>
                <a:gd name="T33" fmla="*/ 119 h 306"/>
                <a:gd name="T34" fmla="*/ 380 w 381"/>
                <a:gd name="T35" fmla="*/ 119 h 306"/>
                <a:gd name="T36" fmla="*/ 380 w 381"/>
                <a:gd name="T37" fmla="*/ 293 h 306"/>
                <a:gd name="T38" fmla="*/ 324 w 381"/>
                <a:gd name="T39" fmla="*/ 293 h 306"/>
                <a:gd name="T40" fmla="*/ 324 w 381"/>
                <a:gd name="T41" fmla="*/ 305 h 306"/>
                <a:gd name="T42" fmla="*/ 309 w 381"/>
                <a:gd name="T43" fmla="*/ 305 h 306"/>
                <a:gd name="T44" fmla="*/ 309 w 381"/>
                <a:gd name="T45" fmla="*/ 279 h 306"/>
                <a:gd name="T46" fmla="*/ 294 w 381"/>
                <a:gd name="T47" fmla="*/ 279 h 306"/>
                <a:gd name="T48" fmla="*/ 294 w 381"/>
                <a:gd name="T49" fmla="*/ 264 h 306"/>
                <a:gd name="T50" fmla="*/ 90 w 381"/>
                <a:gd name="T51" fmla="*/ 264 h 306"/>
                <a:gd name="T52" fmla="*/ 90 w 381"/>
                <a:gd name="T53" fmla="*/ 279 h 306"/>
                <a:gd name="T54" fmla="*/ 60 w 381"/>
                <a:gd name="T55" fmla="*/ 279 h 306"/>
                <a:gd name="T56" fmla="*/ 60 w 381"/>
                <a:gd name="T57" fmla="*/ 234 h 306"/>
                <a:gd name="T58" fmla="*/ 0 w 381"/>
                <a:gd name="T59" fmla="*/ 234 h 306"/>
                <a:gd name="T60" fmla="*/ 0 w 381"/>
                <a:gd name="T61" fmla="*/ 75 h 306"/>
                <a:gd name="T62" fmla="*/ 15 w 381"/>
                <a:gd name="T63" fmla="*/ 75 h 306"/>
                <a:gd name="T64" fmla="*/ 15 w 381"/>
                <a:gd name="T65" fmla="*/ 60 h 306"/>
                <a:gd name="T66" fmla="*/ 44 w 381"/>
                <a:gd name="T67" fmla="*/ 60 h 306"/>
                <a:gd name="T68" fmla="*/ 44 w 381"/>
                <a:gd name="T69" fmla="*/ 15 h 306"/>
                <a:gd name="T70" fmla="*/ 75 w 381"/>
                <a:gd name="T71" fmla="*/ 15 h 306"/>
                <a:gd name="T72" fmla="*/ 75 w 381"/>
                <a:gd name="T73" fmla="*/ 0 h 3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1"/>
                <a:gd name="T112" fmla="*/ 0 h 306"/>
                <a:gd name="T113" fmla="*/ 381 w 381"/>
                <a:gd name="T114" fmla="*/ 306 h 3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1" h="306">
                  <a:moveTo>
                    <a:pt x="75" y="0"/>
                  </a:moveTo>
                  <a:lnTo>
                    <a:pt x="90" y="0"/>
                  </a:lnTo>
                  <a:lnTo>
                    <a:pt x="90" y="15"/>
                  </a:lnTo>
                  <a:lnTo>
                    <a:pt x="149" y="15"/>
                  </a:lnTo>
                  <a:lnTo>
                    <a:pt x="149" y="45"/>
                  </a:lnTo>
                  <a:lnTo>
                    <a:pt x="205" y="45"/>
                  </a:lnTo>
                  <a:lnTo>
                    <a:pt x="205" y="60"/>
                  </a:lnTo>
                  <a:lnTo>
                    <a:pt x="234" y="60"/>
                  </a:lnTo>
                  <a:lnTo>
                    <a:pt x="234" y="75"/>
                  </a:lnTo>
                  <a:lnTo>
                    <a:pt x="250" y="75"/>
                  </a:lnTo>
                  <a:lnTo>
                    <a:pt x="250" y="60"/>
                  </a:lnTo>
                  <a:lnTo>
                    <a:pt x="294" y="60"/>
                  </a:lnTo>
                  <a:lnTo>
                    <a:pt x="294" y="75"/>
                  </a:lnTo>
                  <a:lnTo>
                    <a:pt x="336" y="75"/>
                  </a:lnTo>
                  <a:lnTo>
                    <a:pt x="336" y="104"/>
                  </a:lnTo>
                  <a:lnTo>
                    <a:pt x="365" y="104"/>
                  </a:lnTo>
                  <a:lnTo>
                    <a:pt x="365" y="119"/>
                  </a:lnTo>
                  <a:lnTo>
                    <a:pt x="380" y="119"/>
                  </a:lnTo>
                  <a:lnTo>
                    <a:pt x="380" y="293"/>
                  </a:lnTo>
                  <a:lnTo>
                    <a:pt x="324" y="293"/>
                  </a:lnTo>
                  <a:lnTo>
                    <a:pt x="324" y="305"/>
                  </a:lnTo>
                  <a:lnTo>
                    <a:pt x="309" y="305"/>
                  </a:lnTo>
                  <a:lnTo>
                    <a:pt x="309" y="279"/>
                  </a:lnTo>
                  <a:lnTo>
                    <a:pt x="294" y="279"/>
                  </a:lnTo>
                  <a:lnTo>
                    <a:pt x="294" y="264"/>
                  </a:lnTo>
                  <a:lnTo>
                    <a:pt x="90" y="264"/>
                  </a:lnTo>
                  <a:lnTo>
                    <a:pt x="90" y="279"/>
                  </a:lnTo>
                  <a:lnTo>
                    <a:pt x="60" y="279"/>
                  </a:lnTo>
                  <a:lnTo>
                    <a:pt x="60" y="234"/>
                  </a:lnTo>
                  <a:lnTo>
                    <a:pt x="0" y="234"/>
                  </a:lnTo>
                  <a:lnTo>
                    <a:pt x="0" y="75"/>
                  </a:lnTo>
                  <a:lnTo>
                    <a:pt x="15" y="75"/>
                  </a:lnTo>
                  <a:lnTo>
                    <a:pt x="15" y="60"/>
                  </a:lnTo>
                  <a:lnTo>
                    <a:pt x="44" y="60"/>
                  </a:lnTo>
                  <a:lnTo>
                    <a:pt x="44" y="15"/>
                  </a:lnTo>
                  <a:lnTo>
                    <a:pt x="75" y="15"/>
                  </a:lnTo>
                  <a:lnTo>
                    <a:pt x="75"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4" name="Freeform 33"/>
            <p:cNvSpPr>
              <a:spLocks/>
            </p:cNvSpPr>
            <p:nvPr/>
          </p:nvSpPr>
          <p:spPr bwMode="auto">
            <a:xfrm>
              <a:off x="1930" y="962"/>
              <a:ext cx="218" cy="82"/>
            </a:xfrm>
            <a:custGeom>
              <a:avLst/>
              <a:gdLst>
                <a:gd name="T0" fmla="*/ 173 w 218"/>
                <a:gd name="T1" fmla="*/ 0 h 82"/>
                <a:gd name="T2" fmla="*/ 217 w 218"/>
                <a:gd name="T3" fmla="*/ 0 h 82"/>
                <a:gd name="T4" fmla="*/ 217 w 218"/>
                <a:gd name="T5" fmla="*/ 14 h 82"/>
                <a:gd name="T6" fmla="*/ 173 w 218"/>
                <a:gd name="T7" fmla="*/ 14 h 82"/>
                <a:gd name="T8" fmla="*/ 173 w 218"/>
                <a:gd name="T9" fmla="*/ 28 h 82"/>
                <a:gd name="T10" fmla="*/ 159 w 218"/>
                <a:gd name="T11" fmla="*/ 28 h 82"/>
                <a:gd name="T12" fmla="*/ 159 w 218"/>
                <a:gd name="T13" fmla="*/ 42 h 82"/>
                <a:gd name="T14" fmla="*/ 114 w 218"/>
                <a:gd name="T15" fmla="*/ 42 h 82"/>
                <a:gd name="T16" fmla="*/ 114 w 218"/>
                <a:gd name="T17" fmla="*/ 56 h 82"/>
                <a:gd name="T18" fmla="*/ 70 w 218"/>
                <a:gd name="T19" fmla="*/ 56 h 82"/>
                <a:gd name="T20" fmla="*/ 70 w 218"/>
                <a:gd name="T21" fmla="*/ 70 h 82"/>
                <a:gd name="T22" fmla="*/ 59 w 218"/>
                <a:gd name="T23" fmla="*/ 70 h 82"/>
                <a:gd name="T24" fmla="*/ 59 w 218"/>
                <a:gd name="T25" fmla="*/ 81 h 82"/>
                <a:gd name="T26" fmla="*/ 44 w 218"/>
                <a:gd name="T27" fmla="*/ 81 h 82"/>
                <a:gd name="T28" fmla="*/ 44 w 218"/>
                <a:gd name="T29" fmla="*/ 70 h 82"/>
                <a:gd name="T30" fmla="*/ 0 w 218"/>
                <a:gd name="T31" fmla="*/ 70 h 82"/>
                <a:gd name="T32" fmla="*/ 0 w 218"/>
                <a:gd name="T33" fmla="*/ 56 h 82"/>
                <a:gd name="T34" fmla="*/ 29 w 218"/>
                <a:gd name="T35" fmla="*/ 56 h 82"/>
                <a:gd name="T36" fmla="*/ 29 w 218"/>
                <a:gd name="T37" fmla="*/ 42 h 82"/>
                <a:gd name="T38" fmla="*/ 44 w 218"/>
                <a:gd name="T39" fmla="*/ 42 h 82"/>
                <a:gd name="T40" fmla="*/ 44 w 218"/>
                <a:gd name="T41" fmla="*/ 28 h 82"/>
                <a:gd name="T42" fmla="*/ 59 w 218"/>
                <a:gd name="T43" fmla="*/ 28 h 82"/>
                <a:gd name="T44" fmla="*/ 59 w 218"/>
                <a:gd name="T45" fmla="*/ 42 h 82"/>
                <a:gd name="T46" fmla="*/ 114 w 218"/>
                <a:gd name="T47" fmla="*/ 42 h 82"/>
                <a:gd name="T48" fmla="*/ 114 w 218"/>
                <a:gd name="T49" fmla="*/ 28 h 82"/>
                <a:gd name="T50" fmla="*/ 144 w 218"/>
                <a:gd name="T51" fmla="*/ 28 h 82"/>
                <a:gd name="T52" fmla="*/ 144 w 218"/>
                <a:gd name="T53" fmla="*/ 14 h 82"/>
                <a:gd name="T54" fmla="*/ 173 w 218"/>
                <a:gd name="T55" fmla="*/ 14 h 82"/>
                <a:gd name="T56" fmla="*/ 173 w 218"/>
                <a:gd name="T57" fmla="*/ 0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8"/>
                <a:gd name="T88" fmla="*/ 0 h 82"/>
                <a:gd name="T89" fmla="*/ 218 w 21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8" h="82">
                  <a:moveTo>
                    <a:pt x="173" y="0"/>
                  </a:moveTo>
                  <a:lnTo>
                    <a:pt x="217" y="0"/>
                  </a:lnTo>
                  <a:lnTo>
                    <a:pt x="217" y="14"/>
                  </a:lnTo>
                  <a:lnTo>
                    <a:pt x="173" y="14"/>
                  </a:lnTo>
                  <a:lnTo>
                    <a:pt x="173" y="28"/>
                  </a:lnTo>
                  <a:lnTo>
                    <a:pt x="159" y="28"/>
                  </a:lnTo>
                  <a:lnTo>
                    <a:pt x="159" y="42"/>
                  </a:lnTo>
                  <a:lnTo>
                    <a:pt x="114" y="42"/>
                  </a:lnTo>
                  <a:lnTo>
                    <a:pt x="114" y="56"/>
                  </a:lnTo>
                  <a:lnTo>
                    <a:pt x="70" y="56"/>
                  </a:lnTo>
                  <a:lnTo>
                    <a:pt x="70" y="70"/>
                  </a:lnTo>
                  <a:lnTo>
                    <a:pt x="59" y="70"/>
                  </a:lnTo>
                  <a:lnTo>
                    <a:pt x="59" y="81"/>
                  </a:lnTo>
                  <a:lnTo>
                    <a:pt x="44" y="81"/>
                  </a:lnTo>
                  <a:lnTo>
                    <a:pt x="44" y="70"/>
                  </a:lnTo>
                  <a:lnTo>
                    <a:pt x="0" y="70"/>
                  </a:lnTo>
                  <a:lnTo>
                    <a:pt x="0" y="56"/>
                  </a:lnTo>
                  <a:lnTo>
                    <a:pt x="29" y="56"/>
                  </a:lnTo>
                  <a:lnTo>
                    <a:pt x="29" y="42"/>
                  </a:lnTo>
                  <a:lnTo>
                    <a:pt x="44" y="42"/>
                  </a:lnTo>
                  <a:lnTo>
                    <a:pt x="44" y="28"/>
                  </a:lnTo>
                  <a:lnTo>
                    <a:pt x="59" y="28"/>
                  </a:lnTo>
                  <a:lnTo>
                    <a:pt x="59" y="42"/>
                  </a:lnTo>
                  <a:lnTo>
                    <a:pt x="114" y="42"/>
                  </a:lnTo>
                  <a:lnTo>
                    <a:pt x="114" y="28"/>
                  </a:lnTo>
                  <a:lnTo>
                    <a:pt x="144" y="28"/>
                  </a:lnTo>
                  <a:lnTo>
                    <a:pt x="144" y="14"/>
                  </a:lnTo>
                  <a:lnTo>
                    <a:pt x="173" y="14"/>
                  </a:lnTo>
                  <a:lnTo>
                    <a:pt x="173"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5" name="Freeform 34"/>
            <p:cNvSpPr>
              <a:spLocks/>
            </p:cNvSpPr>
            <p:nvPr/>
          </p:nvSpPr>
          <p:spPr bwMode="auto">
            <a:xfrm>
              <a:off x="4195" y="1140"/>
              <a:ext cx="248" cy="188"/>
            </a:xfrm>
            <a:custGeom>
              <a:avLst/>
              <a:gdLst>
                <a:gd name="T0" fmla="*/ 73 w 248"/>
                <a:gd name="T1" fmla="*/ 0 h 188"/>
                <a:gd name="T2" fmla="*/ 88 w 248"/>
                <a:gd name="T3" fmla="*/ 0 h 188"/>
                <a:gd name="T4" fmla="*/ 88 w 248"/>
                <a:gd name="T5" fmla="*/ 58 h 188"/>
                <a:gd name="T6" fmla="*/ 103 w 248"/>
                <a:gd name="T7" fmla="*/ 58 h 188"/>
                <a:gd name="T8" fmla="*/ 103 w 248"/>
                <a:gd name="T9" fmla="*/ 84 h 188"/>
                <a:gd name="T10" fmla="*/ 147 w 248"/>
                <a:gd name="T11" fmla="*/ 84 h 188"/>
                <a:gd name="T12" fmla="*/ 147 w 248"/>
                <a:gd name="T13" fmla="*/ 172 h 188"/>
                <a:gd name="T14" fmla="*/ 247 w 248"/>
                <a:gd name="T15" fmla="*/ 172 h 188"/>
                <a:gd name="T16" fmla="*/ 247 w 248"/>
                <a:gd name="T17" fmla="*/ 187 h 188"/>
                <a:gd name="T18" fmla="*/ 133 w 248"/>
                <a:gd name="T19" fmla="*/ 187 h 188"/>
                <a:gd name="T20" fmla="*/ 133 w 248"/>
                <a:gd name="T21" fmla="*/ 113 h 188"/>
                <a:gd name="T22" fmla="*/ 88 w 248"/>
                <a:gd name="T23" fmla="*/ 113 h 188"/>
                <a:gd name="T24" fmla="*/ 88 w 248"/>
                <a:gd name="T25" fmla="*/ 128 h 188"/>
                <a:gd name="T26" fmla="*/ 0 w 248"/>
                <a:gd name="T27" fmla="*/ 128 h 188"/>
                <a:gd name="T28" fmla="*/ 0 w 248"/>
                <a:gd name="T29" fmla="*/ 113 h 188"/>
                <a:gd name="T30" fmla="*/ 88 w 248"/>
                <a:gd name="T31" fmla="*/ 113 h 188"/>
                <a:gd name="T32" fmla="*/ 88 w 248"/>
                <a:gd name="T33" fmla="*/ 58 h 188"/>
                <a:gd name="T34" fmla="*/ 73 w 248"/>
                <a:gd name="T35" fmla="*/ 58 h 188"/>
                <a:gd name="T36" fmla="*/ 73 w 248"/>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188"/>
                <a:gd name="T59" fmla="*/ 248 w 248"/>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188">
                  <a:moveTo>
                    <a:pt x="73" y="0"/>
                  </a:moveTo>
                  <a:lnTo>
                    <a:pt x="88" y="0"/>
                  </a:lnTo>
                  <a:lnTo>
                    <a:pt x="88" y="58"/>
                  </a:lnTo>
                  <a:lnTo>
                    <a:pt x="103" y="58"/>
                  </a:lnTo>
                  <a:lnTo>
                    <a:pt x="103" y="84"/>
                  </a:lnTo>
                  <a:lnTo>
                    <a:pt x="147" y="84"/>
                  </a:lnTo>
                  <a:lnTo>
                    <a:pt x="147" y="172"/>
                  </a:lnTo>
                  <a:lnTo>
                    <a:pt x="247" y="172"/>
                  </a:lnTo>
                  <a:lnTo>
                    <a:pt x="247" y="187"/>
                  </a:lnTo>
                  <a:lnTo>
                    <a:pt x="133" y="187"/>
                  </a:lnTo>
                  <a:lnTo>
                    <a:pt x="133" y="113"/>
                  </a:lnTo>
                  <a:lnTo>
                    <a:pt x="88" y="113"/>
                  </a:lnTo>
                  <a:lnTo>
                    <a:pt x="88" y="128"/>
                  </a:lnTo>
                  <a:lnTo>
                    <a:pt x="0" y="128"/>
                  </a:lnTo>
                  <a:lnTo>
                    <a:pt x="0" y="113"/>
                  </a:lnTo>
                  <a:lnTo>
                    <a:pt x="88" y="113"/>
                  </a:lnTo>
                  <a:lnTo>
                    <a:pt x="88" y="58"/>
                  </a:lnTo>
                  <a:lnTo>
                    <a:pt x="73" y="58"/>
                  </a:lnTo>
                  <a:lnTo>
                    <a:pt x="73"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6" name="Freeform 35"/>
            <p:cNvSpPr>
              <a:spLocks/>
            </p:cNvSpPr>
            <p:nvPr/>
          </p:nvSpPr>
          <p:spPr bwMode="auto">
            <a:xfrm>
              <a:off x="4316" y="1435"/>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7" name="Freeform 36"/>
            <p:cNvSpPr>
              <a:spLocks/>
            </p:cNvSpPr>
            <p:nvPr/>
          </p:nvSpPr>
          <p:spPr bwMode="auto">
            <a:xfrm>
              <a:off x="3456" y="1450"/>
              <a:ext cx="52" cy="17"/>
            </a:xfrm>
            <a:custGeom>
              <a:avLst/>
              <a:gdLst>
                <a:gd name="T0" fmla="*/ 0 w 52"/>
                <a:gd name="T1" fmla="*/ 0 h 17"/>
                <a:gd name="T2" fmla="*/ 51 w 52"/>
                <a:gd name="T3" fmla="*/ 0 h 17"/>
                <a:gd name="T4" fmla="*/ 51 w 52"/>
                <a:gd name="T5" fmla="*/ 16 h 17"/>
                <a:gd name="T6" fmla="*/ 0 w 52"/>
                <a:gd name="T7" fmla="*/ 16 h 17"/>
                <a:gd name="T8" fmla="*/ 0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0" y="0"/>
                  </a:moveTo>
                  <a:lnTo>
                    <a:pt x="51" y="0"/>
                  </a:lnTo>
                  <a:lnTo>
                    <a:pt x="51"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8" name="Freeform 37"/>
            <p:cNvSpPr>
              <a:spLocks/>
            </p:cNvSpPr>
            <p:nvPr/>
          </p:nvSpPr>
          <p:spPr bwMode="auto">
            <a:xfrm>
              <a:off x="3751" y="1526"/>
              <a:ext cx="56" cy="52"/>
            </a:xfrm>
            <a:custGeom>
              <a:avLst/>
              <a:gdLst>
                <a:gd name="T0" fmla="*/ 0 w 56"/>
                <a:gd name="T1" fmla="*/ 0 h 52"/>
                <a:gd name="T2" fmla="*/ 14 w 56"/>
                <a:gd name="T3" fmla="*/ 0 h 52"/>
                <a:gd name="T4" fmla="*/ 14 w 56"/>
                <a:gd name="T5" fmla="*/ 10 h 52"/>
                <a:gd name="T6" fmla="*/ 28 w 56"/>
                <a:gd name="T7" fmla="*/ 10 h 52"/>
                <a:gd name="T8" fmla="*/ 28 w 56"/>
                <a:gd name="T9" fmla="*/ 23 h 52"/>
                <a:gd name="T10" fmla="*/ 41 w 56"/>
                <a:gd name="T11" fmla="*/ 23 h 52"/>
                <a:gd name="T12" fmla="*/ 41 w 56"/>
                <a:gd name="T13" fmla="*/ 37 h 52"/>
                <a:gd name="T14" fmla="*/ 55 w 56"/>
                <a:gd name="T15" fmla="*/ 37 h 52"/>
                <a:gd name="T16" fmla="*/ 55 w 56"/>
                <a:gd name="T17" fmla="*/ 51 h 52"/>
                <a:gd name="T18" fmla="*/ 41 w 56"/>
                <a:gd name="T19" fmla="*/ 51 h 52"/>
                <a:gd name="T20" fmla="*/ 41 w 56"/>
                <a:gd name="T21" fmla="*/ 37 h 52"/>
                <a:gd name="T22" fmla="*/ 28 w 56"/>
                <a:gd name="T23" fmla="*/ 37 h 52"/>
                <a:gd name="T24" fmla="*/ 28 w 56"/>
                <a:gd name="T25" fmla="*/ 23 h 52"/>
                <a:gd name="T26" fmla="*/ 0 w 56"/>
                <a:gd name="T27" fmla="*/ 23 h 52"/>
                <a:gd name="T28" fmla="*/ 0 w 56"/>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52"/>
                <a:gd name="T47" fmla="*/ 56 w 56"/>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52">
                  <a:moveTo>
                    <a:pt x="0" y="0"/>
                  </a:moveTo>
                  <a:lnTo>
                    <a:pt x="14" y="0"/>
                  </a:lnTo>
                  <a:lnTo>
                    <a:pt x="14" y="10"/>
                  </a:lnTo>
                  <a:lnTo>
                    <a:pt x="28" y="10"/>
                  </a:lnTo>
                  <a:lnTo>
                    <a:pt x="28" y="23"/>
                  </a:lnTo>
                  <a:lnTo>
                    <a:pt x="41" y="23"/>
                  </a:lnTo>
                  <a:lnTo>
                    <a:pt x="41" y="37"/>
                  </a:lnTo>
                  <a:lnTo>
                    <a:pt x="55" y="37"/>
                  </a:lnTo>
                  <a:lnTo>
                    <a:pt x="55" y="51"/>
                  </a:lnTo>
                  <a:lnTo>
                    <a:pt x="41" y="51"/>
                  </a:lnTo>
                  <a:lnTo>
                    <a:pt x="41" y="37"/>
                  </a:lnTo>
                  <a:lnTo>
                    <a:pt x="28" y="37"/>
                  </a:lnTo>
                  <a:lnTo>
                    <a:pt x="28" y="23"/>
                  </a:lnTo>
                  <a:lnTo>
                    <a:pt x="0" y="23"/>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9" name="Freeform 38"/>
            <p:cNvSpPr>
              <a:spLocks/>
            </p:cNvSpPr>
            <p:nvPr/>
          </p:nvSpPr>
          <p:spPr bwMode="auto">
            <a:xfrm>
              <a:off x="4316" y="164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0" name="Freeform 39"/>
            <p:cNvSpPr>
              <a:spLocks/>
            </p:cNvSpPr>
            <p:nvPr/>
          </p:nvSpPr>
          <p:spPr bwMode="auto">
            <a:xfrm>
              <a:off x="3426" y="1806"/>
              <a:ext cx="468" cy="173"/>
            </a:xfrm>
            <a:custGeom>
              <a:avLst/>
              <a:gdLst>
                <a:gd name="T0" fmla="*/ 351 w 468"/>
                <a:gd name="T1" fmla="*/ 0 h 173"/>
                <a:gd name="T2" fmla="*/ 467 w 468"/>
                <a:gd name="T3" fmla="*/ 0 h 173"/>
                <a:gd name="T4" fmla="*/ 467 w 468"/>
                <a:gd name="T5" fmla="*/ 113 h 173"/>
                <a:gd name="T6" fmla="*/ 437 w 468"/>
                <a:gd name="T7" fmla="*/ 113 h 173"/>
                <a:gd name="T8" fmla="*/ 437 w 468"/>
                <a:gd name="T9" fmla="*/ 172 h 173"/>
                <a:gd name="T10" fmla="*/ 0 w 468"/>
                <a:gd name="T11" fmla="*/ 172 h 173"/>
                <a:gd name="T12" fmla="*/ 0 w 468"/>
                <a:gd name="T13" fmla="*/ 158 h 173"/>
                <a:gd name="T14" fmla="*/ 15 w 468"/>
                <a:gd name="T15" fmla="*/ 158 h 173"/>
                <a:gd name="T16" fmla="*/ 15 w 468"/>
                <a:gd name="T17" fmla="*/ 128 h 173"/>
                <a:gd name="T18" fmla="*/ 30 w 468"/>
                <a:gd name="T19" fmla="*/ 128 h 173"/>
                <a:gd name="T20" fmla="*/ 30 w 468"/>
                <a:gd name="T21" fmla="*/ 84 h 173"/>
                <a:gd name="T22" fmla="*/ 44 w 468"/>
                <a:gd name="T23" fmla="*/ 84 h 173"/>
                <a:gd name="T24" fmla="*/ 44 w 468"/>
                <a:gd name="T25" fmla="*/ 29 h 173"/>
                <a:gd name="T26" fmla="*/ 351 w 468"/>
                <a:gd name="T27" fmla="*/ 29 h 173"/>
                <a:gd name="T28" fmla="*/ 351 w 468"/>
                <a:gd name="T29" fmla="*/ 14 h 173"/>
                <a:gd name="T30" fmla="*/ 351 w 46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8"/>
                <a:gd name="T49" fmla="*/ 0 h 173"/>
                <a:gd name="T50" fmla="*/ 468 w 468"/>
                <a:gd name="T51" fmla="*/ 173 h 1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8" h="173">
                  <a:moveTo>
                    <a:pt x="351" y="0"/>
                  </a:moveTo>
                  <a:lnTo>
                    <a:pt x="467" y="0"/>
                  </a:lnTo>
                  <a:lnTo>
                    <a:pt x="467" y="113"/>
                  </a:lnTo>
                  <a:lnTo>
                    <a:pt x="437" y="113"/>
                  </a:lnTo>
                  <a:lnTo>
                    <a:pt x="437" y="172"/>
                  </a:lnTo>
                  <a:lnTo>
                    <a:pt x="0" y="172"/>
                  </a:lnTo>
                  <a:lnTo>
                    <a:pt x="0" y="158"/>
                  </a:lnTo>
                  <a:lnTo>
                    <a:pt x="15" y="158"/>
                  </a:lnTo>
                  <a:lnTo>
                    <a:pt x="15" y="128"/>
                  </a:lnTo>
                  <a:lnTo>
                    <a:pt x="30" y="128"/>
                  </a:lnTo>
                  <a:lnTo>
                    <a:pt x="30" y="84"/>
                  </a:lnTo>
                  <a:lnTo>
                    <a:pt x="44" y="84"/>
                  </a:lnTo>
                  <a:lnTo>
                    <a:pt x="44" y="29"/>
                  </a:lnTo>
                  <a:lnTo>
                    <a:pt x="351" y="29"/>
                  </a:lnTo>
                  <a:lnTo>
                    <a:pt x="351" y="14"/>
                  </a:lnTo>
                  <a:lnTo>
                    <a:pt x="351"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1" name="Freeform 40"/>
            <p:cNvSpPr>
              <a:spLocks/>
            </p:cNvSpPr>
            <p:nvPr/>
          </p:nvSpPr>
          <p:spPr bwMode="auto">
            <a:xfrm>
              <a:off x="4183" y="1923"/>
              <a:ext cx="306" cy="291"/>
            </a:xfrm>
            <a:custGeom>
              <a:avLst/>
              <a:gdLst>
                <a:gd name="T0" fmla="*/ 0 w 306"/>
                <a:gd name="T1" fmla="*/ 0 h 291"/>
                <a:gd name="T2" fmla="*/ 71 w 306"/>
                <a:gd name="T3" fmla="*/ 0 h 291"/>
                <a:gd name="T4" fmla="*/ 71 w 306"/>
                <a:gd name="T5" fmla="*/ 15 h 291"/>
                <a:gd name="T6" fmla="*/ 85 w 306"/>
                <a:gd name="T7" fmla="*/ 15 h 291"/>
                <a:gd name="T8" fmla="*/ 85 w 306"/>
                <a:gd name="T9" fmla="*/ 74 h 291"/>
                <a:gd name="T10" fmla="*/ 130 w 306"/>
                <a:gd name="T11" fmla="*/ 74 h 291"/>
                <a:gd name="T12" fmla="*/ 130 w 306"/>
                <a:gd name="T13" fmla="*/ 104 h 291"/>
                <a:gd name="T14" fmla="*/ 201 w 306"/>
                <a:gd name="T15" fmla="*/ 104 h 291"/>
                <a:gd name="T16" fmla="*/ 201 w 306"/>
                <a:gd name="T17" fmla="*/ 145 h 291"/>
                <a:gd name="T18" fmla="*/ 186 w 306"/>
                <a:gd name="T19" fmla="*/ 145 h 291"/>
                <a:gd name="T20" fmla="*/ 186 w 306"/>
                <a:gd name="T21" fmla="*/ 174 h 291"/>
                <a:gd name="T22" fmla="*/ 201 w 306"/>
                <a:gd name="T23" fmla="*/ 174 h 291"/>
                <a:gd name="T24" fmla="*/ 201 w 306"/>
                <a:gd name="T25" fmla="*/ 189 h 291"/>
                <a:gd name="T26" fmla="*/ 216 w 306"/>
                <a:gd name="T27" fmla="*/ 189 h 291"/>
                <a:gd name="T28" fmla="*/ 216 w 306"/>
                <a:gd name="T29" fmla="*/ 205 h 291"/>
                <a:gd name="T30" fmla="*/ 230 w 306"/>
                <a:gd name="T31" fmla="*/ 205 h 291"/>
                <a:gd name="T32" fmla="*/ 230 w 306"/>
                <a:gd name="T33" fmla="*/ 234 h 291"/>
                <a:gd name="T34" fmla="*/ 245 w 306"/>
                <a:gd name="T35" fmla="*/ 234 h 291"/>
                <a:gd name="T36" fmla="*/ 245 w 306"/>
                <a:gd name="T37" fmla="*/ 249 h 291"/>
                <a:gd name="T38" fmla="*/ 290 w 306"/>
                <a:gd name="T39" fmla="*/ 249 h 291"/>
                <a:gd name="T40" fmla="*/ 290 w 306"/>
                <a:gd name="T41" fmla="*/ 264 h 291"/>
                <a:gd name="T42" fmla="*/ 305 w 306"/>
                <a:gd name="T43" fmla="*/ 264 h 291"/>
                <a:gd name="T44" fmla="*/ 305 w 306"/>
                <a:gd name="T45" fmla="*/ 290 h 291"/>
                <a:gd name="T46" fmla="*/ 290 w 306"/>
                <a:gd name="T47" fmla="*/ 290 h 291"/>
                <a:gd name="T48" fmla="*/ 290 w 306"/>
                <a:gd name="T49" fmla="*/ 274 h 291"/>
                <a:gd name="T50" fmla="*/ 275 w 306"/>
                <a:gd name="T51" fmla="*/ 274 h 291"/>
                <a:gd name="T52" fmla="*/ 275 w 306"/>
                <a:gd name="T53" fmla="*/ 264 h 291"/>
                <a:gd name="T54" fmla="*/ 230 w 306"/>
                <a:gd name="T55" fmla="*/ 264 h 291"/>
                <a:gd name="T56" fmla="*/ 230 w 306"/>
                <a:gd name="T57" fmla="*/ 249 h 291"/>
                <a:gd name="T58" fmla="*/ 216 w 306"/>
                <a:gd name="T59" fmla="*/ 249 h 291"/>
                <a:gd name="T60" fmla="*/ 216 w 306"/>
                <a:gd name="T61" fmla="*/ 219 h 291"/>
                <a:gd name="T62" fmla="*/ 201 w 306"/>
                <a:gd name="T63" fmla="*/ 219 h 291"/>
                <a:gd name="T64" fmla="*/ 201 w 306"/>
                <a:gd name="T65" fmla="*/ 205 h 291"/>
                <a:gd name="T66" fmla="*/ 186 w 306"/>
                <a:gd name="T67" fmla="*/ 205 h 291"/>
                <a:gd name="T68" fmla="*/ 186 w 306"/>
                <a:gd name="T69" fmla="*/ 189 h 291"/>
                <a:gd name="T70" fmla="*/ 175 w 306"/>
                <a:gd name="T71" fmla="*/ 189 h 291"/>
                <a:gd name="T72" fmla="*/ 175 w 306"/>
                <a:gd name="T73" fmla="*/ 174 h 291"/>
                <a:gd name="T74" fmla="*/ 145 w 306"/>
                <a:gd name="T75" fmla="*/ 174 h 291"/>
                <a:gd name="T76" fmla="*/ 145 w 306"/>
                <a:gd name="T77" fmla="*/ 160 h 291"/>
                <a:gd name="T78" fmla="*/ 130 w 306"/>
                <a:gd name="T79" fmla="*/ 160 h 291"/>
                <a:gd name="T80" fmla="*/ 130 w 306"/>
                <a:gd name="T81" fmla="*/ 145 h 291"/>
                <a:gd name="T82" fmla="*/ 116 w 306"/>
                <a:gd name="T83" fmla="*/ 145 h 291"/>
                <a:gd name="T84" fmla="*/ 116 w 306"/>
                <a:gd name="T85" fmla="*/ 89 h 291"/>
                <a:gd name="T86" fmla="*/ 71 w 306"/>
                <a:gd name="T87" fmla="*/ 89 h 291"/>
                <a:gd name="T88" fmla="*/ 71 w 306"/>
                <a:gd name="T89" fmla="*/ 15 h 291"/>
                <a:gd name="T90" fmla="*/ 0 w 306"/>
                <a:gd name="T91" fmla="*/ 15 h 291"/>
                <a:gd name="T92" fmla="*/ 0 w 306"/>
                <a:gd name="T93" fmla="*/ 0 h 2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6"/>
                <a:gd name="T142" fmla="*/ 0 h 291"/>
                <a:gd name="T143" fmla="*/ 306 w 306"/>
                <a:gd name="T144" fmla="*/ 291 h 2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6" h="291">
                  <a:moveTo>
                    <a:pt x="0" y="0"/>
                  </a:moveTo>
                  <a:lnTo>
                    <a:pt x="71" y="0"/>
                  </a:lnTo>
                  <a:lnTo>
                    <a:pt x="71" y="15"/>
                  </a:lnTo>
                  <a:lnTo>
                    <a:pt x="85" y="15"/>
                  </a:lnTo>
                  <a:lnTo>
                    <a:pt x="85" y="74"/>
                  </a:lnTo>
                  <a:lnTo>
                    <a:pt x="130" y="74"/>
                  </a:lnTo>
                  <a:lnTo>
                    <a:pt x="130" y="104"/>
                  </a:lnTo>
                  <a:lnTo>
                    <a:pt x="201" y="104"/>
                  </a:lnTo>
                  <a:lnTo>
                    <a:pt x="201" y="145"/>
                  </a:lnTo>
                  <a:lnTo>
                    <a:pt x="186" y="145"/>
                  </a:lnTo>
                  <a:lnTo>
                    <a:pt x="186" y="174"/>
                  </a:lnTo>
                  <a:lnTo>
                    <a:pt x="201" y="174"/>
                  </a:lnTo>
                  <a:lnTo>
                    <a:pt x="201" y="189"/>
                  </a:lnTo>
                  <a:lnTo>
                    <a:pt x="216" y="189"/>
                  </a:lnTo>
                  <a:lnTo>
                    <a:pt x="216" y="205"/>
                  </a:lnTo>
                  <a:lnTo>
                    <a:pt x="230" y="205"/>
                  </a:lnTo>
                  <a:lnTo>
                    <a:pt x="230" y="234"/>
                  </a:lnTo>
                  <a:lnTo>
                    <a:pt x="245" y="234"/>
                  </a:lnTo>
                  <a:lnTo>
                    <a:pt x="245" y="249"/>
                  </a:lnTo>
                  <a:lnTo>
                    <a:pt x="290" y="249"/>
                  </a:lnTo>
                  <a:lnTo>
                    <a:pt x="290" y="264"/>
                  </a:lnTo>
                  <a:lnTo>
                    <a:pt x="305" y="264"/>
                  </a:lnTo>
                  <a:lnTo>
                    <a:pt x="305" y="290"/>
                  </a:lnTo>
                  <a:lnTo>
                    <a:pt x="290" y="290"/>
                  </a:lnTo>
                  <a:lnTo>
                    <a:pt x="290" y="274"/>
                  </a:lnTo>
                  <a:lnTo>
                    <a:pt x="275" y="274"/>
                  </a:lnTo>
                  <a:lnTo>
                    <a:pt x="275" y="264"/>
                  </a:lnTo>
                  <a:lnTo>
                    <a:pt x="230" y="264"/>
                  </a:lnTo>
                  <a:lnTo>
                    <a:pt x="230" y="249"/>
                  </a:lnTo>
                  <a:lnTo>
                    <a:pt x="216" y="249"/>
                  </a:lnTo>
                  <a:lnTo>
                    <a:pt x="216" y="219"/>
                  </a:lnTo>
                  <a:lnTo>
                    <a:pt x="201" y="219"/>
                  </a:lnTo>
                  <a:lnTo>
                    <a:pt x="201" y="205"/>
                  </a:lnTo>
                  <a:lnTo>
                    <a:pt x="186" y="205"/>
                  </a:lnTo>
                  <a:lnTo>
                    <a:pt x="186" y="189"/>
                  </a:lnTo>
                  <a:lnTo>
                    <a:pt x="175" y="189"/>
                  </a:lnTo>
                  <a:lnTo>
                    <a:pt x="175" y="174"/>
                  </a:lnTo>
                  <a:lnTo>
                    <a:pt x="145" y="174"/>
                  </a:lnTo>
                  <a:lnTo>
                    <a:pt x="145" y="160"/>
                  </a:lnTo>
                  <a:lnTo>
                    <a:pt x="130" y="160"/>
                  </a:lnTo>
                  <a:lnTo>
                    <a:pt x="130" y="145"/>
                  </a:lnTo>
                  <a:lnTo>
                    <a:pt x="116" y="145"/>
                  </a:lnTo>
                  <a:lnTo>
                    <a:pt x="116" y="89"/>
                  </a:lnTo>
                  <a:lnTo>
                    <a:pt x="71" y="89"/>
                  </a:lnTo>
                  <a:lnTo>
                    <a:pt x="71" y="15"/>
                  </a:lnTo>
                  <a:lnTo>
                    <a:pt x="0" y="15"/>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2" name="Freeform 41"/>
            <p:cNvSpPr>
              <a:spLocks/>
            </p:cNvSpPr>
            <p:nvPr/>
          </p:nvSpPr>
          <p:spPr bwMode="auto">
            <a:xfrm>
              <a:off x="3365" y="1954"/>
              <a:ext cx="17" cy="40"/>
            </a:xfrm>
            <a:custGeom>
              <a:avLst/>
              <a:gdLst>
                <a:gd name="T0" fmla="*/ 0 w 17"/>
                <a:gd name="T1" fmla="*/ 0 h 40"/>
                <a:gd name="T2" fmla="*/ 16 w 17"/>
                <a:gd name="T3" fmla="*/ 0 h 40"/>
                <a:gd name="T4" fmla="*/ 16 w 17"/>
                <a:gd name="T5" fmla="*/ 39 h 40"/>
                <a:gd name="T6" fmla="*/ 0 w 17"/>
                <a:gd name="T7" fmla="*/ 39 h 40"/>
                <a:gd name="T8" fmla="*/ 0 w 17"/>
                <a:gd name="T9" fmla="*/ 0 h 40"/>
                <a:gd name="T10" fmla="*/ 0 60000 65536"/>
                <a:gd name="T11" fmla="*/ 0 60000 65536"/>
                <a:gd name="T12" fmla="*/ 0 60000 65536"/>
                <a:gd name="T13" fmla="*/ 0 60000 65536"/>
                <a:gd name="T14" fmla="*/ 0 60000 65536"/>
                <a:gd name="T15" fmla="*/ 0 w 17"/>
                <a:gd name="T16" fmla="*/ 0 h 40"/>
                <a:gd name="T17" fmla="*/ 17 w 17"/>
                <a:gd name="T18" fmla="*/ 40 h 40"/>
              </a:gdLst>
              <a:ahLst/>
              <a:cxnLst>
                <a:cxn ang="T10">
                  <a:pos x="T0" y="T1"/>
                </a:cxn>
                <a:cxn ang="T11">
                  <a:pos x="T2" y="T3"/>
                </a:cxn>
                <a:cxn ang="T12">
                  <a:pos x="T4" y="T5"/>
                </a:cxn>
                <a:cxn ang="T13">
                  <a:pos x="T6" y="T7"/>
                </a:cxn>
                <a:cxn ang="T14">
                  <a:pos x="T8" y="T9"/>
                </a:cxn>
              </a:cxnLst>
              <a:rect l="T15" t="T16" r="T17" b="T18"/>
              <a:pathLst>
                <a:path w="17" h="40">
                  <a:moveTo>
                    <a:pt x="0" y="0"/>
                  </a:moveTo>
                  <a:lnTo>
                    <a:pt x="16" y="0"/>
                  </a:lnTo>
                  <a:lnTo>
                    <a:pt x="16" y="39"/>
                  </a:lnTo>
                  <a:lnTo>
                    <a:pt x="0" y="39"/>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3" name="Freeform 42"/>
            <p:cNvSpPr>
              <a:spLocks/>
            </p:cNvSpPr>
            <p:nvPr/>
          </p:nvSpPr>
          <p:spPr bwMode="auto">
            <a:xfrm>
              <a:off x="3380" y="1999"/>
              <a:ext cx="128" cy="260"/>
            </a:xfrm>
            <a:custGeom>
              <a:avLst/>
              <a:gdLst>
                <a:gd name="T0" fmla="*/ 44 w 128"/>
                <a:gd name="T1" fmla="*/ 0 h 260"/>
                <a:gd name="T2" fmla="*/ 116 w 128"/>
                <a:gd name="T3" fmla="*/ 0 h 260"/>
                <a:gd name="T4" fmla="*/ 116 w 128"/>
                <a:gd name="T5" fmla="*/ 56 h 260"/>
                <a:gd name="T6" fmla="*/ 87 w 128"/>
                <a:gd name="T7" fmla="*/ 56 h 260"/>
                <a:gd name="T8" fmla="*/ 87 w 128"/>
                <a:gd name="T9" fmla="*/ 70 h 260"/>
                <a:gd name="T10" fmla="*/ 101 w 128"/>
                <a:gd name="T11" fmla="*/ 70 h 260"/>
                <a:gd name="T12" fmla="*/ 101 w 128"/>
                <a:gd name="T13" fmla="*/ 85 h 260"/>
                <a:gd name="T14" fmla="*/ 87 w 128"/>
                <a:gd name="T15" fmla="*/ 85 h 260"/>
                <a:gd name="T16" fmla="*/ 87 w 128"/>
                <a:gd name="T17" fmla="*/ 100 h 260"/>
                <a:gd name="T18" fmla="*/ 73 w 128"/>
                <a:gd name="T19" fmla="*/ 100 h 260"/>
                <a:gd name="T20" fmla="*/ 73 w 128"/>
                <a:gd name="T21" fmla="*/ 114 h 260"/>
                <a:gd name="T22" fmla="*/ 58 w 128"/>
                <a:gd name="T23" fmla="*/ 114 h 260"/>
                <a:gd name="T24" fmla="*/ 58 w 128"/>
                <a:gd name="T25" fmla="*/ 130 h 260"/>
                <a:gd name="T26" fmla="*/ 73 w 128"/>
                <a:gd name="T27" fmla="*/ 130 h 260"/>
                <a:gd name="T28" fmla="*/ 73 w 128"/>
                <a:gd name="T29" fmla="*/ 145 h 260"/>
                <a:gd name="T30" fmla="*/ 116 w 128"/>
                <a:gd name="T31" fmla="*/ 145 h 260"/>
                <a:gd name="T32" fmla="*/ 116 w 128"/>
                <a:gd name="T33" fmla="*/ 159 h 260"/>
                <a:gd name="T34" fmla="*/ 127 w 128"/>
                <a:gd name="T35" fmla="*/ 159 h 260"/>
                <a:gd name="T36" fmla="*/ 127 w 128"/>
                <a:gd name="T37" fmla="*/ 259 h 260"/>
                <a:gd name="T38" fmla="*/ 101 w 128"/>
                <a:gd name="T39" fmla="*/ 259 h 260"/>
                <a:gd name="T40" fmla="*/ 101 w 128"/>
                <a:gd name="T41" fmla="*/ 230 h 260"/>
                <a:gd name="T42" fmla="*/ 73 w 128"/>
                <a:gd name="T43" fmla="*/ 230 h 260"/>
                <a:gd name="T44" fmla="*/ 73 w 128"/>
                <a:gd name="T45" fmla="*/ 215 h 260"/>
                <a:gd name="T46" fmla="*/ 58 w 128"/>
                <a:gd name="T47" fmla="*/ 215 h 260"/>
                <a:gd name="T48" fmla="*/ 58 w 128"/>
                <a:gd name="T49" fmla="*/ 189 h 260"/>
                <a:gd name="T50" fmla="*/ 44 w 128"/>
                <a:gd name="T51" fmla="*/ 189 h 260"/>
                <a:gd name="T52" fmla="*/ 44 w 128"/>
                <a:gd name="T53" fmla="*/ 159 h 260"/>
                <a:gd name="T54" fmla="*/ 30 w 128"/>
                <a:gd name="T55" fmla="*/ 159 h 260"/>
                <a:gd name="T56" fmla="*/ 30 w 128"/>
                <a:gd name="T57" fmla="*/ 189 h 260"/>
                <a:gd name="T58" fmla="*/ 15 w 128"/>
                <a:gd name="T59" fmla="*/ 189 h 260"/>
                <a:gd name="T60" fmla="*/ 15 w 128"/>
                <a:gd name="T61" fmla="*/ 174 h 260"/>
                <a:gd name="T62" fmla="*/ 0 w 128"/>
                <a:gd name="T63" fmla="*/ 174 h 260"/>
                <a:gd name="T64" fmla="*/ 0 w 128"/>
                <a:gd name="T65" fmla="*/ 145 h 260"/>
                <a:gd name="T66" fmla="*/ 15 w 128"/>
                <a:gd name="T67" fmla="*/ 145 h 260"/>
                <a:gd name="T68" fmla="*/ 15 w 128"/>
                <a:gd name="T69" fmla="*/ 114 h 260"/>
                <a:gd name="T70" fmla="*/ 30 w 128"/>
                <a:gd name="T71" fmla="*/ 114 h 260"/>
                <a:gd name="T72" fmla="*/ 30 w 128"/>
                <a:gd name="T73" fmla="*/ 56 h 260"/>
                <a:gd name="T74" fmla="*/ 44 w 128"/>
                <a:gd name="T75" fmla="*/ 56 h 260"/>
                <a:gd name="T76" fmla="*/ 44 w 128"/>
                <a:gd name="T77" fmla="*/ 41 h 260"/>
                <a:gd name="T78" fmla="*/ 44 w 128"/>
                <a:gd name="T79" fmla="*/ 0 h 2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260"/>
                <a:gd name="T122" fmla="*/ 128 w 128"/>
                <a:gd name="T123" fmla="*/ 260 h 2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260">
                  <a:moveTo>
                    <a:pt x="44" y="0"/>
                  </a:moveTo>
                  <a:lnTo>
                    <a:pt x="116" y="0"/>
                  </a:lnTo>
                  <a:lnTo>
                    <a:pt x="116" y="56"/>
                  </a:lnTo>
                  <a:lnTo>
                    <a:pt x="87" y="56"/>
                  </a:lnTo>
                  <a:lnTo>
                    <a:pt x="87" y="70"/>
                  </a:lnTo>
                  <a:lnTo>
                    <a:pt x="101" y="70"/>
                  </a:lnTo>
                  <a:lnTo>
                    <a:pt x="101" y="85"/>
                  </a:lnTo>
                  <a:lnTo>
                    <a:pt x="87" y="85"/>
                  </a:lnTo>
                  <a:lnTo>
                    <a:pt x="87" y="100"/>
                  </a:lnTo>
                  <a:lnTo>
                    <a:pt x="73" y="100"/>
                  </a:lnTo>
                  <a:lnTo>
                    <a:pt x="73" y="114"/>
                  </a:lnTo>
                  <a:lnTo>
                    <a:pt x="58" y="114"/>
                  </a:lnTo>
                  <a:lnTo>
                    <a:pt x="58" y="130"/>
                  </a:lnTo>
                  <a:lnTo>
                    <a:pt x="73" y="130"/>
                  </a:lnTo>
                  <a:lnTo>
                    <a:pt x="73" y="145"/>
                  </a:lnTo>
                  <a:lnTo>
                    <a:pt x="116" y="145"/>
                  </a:lnTo>
                  <a:lnTo>
                    <a:pt x="116" y="159"/>
                  </a:lnTo>
                  <a:lnTo>
                    <a:pt x="127" y="159"/>
                  </a:lnTo>
                  <a:lnTo>
                    <a:pt x="127" y="259"/>
                  </a:lnTo>
                  <a:lnTo>
                    <a:pt x="101" y="259"/>
                  </a:lnTo>
                  <a:lnTo>
                    <a:pt x="101" y="230"/>
                  </a:lnTo>
                  <a:lnTo>
                    <a:pt x="73" y="230"/>
                  </a:lnTo>
                  <a:lnTo>
                    <a:pt x="73" y="215"/>
                  </a:lnTo>
                  <a:lnTo>
                    <a:pt x="58" y="215"/>
                  </a:lnTo>
                  <a:lnTo>
                    <a:pt x="58" y="189"/>
                  </a:lnTo>
                  <a:lnTo>
                    <a:pt x="44" y="189"/>
                  </a:lnTo>
                  <a:lnTo>
                    <a:pt x="44" y="159"/>
                  </a:lnTo>
                  <a:lnTo>
                    <a:pt x="30" y="159"/>
                  </a:lnTo>
                  <a:lnTo>
                    <a:pt x="30" y="189"/>
                  </a:lnTo>
                  <a:lnTo>
                    <a:pt x="15" y="189"/>
                  </a:lnTo>
                  <a:lnTo>
                    <a:pt x="15" y="174"/>
                  </a:lnTo>
                  <a:lnTo>
                    <a:pt x="0" y="174"/>
                  </a:lnTo>
                  <a:lnTo>
                    <a:pt x="0" y="145"/>
                  </a:lnTo>
                  <a:lnTo>
                    <a:pt x="15" y="145"/>
                  </a:lnTo>
                  <a:lnTo>
                    <a:pt x="15" y="114"/>
                  </a:lnTo>
                  <a:lnTo>
                    <a:pt x="30" y="114"/>
                  </a:lnTo>
                  <a:lnTo>
                    <a:pt x="30" y="56"/>
                  </a:lnTo>
                  <a:lnTo>
                    <a:pt x="44" y="56"/>
                  </a:lnTo>
                  <a:lnTo>
                    <a:pt x="44" y="41"/>
                  </a:lnTo>
                  <a:lnTo>
                    <a:pt x="44"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4" name="Freeform 43"/>
            <p:cNvSpPr>
              <a:spLocks/>
            </p:cNvSpPr>
            <p:nvPr/>
          </p:nvSpPr>
          <p:spPr bwMode="auto">
            <a:xfrm>
              <a:off x="3513" y="1999"/>
              <a:ext cx="381" cy="290"/>
            </a:xfrm>
            <a:custGeom>
              <a:avLst/>
              <a:gdLst>
                <a:gd name="T0" fmla="*/ 0 w 381"/>
                <a:gd name="T1" fmla="*/ 0 h 290"/>
                <a:gd name="T2" fmla="*/ 380 w 381"/>
                <a:gd name="T3" fmla="*/ 0 h 290"/>
                <a:gd name="T4" fmla="*/ 380 w 381"/>
                <a:gd name="T5" fmla="*/ 289 h 290"/>
                <a:gd name="T6" fmla="*/ 104 w 381"/>
                <a:gd name="T7" fmla="*/ 289 h 290"/>
                <a:gd name="T8" fmla="*/ 104 w 381"/>
                <a:gd name="T9" fmla="*/ 274 h 290"/>
                <a:gd name="T10" fmla="*/ 134 w 381"/>
                <a:gd name="T11" fmla="*/ 274 h 290"/>
                <a:gd name="T12" fmla="*/ 134 w 381"/>
                <a:gd name="T13" fmla="*/ 245 h 290"/>
                <a:gd name="T14" fmla="*/ 149 w 381"/>
                <a:gd name="T15" fmla="*/ 245 h 290"/>
                <a:gd name="T16" fmla="*/ 149 w 381"/>
                <a:gd name="T17" fmla="*/ 216 h 290"/>
                <a:gd name="T18" fmla="*/ 164 w 381"/>
                <a:gd name="T19" fmla="*/ 216 h 290"/>
                <a:gd name="T20" fmla="*/ 164 w 381"/>
                <a:gd name="T21" fmla="*/ 200 h 290"/>
                <a:gd name="T22" fmla="*/ 175 w 381"/>
                <a:gd name="T23" fmla="*/ 200 h 290"/>
                <a:gd name="T24" fmla="*/ 175 w 381"/>
                <a:gd name="T25" fmla="*/ 189 h 290"/>
                <a:gd name="T26" fmla="*/ 190 w 381"/>
                <a:gd name="T27" fmla="*/ 189 h 290"/>
                <a:gd name="T28" fmla="*/ 190 w 381"/>
                <a:gd name="T29" fmla="*/ 160 h 290"/>
                <a:gd name="T30" fmla="*/ 164 w 381"/>
                <a:gd name="T31" fmla="*/ 160 h 290"/>
                <a:gd name="T32" fmla="*/ 164 w 381"/>
                <a:gd name="T33" fmla="*/ 115 h 290"/>
                <a:gd name="T34" fmla="*/ 104 w 381"/>
                <a:gd name="T35" fmla="*/ 115 h 290"/>
                <a:gd name="T36" fmla="*/ 104 w 381"/>
                <a:gd name="T37" fmla="*/ 130 h 290"/>
                <a:gd name="T38" fmla="*/ 119 w 381"/>
                <a:gd name="T39" fmla="*/ 130 h 290"/>
                <a:gd name="T40" fmla="*/ 119 w 381"/>
                <a:gd name="T41" fmla="*/ 145 h 290"/>
                <a:gd name="T42" fmla="*/ 104 w 381"/>
                <a:gd name="T43" fmla="*/ 145 h 290"/>
                <a:gd name="T44" fmla="*/ 104 w 381"/>
                <a:gd name="T45" fmla="*/ 160 h 290"/>
                <a:gd name="T46" fmla="*/ 90 w 381"/>
                <a:gd name="T47" fmla="*/ 160 h 290"/>
                <a:gd name="T48" fmla="*/ 90 w 381"/>
                <a:gd name="T49" fmla="*/ 145 h 290"/>
                <a:gd name="T50" fmla="*/ 104 w 381"/>
                <a:gd name="T51" fmla="*/ 145 h 290"/>
                <a:gd name="T52" fmla="*/ 104 w 381"/>
                <a:gd name="T53" fmla="*/ 130 h 290"/>
                <a:gd name="T54" fmla="*/ 90 w 381"/>
                <a:gd name="T55" fmla="*/ 130 h 290"/>
                <a:gd name="T56" fmla="*/ 90 w 381"/>
                <a:gd name="T57" fmla="*/ 115 h 290"/>
                <a:gd name="T58" fmla="*/ 75 w 381"/>
                <a:gd name="T59" fmla="*/ 115 h 290"/>
                <a:gd name="T60" fmla="*/ 75 w 381"/>
                <a:gd name="T61" fmla="*/ 100 h 290"/>
                <a:gd name="T62" fmla="*/ 30 w 381"/>
                <a:gd name="T63" fmla="*/ 100 h 290"/>
                <a:gd name="T64" fmla="*/ 30 w 381"/>
                <a:gd name="T65" fmla="*/ 85 h 290"/>
                <a:gd name="T66" fmla="*/ 15 w 381"/>
                <a:gd name="T67" fmla="*/ 85 h 290"/>
                <a:gd name="T68" fmla="*/ 15 w 381"/>
                <a:gd name="T69" fmla="*/ 71 h 290"/>
                <a:gd name="T70" fmla="*/ 0 w 381"/>
                <a:gd name="T71" fmla="*/ 71 h 290"/>
                <a:gd name="T72" fmla="*/ 0 w 381"/>
                <a:gd name="T73" fmla="*/ 0 h 2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1"/>
                <a:gd name="T112" fmla="*/ 0 h 290"/>
                <a:gd name="T113" fmla="*/ 381 w 381"/>
                <a:gd name="T114" fmla="*/ 290 h 2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1" h="290">
                  <a:moveTo>
                    <a:pt x="0" y="0"/>
                  </a:moveTo>
                  <a:lnTo>
                    <a:pt x="380" y="0"/>
                  </a:lnTo>
                  <a:lnTo>
                    <a:pt x="380" y="289"/>
                  </a:lnTo>
                  <a:lnTo>
                    <a:pt x="104" y="289"/>
                  </a:lnTo>
                  <a:lnTo>
                    <a:pt x="104" y="274"/>
                  </a:lnTo>
                  <a:lnTo>
                    <a:pt x="134" y="274"/>
                  </a:lnTo>
                  <a:lnTo>
                    <a:pt x="134" y="245"/>
                  </a:lnTo>
                  <a:lnTo>
                    <a:pt x="149" y="245"/>
                  </a:lnTo>
                  <a:lnTo>
                    <a:pt x="149" y="216"/>
                  </a:lnTo>
                  <a:lnTo>
                    <a:pt x="164" y="216"/>
                  </a:lnTo>
                  <a:lnTo>
                    <a:pt x="164" y="200"/>
                  </a:lnTo>
                  <a:lnTo>
                    <a:pt x="175" y="200"/>
                  </a:lnTo>
                  <a:lnTo>
                    <a:pt x="175" y="189"/>
                  </a:lnTo>
                  <a:lnTo>
                    <a:pt x="190" y="189"/>
                  </a:lnTo>
                  <a:lnTo>
                    <a:pt x="190" y="160"/>
                  </a:lnTo>
                  <a:lnTo>
                    <a:pt x="164" y="160"/>
                  </a:lnTo>
                  <a:lnTo>
                    <a:pt x="164" y="115"/>
                  </a:lnTo>
                  <a:lnTo>
                    <a:pt x="104" y="115"/>
                  </a:lnTo>
                  <a:lnTo>
                    <a:pt x="104" y="130"/>
                  </a:lnTo>
                  <a:lnTo>
                    <a:pt x="119" y="130"/>
                  </a:lnTo>
                  <a:lnTo>
                    <a:pt x="119" y="145"/>
                  </a:lnTo>
                  <a:lnTo>
                    <a:pt x="104" y="145"/>
                  </a:lnTo>
                  <a:lnTo>
                    <a:pt x="104" y="160"/>
                  </a:lnTo>
                  <a:lnTo>
                    <a:pt x="90" y="160"/>
                  </a:lnTo>
                  <a:lnTo>
                    <a:pt x="90" y="145"/>
                  </a:lnTo>
                  <a:lnTo>
                    <a:pt x="104" y="145"/>
                  </a:lnTo>
                  <a:lnTo>
                    <a:pt x="104" y="130"/>
                  </a:lnTo>
                  <a:lnTo>
                    <a:pt x="90" y="130"/>
                  </a:lnTo>
                  <a:lnTo>
                    <a:pt x="90" y="115"/>
                  </a:lnTo>
                  <a:lnTo>
                    <a:pt x="75" y="115"/>
                  </a:lnTo>
                  <a:lnTo>
                    <a:pt x="75" y="100"/>
                  </a:lnTo>
                  <a:lnTo>
                    <a:pt x="30" y="100"/>
                  </a:lnTo>
                  <a:lnTo>
                    <a:pt x="30" y="85"/>
                  </a:lnTo>
                  <a:lnTo>
                    <a:pt x="15" y="85"/>
                  </a:lnTo>
                  <a:lnTo>
                    <a:pt x="15" y="71"/>
                  </a:lnTo>
                  <a:lnTo>
                    <a:pt x="0" y="71"/>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5" name="Freeform 44"/>
            <p:cNvSpPr>
              <a:spLocks/>
            </p:cNvSpPr>
            <p:nvPr/>
          </p:nvSpPr>
          <p:spPr bwMode="auto">
            <a:xfrm>
              <a:off x="4331" y="2041"/>
              <a:ext cx="37" cy="17"/>
            </a:xfrm>
            <a:custGeom>
              <a:avLst/>
              <a:gdLst>
                <a:gd name="T0" fmla="*/ 0 w 37"/>
                <a:gd name="T1" fmla="*/ 0 h 17"/>
                <a:gd name="T2" fmla="*/ 36 w 37"/>
                <a:gd name="T3" fmla="*/ 0 h 17"/>
                <a:gd name="T4" fmla="*/ 36 w 37"/>
                <a:gd name="T5" fmla="*/ 16 h 17"/>
                <a:gd name="T6" fmla="*/ 0 w 37"/>
                <a:gd name="T7" fmla="*/ 16 h 17"/>
                <a:gd name="T8" fmla="*/ 0 w 37"/>
                <a:gd name="T9" fmla="*/ 0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0"/>
                  </a:moveTo>
                  <a:lnTo>
                    <a:pt x="36" y="0"/>
                  </a:lnTo>
                  <a:lnTo>
                    <a:pt x="3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6" name="Freeform 45"/>
            <p:cNvSpPr>
              <a:spLocks/>
            </p:cNvSpPr>
            <p:nvPr/>
          </p:nvSpPr>
          <p:spPr bwMode="auto">
            <a:xfrm>
              <a:off x="3604" y="217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7" name="Freeform 46"/>
            <p:cNvSpPr>
              <a:spLocks/>
            </p:cNvSpPr>
            <p:nvPr/>
          </p:nvSpPr>
          <p:spPr bwMode="auto">
            <a:xfrm>
              <a:off x="3528" y="2309"/>
              <a:ext cx="366" cy="245"/>
            </a:xfrm>
            <a:custGeom>
              <a:avLst/>
              <a:gdLst>
                <a:gd name="T0" fmla="*/ 60 w 366"/>
                <a:gd name="T1" fmla="*/ 0 h 245"/>
                <a:gd name="T2" fmla="*/ 365 w 366"/>
                <a:gd name="T3" fmla="*/ 0 h 245"/>
                <a:gd name="T4" fmla="*/ 365 w 366"/>
                <a:gd name="T5" fmla="*/ 244 h 245"/>
                <a:gd name="T6" fmla="*/ 250 w 366"/>
                <a:gd name="T7" fmla="*/ 244 h 245"/>
                <a:gd name="T8" fmla="*/ 250 w 366"/>
                <a:gd name="T9" fmla="*/ 144 h 245"/>
                <a:gd name="T10" fmla="*/ 45 w 366"/>
                <a:gd name="T11" fmla="*/ 144 h 245"/>
                <a:gd name="T12" fmla="*/ 45 w 366"/>
                <a:gd name="T13" fmla="*/ 130 h 245"/>
                <a:gd name="T14" fmla="*/ 30 w 366"/>
                <a:gd name="T15" fmla="*/ 130 h 245"/>
                <a:gd name="T16" fmla="*/ 30 w 366"/>
                <a:gd name="T17" fmla="*/ 115 h 245"/>
                <a:gd name="T18" fmla="*/ 0 w 366"/>
                <a:gd name="T19" fmla="*/ 115 h 245"/>
                <a:gd name="T20" fmla="*/ 0 w 366"/>
                <a:gd name="T21" fmla="*/ 86 h 245"/>
                <a:gd name="T22" fmla="*/ 60 w 366"/>
                <a:gd name="T23" fmla="*/ 86 h 245"/>
                <a:gd name="T24" fmla="*/ 60 w 366"/>
                <a:gd name="T25" fmla="*/ 115 h 245"/>
                <a:gd name="T26" fmla="*/ 90 w 366"/>
                <a:gd name="T27" fmla="*/ 115 h 245"/>
                <a:gd name="T28" fmla="*/ 90 w 366"/>
                <a:gd name="T29" fmla="*/ 101 h 245"/>
                <a:gd name="T30" fmla="*/ 104 w 366"/>
                <a:gd name="T31" fmla="*/ 101 h 245"/>
                <a:gd name="T32" fmla="*/ 104 w 366"/>
                <a:gd name="T33" fmla="*/ 86 h 245"/>
                <a:gd name="T34" fmla="*/ 134 w 366"/>
                <a:gd name="T35" fmla="*/ 86 h 245"/>
                <a:gd name="T36" fmla="*/ 134 w 366"/>
                <a:gd name="T37" fmla="*/ 56 h 245"/>
                <a:gd name="T38" fmla="*/ 75 w 366"/>
                <a:gd name="T39" fmla="*/ 56 h 245"/>
                <a:gd name="T40" fmla="*/ 75 w 366"/>
                <a:gd name="T41" fmla="*/ 70 h 245"/>
                <a:gd name="T42" fmla="*/ 30 w 366"/>
                <a:gd name="T43" fmla="*/ 70 h 245"/>
                <a:gd name="T44" fmla="*/ 30 w 366"/>
                <a:gd name="T45" fmla="*/ 56 h 245"/>
                <a:gd name="T46" fmla="*/ 45 w 366"/>
                <a:gd name="T47" fmla="*/ 56 h 245"/>
                <a:gd name="T48" fmla="*/ 45 w 366"/>
                <a:gd name="T49" fmla="*/ 45 h 245"/>
                <a:gd name="T50" fmla="*/ 60 w 366"/>
                <a:gd name="T51" fmla="*/ 45 h 245"/>
                <a:gd name="T52" fmla="*/ 60 w 366"/>
                <a:gd name="T53" fmla="*/ 30 h 245"/>
                <a:gd name="T54" fmla="*/ 60 w 366"/>
                <a:gd name="T55" fmla="*/ 0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6"/>
                <a:gd name="T85" fmla="*/ 0 h 245"/>
                <a:gd name="T86" fmla="*/ 366 w 366"/>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6" h="245">
                  <a:moveTo>
                    <a:pt x="60" y="0"/>
                  </a:moveTo>
                  <a:lnTo>
                    <a:pt x="365" y="0"/>
                  </a:lnTo>
                  <a:lnTo>
                    <a:pt x="365" y="244"/>
                  </a:lnTo>
                  <a:lnTo>
                    <a:pt x="250" y="244"/>
                  </a:lnTo>
                  <a:lnTo>
                    <a:pt x="250" y="144"/>
                  </a:lnTo>
                  <a:lnTo>
                    <a:pt x="45" y="144"/>
                  </a:lnTo>
                  <a:lnTo>
                    <a:pt x="45" y="130"/>
                  </a:lnTo>
                  <a:lnTo>
                    <a:pt x="30" y="130"/>
                  </a:lnTo>
                  <a:lnTo>
                    <a:pt x="30" y="115"/>
                  </a:lnTo>
                  <a:lnTo>
                    <a:pt x="0" y="115"/>
                  </a:lnTo>
                  <a:lnTo>
                    <a:pt x="0" y="86"/>
                  </a:lnTo>
                  <a:lnTo>
                    <a:pt x="60" y="86"/>
                  </a:lnTo>
                  <a:lnTo>
                    <a:pt x="60" y="115"/>
                  </a:lnTo>
                  <a:lnTo>
                    <a:pt x="90" y="115"/>
                  </a:lnTo>
                  <a:lnTo>
                    <a:pt x="90" y="101"/>
                  </a:lnTo>
                  <a:lnTo>
                    <a:pt x="104" y="101"/>
                  </a:lnTo>
                  <a:lnTo>
                    <a:pt x="104" y="86"/>
                  </a:lnTo>
                  <a:lnTo>
                    <a:pt x="134" y="86"/>
                  </a:lnTo>
                  <a:lnTo>
                    <a:pt x="134" y="56"/>
                  </a:lnTo>
                  <a:lnTo>
                    <a:pt x="75" y="56"/>
                  </a:lnTo>
                  <a:lnTo>
                    <a:pt x="75" y="70"/>
                  </a:lnTo>
                  <a:lnTo>
                    <a:pt x="30" y="70"/>
                  </a:lnTo>
                  <a:lnTo>
                    <a:pt x="30" y="56"/>
                  </a:lnTo>
                  <a:lnTo>
                    <a:pt x="45" y="56"/>
                  </a:lnTo>
                  <a:lnTo>
                    <a:pt x="45" y="45"/>
                  </a:lnTo>
                  <a:lnTo>
                    <a:pt x="60" y="45"/>
                  </a:lnTo>
                  <a:lnTo>
                    <a:pt x="60" y="30"/>
                  </a:lnTo>
                  <a:lnTo>
                    <a:pt x="6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8" name="Freeform 47"/>
            <p:cNvSpPr>
              <a:spLocks/>
            </p:cNvSpPr>
            <p:nvPr/>
          </p:nvSpPr>
          <p:spPr bwMode="auto">
            <a:xfrm>
              <a:off x="3914" y="2309"/>
              <a:ext cx="321" cy="173"/>
            </a:xfrm>
            <a:custGeom>
              <a:avLst/>
              <a:gdLst>
                <a:gd name="T0" fmla="*/ 0 w 321"/>
                <a:gd name="T1" fmla="*/ 0 h 173"/>
                <a:gd name="T2" fmla="*/ 320 w 321"/>
                <a:gd name="T3" fmla="*/ 0 h 173"/>
                <a:gd name="T4" fmla="*/ 320 w 321"/>
                <a:gd name="T5" fmla="*/ 172 h 173"/>
                <a:gd name="T6" fmla="*/ 0 w 321"/>
                <a:gd name="T7" fmla="*/ 172 h 173"/>
                <a:gd name="T8" fmla="*/ 0 w 321"/>
                <a:gd name="T9" fmla="*/ 0 h 173"/>
                <a:gd name="T10" fmla="*/ 0 60000 65536"/>
                <a:gd name="T11" fmla="*/ 0 60000 65536"/>
                <a:gd name="T12" fmla="*/ 0 60000 65536"/>
                <a:gd name="T13" fmla="*/ 0 60000 65536"/>
                <a:gd name="T14" fmla="*/ 0 60000 65536"/>
                <a:gd name="T15" fmla="*/ 0 w 321"/>
                <a:gd name="T16" fmla="*/ 0 h 173"/>
                <a:gd name="T17" fmla="*/ 321 w 321"/>
                <a:gd name="T18" fmla="*/ 173 h 173"/>
              </a:gdLst>
              <a:ahLst/>
              <a:cxnLst>
                <a:cxn ang="T10">
                  <a:pos x="T0" y="T1"/>
                </a:cxn>
                <a:cxn ang="T11">
                  <a:pos x="T2" y="T3"/>
                </a:cxn>
                <a:cxn ang="T12">
                  <a:pos x="T4" y="T5"/>
                </a:cxn>
                <a:cxn ang="T13">
                  <a:pos x="T6" y="T7"/>
                </a:cxn>
                <a:cxn ang="T14">
                  <a:pos x="T8" y="T9"/>
                </a:cxn>
              </a:cxnLst>
              <a:rect l="T15" t="T16" r="T17" b="T18"/>
              <a:pathLst>
                <a:path w="321" h="173">
                  <a:moveTo>
                    <a:pt x="0" y="0"/>
                  </a:moveTo>
                  <a:lnTo>
                    <a:pt x="320" y="0"/>
                  </a:lnTo>
                  <a:lnTo>
                    <a:pt x="320" y="172"/>
                  </a:lnTo>
                  <a:lnTo>
                    <a:pt x="0" y="172"/>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9" name="Freeform 48"/>
            <p:cNvSpPr>
              <a:spLocks/>
            </p:cNvSpPr>
            <p:nvPr/>
          </p:nvSpPr>
          <p:spPr bwMode="auto">
            <a:xfrm>
              <a:off x="4850" y="2366"/>
              <a:ext cx="305" cy="188"/>
            </a:xfrm>
            <a:custGeom>
              <a:avLst/>
              <a:gdLst>
                <a:gd name="T0" fmla="*/ 0 w 305"/>
                <a:gd name="T1" fmla="*/ 0 h 188"/>
                <a:gd name="T2" fmla="*/ 229 w 305"/>
                <a:gd name="T3" fmla="*/ 0 h 188"/>
                <a:gd name="T4" fmla="*/ 229 w 305"/>
                <a:gd name="T5" fmla="*/ 30 h 188"/>
                <a:gd name="T6" fmla="*/ 245 w 305"/>
                <a:gd name="T7" fmla="*/ 30 h 188"/>
                <a:gd name="T8" fmla="*/ 245 w 305"/>
                <a:gd name="T9" fmla="*/ 59 h 188"/>
                <a:gd name="T10" fmla="*/ 260 w 305"/>
                <a:gd name="T11" fmla="*/ 59 h 188"/>
                <a:gd name="T12" fmla="*/ 260 w 305"/>
                <a:gd name="T13" fmla="*/ 88 h 188"/>
                <a:gd name="T14" fmla="*/ 275 w 305"/>
                <a:gd name="T15" fmla="*/ 88 h 188"/>
                <a:gd name="T16" fmla="*/ 275 w 305"/>
                <a:gd name="T17" fmla="*/ 117 h 188"/>
                <a:gd name="T18" fmla="*/ 289 w 305"/>
                <a:gd name="T19" fmla="*/ 117 h 188"/>
                <a:gd name="T20" fmla="*/ 289 w 305"/>
                <a:gd name="T21" fmla="*/ 147 h 188"/>
                <a:gd name="T22" fmla="*/ 304 w 305"/>
                <a:gd name="T23" fmla="*/ 147 h 188"/>
                <a:gd name="T24" fmla="*/ 304 w 305"/>
                <a:gd name="T25" fmla="*/ 158 h 188"/>
                <a:gd name="T26" fmla="*/ 245 w 305"/>
                <a:gd name="T27" fmla="*/ 158 h 188"/>
                <a:gd name="T28" fmla="*/ 245 w 305"/>
                <a:gd name="T29" fmla="*/ 187 h 188"/>
                <a:gd name="T30" fmla="*/ 0 w 305"/>
                <a:gd name="T31" fmla="*/ 187 h 188"/>
                <a:gd name="T32" fmla="*/ 0 w 305"/>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5"/>
                <a:gd name="T52" fmla="*/ 0 h 188"/>
                <a:gd name="T53" fmla="*/ 305 w 305"/>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5" h="188">
                  <a:moveTo>
                    <a:pt x="0" y="0"/>
                  </a:moveTo>
                  <a:lnTo>
                    <a:pt x="229" y="0"/>
                  </a:lnTo>
                  <a:lnTo>
                    <a:pt x="229" y="30"/>
                  </a:lnTo>
                  <a:lnTo>
                    <a:pt x="245" y="30"/>
                  </a:lnTo>
                  <a:lnTo>
                    <a:pt x="245" y="59"/>
                  </a:lnTo>
                  <a:lnTo>
                    <a:pt x="260" y="59"/>
                  </a:lnTo>
                  <a:lnTo>
                    <a:pt x="260" y="88"/>
                  </a:lnTo>
                  <a:lnTo>
                    <a:pt x="275" y="88"/>
                  </a:lnTo>
                  <a:lnTo>
                    <a:pt x="275" y="117"/>
                  </a:lnTo>
                  <a:lnTo>
                    <a:pt x="289" y="117"/>
                  </a:lnTo>
                  <a:lnTo>
                    <a:pt x="289" y="147"/>
                  </a:lnTo>
                  <a:lnTo>
                    <a:pt x="304" y="147"/>
                  </a:lnTo>
                  <a:lnTo>
                    <a:pt x="304" y="158"/>
                  </a:lnTo>
                  <a:lnTo>
                    <a:pt x="245" y="158"/>
                  </a:lnTo>
                  <a:lnTo>
                    <a:pt x="245" y="187"/>
                  </a:lnTo>
                  <a:lnTo>
                    <a:pt x="0" y="187"/>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0" name="Freeform 49"/>
            <p:cNvSpPr>
              <a:spLocks/>
            </p:cNvSpPr>
            <p:nvPr/>
          </p:nvSpPr>
          <p:spPr bwMode="auto">
            <a:xfrm>
              <a:off x="3528" y="244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1" name="Freeform 50"/>
            <p:cNvSpPr>
              <a:spLocks/>
            </p:cNvSpPr>
            <p:nvPr/>
          </p:nvSpPr>
          <p:spPr bwMode="auto">
            <a:xfrm>
              <a:off x="3558" y="247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2" name="Freeform 51"/>
            <p:cNvSpPr>
              <a:spLocks/>
            </p:cNvSpPr>
            <p:nvPr/>
          </p:nvSpPr>
          <p:spPr bwMode="auto">
            <a:xfrm>
              <a:off x="3589" y="2472"/>
              <a:ext cx="305" cy="245"/>
            </a:xfrm>
            <a:custGeom>
              <a:avLst/>
              <a:gdLst>
                <a:gd name="T0" fmla="*/ 0 w 305"/>
                <a:gd name="T1" fmla="*/ 0 h 245"/>
                <a:gd name="T2" fmla="*/ 175 w 305"/>
                <a:gd name="T3" fmla="*/ 0 h 245"/>
                <a:gd name="T4" fmla="*/ 175 w 305"/>
                <a:gd name="T5" fmla="*/ 100 h 245"/>
                <a:gd name="T6" fmla="*/ 304 w 305"/>
                <a:gd name="T7" fmla="*/ 100 h 245"/>
                <a:gd name="T8" fmla="*/ 304 w 305"/>
                <a:gd name="T9" fmla="*/ 203 h 245"/>
                <a:gd name="T10" fmla="*/ 175 w 305"/>
                <a:gd name="T11" fmla="*/ 203 h 245"/>
                <a:gd name="T12" fmla="*/ 175 w 305"/>
                <a:gd name="T13" fmla="*/ 244 h 245"/>
                <a:gd name="T14" fmla="*/ 100 w 305"/>
                <a:gd name="T15" fmla="*/ 244 h 245"/>
                <a:gd name="T16" fmla="*/ 100 w 305"/>
                <a:gd name="T17" fmla="*/ 229 h 245"/>
                <a:gd name="T18" fmla="*/ 89 w 305"/>
                <a:gd name="T19" fmla="*/ 229 h 245"/>
                <a:gd name="T20" fmla="*/ 89 w 305"/>
                <a:gd name="T21" fmla="*/ 215 h 245"/>
                <a:gd name="T22" fmla="*/ 74 w 305"/>
                <a:gd name="T23" fmla="*/ 215 h 245"/>
                <a:gd name="T24" fmla="*/ 74 w 305"/>
                <a:gd name="T25" fmla="*/ 203 h 245"/>
                <a:gd name="T26" fmla="*/ 59 w 305"/>
                <a:gd name="T27" fmla="*/ 203 h 245"/>
                <a:gd name="T28" fmla="*/ 59 w 305"/>
                <a:gd name="T29" fmla="*/ 159 h 245"/>
                <a:gd name="T30" fmla="*/ 44 w 305"/>
                <a:gd name="T31" fmla="*/ 159 h 245"/>
                <a:gd name="T32" fmla="*/ 44 w 305"/>
                <a:gd name="T33" fmla="*/ 130 h 245"/>
                <a:gd name="T34" fmla="*/ 29 w 305"/>
                <a:gd name="T35" fmla="*/ 130 h 245"/>
                <a:gd name="T36" fmla="*/ 29 w 305"/>
                <a:gd name="T37" fmla="*/ 100 h 245"/>
                <a:gd name="T38" fmla="*/ 15 w 305"/>
                <a:gd name="T39" fmla="*/ 100 h 245"/>
                <a:gd name="T40" fmla="*/ 15 w 305"/>
                <a:gd name="T41" fmla="*/ 15 h 245"/>
                <a:gd name="T42" fmla="*/ 0 w 305"/>
                <a:gd name="T43" fmla="*/ 15 h 245"/>
                <a:gd name="T44" fmla="*/ 0 w 305"/>
                <a:gd name="T45" fmla="*/ 0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5"/>
                <a:gd name="T70" fmla="*/ 0 h 245"/>
                <a:gd name="T71" fmla="*/ 305 w 305"/>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5" h="245">
                  <a:moveTo>
                    <a:pt x="0" y="0"/>
                  </a:moveTo>
                  <a:lnTo>
                    <a:pt x="175" y="0"/>
                  </a:lnTo>
                  <a:lnTo>
                    <a:pt x="175" y="100"/>
                  </a:lnTo>
                  <a:lnTo>
                    <a:pt x="304" y="100"/>
                  </a:lnTo>
                  <a:lnTo>
                    <a:pt x="304" y="203"/>
                  </a:lnTo>
                  <a:lnTo>
                    <a:pt x="175" y="203"/>
                  </a:lnTo>
                  <a:lnTo>
                    <a:pt x="175" y="244"/>
                  </a:lnTo>
                  <a:lnTo>
                    <a:pt x="100" y="244"/>
                  </a:lnTo>
                  <a:lnTo>
                    <a:pt x="100" y="229"/>
                  </a:lnTo>
                  <a:lnTo>
                    <a:pt x="89" y="229"/>
                  </a:lnTo>
                  <a:lnTo>
                    <a:pt x="89" y="215"/>
                  </a:lnTo>
                  <a:lnTo>
                    <a:pt x="74" y="215"/>
                  </a:lnTo>
                  <a:lnTo>
                    <a:pt x="74" y="203"/>
                  </a:lnTo>
                  <a:lnTo>
                    <a:pt x="59" y="203"/>
                  </a:lnTo>
                  <a:lnTo>
                    <a:pt x="59" y="159"/>
                  </a:lnTo>
                  <a:lnTo>
                    <a:pt x="44" y="159"/>
                  </a:lnTo>
                  <a:lnTo>
                    <a:pt x="44" y="130"/>
                  </a:lnTo>
                  <a:lnTo>
                    <a:pt x="29" y="130"/>
                  </a:lnTo>
                  <a:lnTo>
                    <a:pt x="29" y="100"/>
                  </a:lnTo>
                  <a:lnTo>
                    <a:pt x="15" y="100"/>
                  </a:lnTo>
                  <a:lnTo>
                    <a:pt x="15" y="15"/>
                  </a:lnTo>
                  <a:lnTo>
                    <a:pt x="0" y="15"/>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3" name="Freeform 52"/>
            <p:cNvSpPr>
              <a:spLocks/>
            </p:cNvSpPr>
            <p:nvPr/>
          </p:nvSpPr>
          <p:spPr bwMode="auto">
            <a:xfrm>
              <a:off x="3914" y="2503"/>
              <a:ext cx="321" cy="172"/>
            </a:xfrm>
            <a:custGeom>
              <a:avLst/>
              <a:gdLst>
                <a:gd name="T0" fmla="*/ 0 w 321"/>
                <a:gd name="T1" fmla="*/ 0 h 172"/>
                <a:gd name="T2" fmla="*/ 320 w 321"/>
                <a:gd name="T3" fmla="*/ 0 h 172"/>
                <a:gd name="T4" fmla="*/ 320 w 321"/>
                <a:gd name="T5" fmla="*/ 171 h 172"/>
                <a:gd name="T6" fmla="*/ 0 w 321"/>
                <a:gd name="T7" fmla="*/ 171 h 172"/>
                <a:gd name="T8" fmla="*/ 0 w 321"/>
                <a:gd name="T9" fmla="*/ 0 h 172"/>
                <a:gd name="T10" fmla="*/ 0 60000 65536"/>
                <a:gd name="T11" fmla="*/ 0 60000 65536"/>
                <a:gd name="T12" fmla="*/ 0 60000 65536"/>
                <a:gd name="T13" fmla="*/ 0 60000 65536"/>
                <a:gd name="T14" fmla="*/ 0 60000 65536"/>
                <a:gd name="T15" fmla="*/ 0 w 321"/>
                <a:gd name="T16" fmla="*/ 0 h 172"/>
                <a:gd name="T17" fmla="*/ 321 w 321"/>
                <a:gd name="T18" fmla="*/ 172 h 172"/>
              </a:gdLst>
              <a:ahLst/>
              <a:cxnLst>
                <a:cxn ang="T10">
                  <a:pos x="T0" y="T1"/>
                </a:cxn>
                <a:cxn ang="T11">
                  <a:pos x="T2" y="T3"/>
                </a:cxn>
                <a:cxn ang="T12">
                  <a:pos x="T4" y="T5"/>
                </a:cxn>
                <a:cxn ang="T13">
                  <a:pos x="T6" y="T7"/>
                </a:cxn>
                <a:cxn ang="T14">
                  <a:pos x="T8" y="T9"/>
                </a:cxn>
              </a:cxnLst>
              <a:rect l="T15" t="T16" r="T17" b="T18"/>
              <a:pathLst>
                <a:path w="321" h="172">
                  <a:moveTo>
                    <a:pt x="0" y="0"/>
                  </a:moveTo>
                  <a:lnTo>
                    <a:pt x="320" y="0"/>
                  </a:lnTo>
                  <a:lnTo>
                    <a:pt x="320" y="171"/>
                  </a:lnTo>
                  <a:lnTo>
                    <a:pt x="0" y="171"/>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4" name="Freeform 53"/>
            <p:cNvSpPr>
              <a:spLocks/>
            </p:cNvSpPr>
            <p:nvPr/>
          </p:nvSpPr>
          <p:spPr bwMode="auto">
            <a:xfrm>
              <a:off x="3869" y="2574"/>
              <a:ext cx="945" cy="366"/>
            </a:xfrm>
            <a:custGeom>
              <a:avLst/>
              <a:gdLst>
                <a:gd name="T0" fmla="*/ 929 w 945"/>
                <a:gd name="T1" fmla="*/ 0 h 366"/>
                <a:gd name="T2" fmla="*/ 944 w 945"/>
                <a:gd name="T3" fmla="*/ 16 h 366"/>
                <a:gd name="T4" fmla="*/ 929 w 945"/>
                <a:gd name="T5" fmla="*/ 45 h 366"/>
                <a:gd name="T6" fmla="*/ 854 w 945"/>
                <a:gd name="T7" fmla="*/ 16 h 366"/>
                <a:gd name="T8" fmla="*/ 839 w 945"/>
                <a:gd name="T9" fmla="*/ 30 h 366"/>
                <a:gd name="T10" fmla="*/ 869 w 945"/>
                <a:gd name="T11" fmla="*/ 45 h 366"/>
                <a:gd name="T12" fmla="*/ 839 w 945"/>
                <a:gd name="T13" fmla="*/ 75 h 366"/>
                <a:gd name="T14" fmla="*/ 813 w 945"/>
                <a:gd name="T15" fmla="*/ 60 h 366"/>
                <a:gd name="T16" fmla="*/ 798 w 945"/>
                <a:gd name="T17" fmla="*/ 75 h 366"/>
                <a:gd name="T18" fmla="*/ 783 w 945"/>
                <a:gd name="T19" fmla="*/ 90 h 366"/>
                <a:gd name="T20" fmla="*/ 767 w 945"/>
                <a:gd name="T21" fmla="*/ 104 h 366"/>
                <a:gd name="T22" fmla="*/ 737 w 945"/>
                <a:gd name="T23" fmla="*/ 116 h 366"/>
                <a:gd name="T24" fmla="*/ 708 w 945"/>
                <a:gd name="T25" fmla="*/ 131 h 366"/>
                <a:gd name="T26" fmla="*/ 722 w 945"/>
                <a:gd name="T27" fmla="*/ 175 h 366"/>
                <a:gd name="T28" fmla="*/ 752 w 945"/>
                <a:gd name="T29" fmla="*/ 146 h 366"/>
                <a:gd name="T30" fmla="*/ 767 w 945"/>
                <a:gd name="T31" fmla="*/ 175 h 366"/>
                <a:gd name="T32" fmla="*/ 783 w 945"/>
                <a:gd name="T33" fmla="*/ 206 h 366"/>
                <a:gd name="T34" fmla="*/ 798 w 945"/>
                <a:gd name="T35" fmla="*/ 250 h 366"/>
                <a:gd name="T36" fmla="*/ 813 w 945"/>
                <a:gd name="T37" fmla="*/ 265 h 366"/>
                <a:gd name="T38" fmla="*/ 369 w 945"/>
                <a:gd name="T39" fmla="*/ 276 h 366"/>
                <a:gd name="T40" fmla="*/ 354 w 945"/>
                <a:gd name="T41" fmla="*/ 365 h 366"/>
                <a:gd name="T42" fmla="*/ 282 w 945"/>
                <a:gd name="T43" fmla="*/ 276 h 366"/>
                <a:gd name="T44" fmla="*/ 45 w 945"/>
                <a:gd name="T45" fmla="*/ 265 h 366"/>
                <a:gd name="T46" fmla="*/ 30 w 945"/>
                <a:gd name="T47" fmla="*/ 276 h 366"/>
                <a:gd name="T48" fmla="*/ 45 w 945"/>
                <a:gd name="T49" fmla="*/ 250 h 366"/>
                <a:gd name="T50" fmla="*/ 30 w 945"/>
                <a:gd name="T51" fmla="*/ 235 h 366"/>
                <a:gd name="T52" fmla="*/ 15 w 945"/>
                <a:gd name="T53" fmla="*/ 206 h 366"/>
                <a:gd name="T54" fmla="*/ 0 w 945"/>
                <a:gd name="T55" fmla="*/ 191 h 366"/>
                <a:gd name="T56" fmla="*/ 15 w 945"/>
                <a:gd name="T57" fmla="*/ 175 h 366"/>
                <a:gd name="T58" fmla="*/ 45 w 945"/>
                <a:gd name="T59" fmla="*/ 191 h 366"/>
                <a:gd name="T60" fmla="*/ 60 w 945"/>
                <a:gd name="T61" fmla="*/ 235 h 366"/>
                <a:gd name="T62" fmla="*/ 282 w 945"/>
                <a:gd name="T63" fmla="*/ 250 h 366"/>
                <a:gd name="T64" fmla="*/ 354 w 945"/>
                <a:gd name="T65" fmla="*/ 265 h 366"/>
                <a:gd name="T66" fmla="*/ 369 w 945"/>
                <a:gd name="T67" fmla="*/ 191 h 366"/>
                <a:gd name="T68" fmla="*/ 429 w 945"/>
                <a:gd name="T69" fmla="*/ 265 h 366"/>
                <a:gd name="T70" fmla="*/ 459 w 945"/>
                <a:gd name="T71" fmla="*/ 250 h 366"/>
                <a:gd name="T72" fmla="*/ 767 w 945"/>
                <a:gd name="T73" fmla="*/ 265 h 366"/>
                <a:gd name="T74" fmla="*/ 752 w 945"/>
                <a:gd name="T75" fmla="*/ 235 h 366"/>
                <a:gd name="T76" fmla="*/ 737 w 945"/>
                <a:gd name="T77" fmla="*/ 220 h 366"/>
                <a:gd name="T78" fmla="*/ 722 w 945"/>
                <a:gd name="T79" fmla="*/ 206 h 366"/>
                <a:gd name="T80" fmla="*/ 708 w 945"/>
                <a:gd name="T81" fmla="*/ 220 h 366"/>
                <a:gd name="T82" fmla="*/ 678 w 945"/>
                <a:gd name="T83" fmla="*/ 206 h 366"/>
                <a:gd name="T84" fmla="*/ 693 w 945"/>
                <a:gd name="T85" fmla="*/ 191 h 366"/>
                <a:gd name="T86" fmla="*/ 662 w 945"/>
                <a:gd name="T87" fmla="*/ 175 h 366"/>
                <a:gd name="T88" fmla="*/ 678 w 945"/>
                <a:gd name="T89" fmla="*/ 160 h 366"/>
                <a:gd name="T90" fmla="*/ 662 w 945"/>
                <a:gd name="T91" fmla="*/ 146 h 366"/>
                <a:gd name="T92" fmla="*/ 693 w 945"/>
                <a:gd name="T93" fmla="*/ 131 h 366"/>
                <a:gd name="T94" fmla="*/ 722 w 945"/>
                <a:gd name="T95" fmla="*/ 116 h 366"/>
                <a:gd name="T96" fmla="*/ 752 w 945"/>
                <a:gd name="T97" fmla="*/ 104 h 366"/>
                <a:gd name="T98" fmla="*/ 767 w 945"/>
                <a:gd name="T99" fmla="*/ 90 h 366"/>
                <a:gd name="T100" fmla="*/ 783 w 945"/>
                <a:gd name="T101" fmla="*/ 75 h 366"/>
                <a:gd name="T102" fmla="*/ 798 w 945"/>
                <a:gd name="T103" fmla="*/ 60 h 366"/>
                <a:gd name="T104" fmla="*/ 828 w 945"/>
                <a:gd name="T105" fmla="*/ 45 h 366"/>
                <a:gd name="T106" fmla="*/ 813 w 945"/>
                <a:gd name="T107" fmla="*/ 30 h 366"/>
                <a:gd name="T108" fmla="*/ 854 w 945"/>
                <a:gd name="T109" fmla="*/ 1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5"/>
                <a:gd name="T166" fmla="*/ 0 h 366"/>
                <a:gd name="T167" fmla="*/ 945 w 945"/>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5" h="366">
                  <a:moveTo>
                    <a:pt x="854" y="0"/>
                  </a:moveTo>
                  <a:lnTo>
                    <a:pt x="929" y="0"/>
                  </a:lnTo>
                  <a:lnTo>
                    <a:pt x="929" y="16"/>
                  </a:lnTo>
                  <a:lnTo>
                    <a:pt x="944" y="16"/>
                  </a:lnTo>
                  <a:lnTo>
                    <a:pt x="944" y="45"/>
                  </a:lnTo>
                  <a:lnTo>
                    <a:pt x="929" y="45"/>
                  </a:lnTo>
                  <a:lnTo>
                    <a:pt x="929" y="16"/>
                  </a:lnTo>
                  <a:lnTo>
                    <a:pt x="854" y="16"/>
                  </a:lnTo>
                  <a:lnTo>
                    <a:pt x="854" y="30"/>
                  </a:lnTo>
                  <a:lnTo>
                    <a:pt x="839" y="30"/>
                  </a:lnTo>
                  <a:lnTo>
                    <a:pt x="839" y="45"/>
                  </a:lnTo>
                  <a:lnTo>
                    <a:pt x="869" y="45"/>
                  </a:lnTo>
                  <a:lnTo>
                    <a:pt x="869" y="75"/>
                  </a:lnTo>
                  <a:lnTo>
                    <a:pt x="839" y="75"/>
                  </a:lnTo>
                  <a:lnTo>
                    <a:pt x="839" y="60"/>
                  </a:lnTo>
                  <a:lnTo>
                    <a:pt x="813" y="60"/>
                  </a:lnTo>
                  <a:lnTo>
                    <a:pt x="813" y="75"/>
                  </a:lnTo>
                  <a:lnTo>
                    <a:pt x="798" y="75"/>
                  </a:lnTo>
                  <a:lnTo>
                    <a:pt x="798" y="90"/>
                  </a:lnTo>
                  <a:lnTo>
                    <a:pt x="783" y="90"/>
                  </a:lnTo>
                  <a:lnTo>
                    <a:pt x="783" y="104"/>
                  </a:lnTo>
                  <a:lnTo>
                    <a:pt x="767" y="104"/>
                  </a:lnTo>
                  <a:lnTo>
                    <a:pt x="767" y="116"/>
                  </a:lnTo>
                  <a:lnTo>
                    <a:pt x="737" y="116"/>
                  </a:lnTo>
                  <a:lnTo>
                    <a:pt x="737" y="131"/>
                  </a:lnTo>
                  <a:lnTo>
                    <a:pt x="708" y="131"/>
                  </a:lnTo>
                  <a:lnTo>
                    <a:pt x="708" y="175"/>
                  </a:lnTo>
                  <a:lnTo>
                    <a:pt x="722" y="175"/>
                  </a:lnTo>
                  <a:lnTo>
                    <a:pt x="722" y="146"/>
                  </a:lnTo>
                  <a:lnTo>
                    <a:pt x="752" y="146"/>
                  </a:lnTo>
                  <a:lnTo>
                    <a:pt x="752" y="175"/>
                  </a:lnTo>
                  <a:lnTo>
                    <a:pt x="767" y="175"/>
                  </a:lnTo>
                  <a:lnTo>
                    <a:pt x="767" y="206"/>
                  </a:lnTo>
                  <a:lnTo>
                    <a:pt x="783" y="206"/>
                  </a:lnTo>
                  <a:lnTo>
                    <a:pt x="783" y="250"/>
                  </a:lnTo>
                  <a:lnTo>
                    <a:pt x="798" y="250"/>
                  </a:lnTo>
                  <a:lnTo>
                    <a:pt x="798" y="265"/>
                  </a:lnTo>
                  <a:lnTo>
                    <a:pt x="813" y="265"/>
                  </a:lnTo>
                  <a:lnTo>
                    <a:pt x="813" y="276"/>
                  </a:lnTo>
                  <a:lnTo>
                    <a:pt x="369" y="276"/>
                  </a:lnTo>
                  <a:lnTo>
                    <a:pt x="369" y="365"/>
                  </a:lnTo>
                  <a:lnTo>
                    <a:pt x="354" y="365"/>
                  </a:lnTo>
                  <a:lnTo>
                    <a:pt x="354" y="276"/>
                  </a:lnTo>
                  <a:lnTo>
                    <a:pt x="282" y="276"/>
                  </a:lnTo>
                  <a:lnTo>
                    <a:pt x="282" y="265"/>
                  </a:lnTo>
                  <a:lnTo>
                    <a:pt x="45" y="265"/>
                  </a:lnTo>
                  <a:lnTo>
                    <a:pt x="45" y="276"/>
                  </a:lnTo>
                  <a:lnTo>
                    <a:pt x="30" y="276"/>
                  </a:lnTo>
                  <a:lnTo>
                    <a:pt x="30" y="250"/>
                  </a:lnTo>
                  <a:lnTo>
                    <a:pt x="45" y="250"/>
                  </a:lnTo>
                  <a:lnTo>
                    <a:pt x="45" y="235"/>
                  </a:lnTo>
                  <a:lnTo>
                    <a:pt x="30" y="235"/>
                  </a:lnTo>
                  <a:lnTo>
                    <a:pt x="30" y="206"/>
                  </a:lnTo>
                  <a:lnTo>
                    <a:pt x="15" y="206"/>
                  </a:lnTo>
                  <a:lnTo>
                    <a:pt x="15" y="191"/>
                  </a:lnTo>
                  <a:lnTo>
                    <a:pt x="0" y="191"/>
                  </a:lnTo>
                  <a:lnTo>
                    <a:pt x="0" y="175"/>
                  </a:lnTo>
                  <a:lnTo>
                    <a:pt x="15" y="175"/>
                  </a:lnTo>
                  <a:lnTo>
                    <a:pt x="15" y="191"/>
                  </a:lnTo>
                  <a:lnTo>
                    <a:pt x="45" y="191"/>
                  </a:lnTo>
                  <a:lnTo>
                    <a:pt x="45" y="235"/>
                  </a:lnTo>
                  <a:lnTo>
                    <a:pt x="60" y="235"/>
                  </a:lnTo>
                  <a:lnTo>
                    <a:pt x="60" y="250"/>
                  </a:lnTo>
                  <a:lnTo>
                    <a:pt x="282" y="250"/>
                  </a:lnTo>
                  <a:lnTo>
                    <a:pt x="282" y="265"/>
                  </a:lnTo>
                  <a:lnTo>
                    <a:pt x="354" y="265"/>
                  </a:lnTo>
                  <a:lnTo>
                    <a:pt x="354" y="191"/>
                  </a:lnTo>
                  <a:lnTo>
                    <a:pt x="369" y="191"/>
                  </a:lnTo>
                  <a:lnTo>
                    <a:pt x="369" y="265"/>
                  </a:lnTo>
                  <a:lnTo>
                    <a:pt x="429" y="265"/>
                  </a:lnTo>
                  <a:lnTo>
                    <a:pt x="429" y="250"/>
                  </a:lnTo>
                  <a:lnTo>
                    <a:pt x="459" y="250"/>
                  </a:lnTo>
                  <a:lnTo>
                    <a:pt x="459" y="265"/>
                  </a:lnTo>
                  <a:lnTo>
                    <a:pt x="767" y="265"/>
                  </a:lnTo>
                  <a:lnTo>
                    <a:pt x="767" y="235"/>
                  </a:lnTo>
                  <a:lnTo>
                    <a:pt x="752" y="235"/>
                  </a:lnTo>
                  <a:lnTo>
                    <a:pt x="752" y="220"/>
                  </a:lnTo>
                  <a:lnTo>
                    <a:pt x="737" y="220"/>
                  </a:lnTo>
                  <a:lnTo>
                    <a:pt x="737" y="206"/>
                  </a:lnTo>
                  <a:lnTo>
                    <a:pt x="722" y="206"/>
                  </a:lnTo>
                  <a:lnTo>
                    <a:pt x="722" y="220"/>
                  </a:lnTo>
                  <a:lnTo>
                    <a:pt x="708" y="220"/>
                  </a:lnTo>
                  <a:lnTo>
                    <a:pt x="708" y="206"/>
                  </a:lnTo>
                  <a:lnTo>
                    <a:pt x="678" y="206"/>
                  </a:lnTo>
                  <a:lnTo>
                    <a:pt x="678" y="191"/>
                  </a:lnTo>
                  <a:lnTo>
                    <a:pt x="693" y="191"/>
                  </a:lnTo>
                  <a:lnTo>
                    <a:pt x="693" y="175"/>
                  </a:lnTo>
                  <a:lnTo>
                    <a:pt x="662" y="175"/>
                  </a:lnTo>
                  <a:lnTo>
                    <a:pt x="662" y="160"/>
                  </a:lnTo>
                  <a:lnTo>
                    <a:pt x="678" y="160"/>
                  </a:lnTo>
                  <a:lnTo>
                    <a:pt x="678" y="146"/>
                  </a:lnTo>
                  <a:lnTo>
                    <a:pt x="662" y="146"/>
                  </a:lnTo>
                  <a:lnTo>
                    <a:pt x="662" y="131"/>
                  </a:lnTo>
                  <a:lnTo>
                    <a:pt x="693" y="131"/>
                  </a:lnTo>
                  <a:lnTo>
                    <a:pt x="693" y="116"/>
                  </a:lnTo>
                  <a:lnTo>
                    <a:pt x="722" y="116"/>
                  </a:lnTo>
                  <a:lnTo>
                    <a:pt x="722" y="104"/>
                  </a:lnTo>
                  <a:lnTo>
                    <a:pt x="752" y="104"/>
                  </a:lnTo>
                  <a:lnTo>
                    <a:pt x="752" y="90"/>
                  </a:lnTo>
                  <a:lnTo>
                    <a:pt x="767" y="90"/>
                  </a:lnTo>
                  <a:lnTo>
                    <a:pt x="767" y="75"/>
                  </a:lnTo>
                  <a:lnTo>
                    <a:pt x="783" y="75"/>
                  </a:lnTo>
                  <a:lnTo>
                    <a:pt x="783" y="60"/>
                  </a:lnTo>
                  <a:lnTo>
                    <a:pt x="798" y="60"/>
                  </a:lnTo>
                  <a:lnTo>
                    <a:pt x="798" y="45"/>
                  </a:lnTo>
                  <a:lnTo>
                    <a:pt x="828" y="45"/>
                  </a:lnTo>
                  <a:lnTo>
                    <a:pt x="828" y="30"/>
                  </a:lnTo>
                  <a:lnTo>
                    <a:pt x="813" y="30"/>
                  </a:lnTo>
                  <a:lnTo>
                    <a:pt x="813" y="16"/>
                  </a:lnTo>
                  <a:lnTo>
                    <a:pt x="854" y="16"/>
                  </a:lnTo>
                  <a:lnTo>
                    <a:pt x="854"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5" name="Freeform 54"/>
            <p:cNvSpPr>
              <a:spLocks/>
            </p:cNvSpPr>
            <p:nvPr/>
          </p:nvSpPr>
          <p:spPr bwMode="auto">
            <a:xfrm>
              <a:off x="4728" y="2635"/>
              <a:ext cx="234" cy="260"/>
            </a:xfrm>
            <a:custGeom>
              <a:avLst/>
              <a:gdLst>
                <a:gd name="T0" fmla="*/ 119 w 234"/>
                <a:gd name="T1" fmla="*/ 0 h 260"/>
                <a:gd name="T2" fmla="*/ 134 w 234"/>
                <a:gd name="T3" fmla="*/ 0 h 260"/>
                <a:gd name="T4" fmla="*/ 134 w 234"/>
                <a:gd name="T5" fmla="*/ 29 h 260"/>
                <a:gd name="T6" fmla="*/ 144 w 234"/>
                <a:gd name="T7" fmla="*/ 29 h 260"/>
                <a:gd name="T8" fmla="*/ 144 w 234"/>
                <a:gd name="T9" fmla="*/ 85 h 260"/>
                <a:gd name="T10" fmla="*/ 233 w 234"/>
                <a:gd name="T11" fmla="*/ 85 h 260"/>
                <a:gd name="T12" fmla="*/ 233 w 234"/>
                <a:gd name="T13" fmla="*/ 100 h 260"/>
                <a:gd name="T14" fmla="*/ 159 w 234"/>
                <a:gd name="T15" fmla="*/ 100 h 260"/>
                <a:gd name="T16" fmla="*/ 159 w 234"/>
                <a:gd name="T17" fmla="*/ 130 h 260"/>
                <a:gd name="T18" fmla="*/ 144 w 234"/>
                <a:gd name="T19" fmla="*/ 130 h 260"/>
                <a:gd name="T20" fmla="*/ 144 w 234"/>
                <a:gd name="T21" fmla="*/ 145 h 260"/>
                <a:gd name="T22" fmla="*/ 134 w 234"/>
                <a:gd name="T23" fmla="*/ 145 h 260"/>
                <a:gd name="T24" fmla="*/ 134 w 234"/>
                <a:gd name="T25" fmla="*/ 174 h 260"/>
                <a:gd name="T26" fmla="*/ 119 w 234"/>
                <a:gd name="T27" fmla="*/ 174 h 260"/>
                <a:gd name="T28" fmla="*/ 119 w 234"/>
                <a:gd name="T29" fmla="*/ 189 h 260"/>
                <a:gd name="T30" fmla="*/ 104 w 234"/>
                <a:gd name="T31" fmla="*/ 189 h 260"/>
                <a:gd name="T32" fmla="*/ 104 w 234"/>
                <a:gd name="T33" fmla="*/ 203 h 260"/>
                <a:gd name="T34" fmla="*/ 119 w 234"/>
                <a:gd name="T35" fmla="*/ 203 h 260"/>
                <a:gd name="T36" fmla="*/ 119 w 234"/>
                <a:gd name="T37" fmla="*/ 215 h 260"/>
                <a:gd name="T38" fmla="*/ 104 w 234"/>
                <a:gd name="T39" fmla="*/ 215 h 260"/>
                <a:gd name="T40" fmla="*/ 104 w 234"/>
                <a:gd name="T41" fmla="*/ 244 h 260"/>
                <a:gd name="T42" fmla="*/ 89 w 234"/>
                <a:gd name="T43" fmla="*/ 244 h 260"/>
                <a:gd name="T44" fmla="*/ 89 w 234"/>
                <a:gd name="T45" fmla="*/ 259 h 260"/>
                <a:gd name="T46" fmla="*/ 45 w 234"/>
                <a:gd name="T47" fmla="*/ 259 h 260"/>
                <a:gd name="T48" fmla="*/ 45 w 234"/>
                <a:gd name="T49" fmla="*/ 244 h 260"/>
                <a:gd name="T50" fmla="*/ 0 w 234"/>
                <a:gd name="T51" fmla="*/ 244 h 260"/>
                <a:gd name="T52" fmla="*/ 0 w 234"/>
                <a:gd name="T53" fmla="*/ 230 h 260"/>
                <a:gd name="T54" fmla="*/ 16 w 234"/>
                <a:gd name="T55" fmla="*/ 230 h 260"/>
                <a:gd name="T56" fmla="*/ 16 w 234"/>
                <a:gd name="T57" fmla="*/ 215 h 260"/>
                <a:gd name="T58" fmla="*/ 45 w 234"/>
                <a:gd name="T59" fmla="*/ 215 h 260"/>
                <a:gd name="T60" fmla="*/ 45 w 234"/>
                <a:gd name="T61" fmla="*/ 244 h 260"/>
                <a:gd name="T62" fmla="*/ 89 w 234"/>
                <a:gd name="T63" fmla="*/ 244 h 260"/>
                <a:gd name="T64" fmla="*/ 89 w 234"/>
                <a:gd name="T65" fmla="*/ 215 h 260"/>
                <a:gd name="T66" fmla="*/ 74 w 234"/>
                <a:gd name="T67" fmla="*/ 215 h 260"/>
                <a:gd name="T68" fmla="*/ 74 w 234"/>
                <a:gd name="T69" fmla="*/ 230 h 260"/>
                <a:gd name="T70" fmla="*/ 59 w 234"/>
                <a:gd name="T71" fmla="*/ 230 h 260"/>
                <a:gd name="T72" fmla="*/ 59 w 234"/>
                <a:gd name="T73" fmla="*/ 189 h 260"/>
                <a:gd name="T74" fmla="*/ 89 w 234"/>
                <a:gd name="T75" fmla="*/ 189 h 260"/>
                <a:gd name="T76" fmla="*/ 89 w 234"/>
                <a:gd name="T77" fmla="*/ 174 h 260"/>
                <a:gd name="T78" fmla="*/ 119 w 234"/>
                <a:gd name="T79" fmla="*/ 174 h 260"/>
                <a:gd name="T80" fmla="*/ 119 w 234"/>
                <a:gd name="T81" fmla="*/ 145 h 260"/>
                <a:gd name="T82" fmla="*/ 134 w 234"/>
                <a:gd name="T83" fmla="*/ 145 h 260"/>
                <a:gd name="T84" fmla="*/ 134 w 234"/>
                <a:gd name="T85" fmla="*/ 130 h 260"/>
                <a:gd name="T86" fmla="*/ 144 w 234"/>
                <a:gd name="T87" fmla="*/ 130 h 260"/>
                <a:gd name="T88" fmla="*/ 144 w 234"/>
                <a:gd name="T89" fmla="*/ 85 h 260"/>
                <a:gd name="T90" fmla="*/ 134 w 234"/>
                <a:gd name="T91" fmla="*/ 85 h 260"/>
                <a:gd name="T92" fmla="*/ 134 w 234"/>
                <a:gd name="T93" fmla="*/ 29 h 260"/>
                <a:gd name="T94" fmla="*/ 119 w 234"/>
                <a:gd name="T95" fmla="*/ 29 h 260"/>
                <a:gd name="T96" fmla="*/ 119 w 234"/>
                <a:gd name="T97" fmla="*/ 0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260"/>
                <a:gd name="T149" fmla="*/ 234 w 234"/>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260">
                  <a:moveTo>
                    <a:pt x="119" y="0"/>
                  </a:moveTo>
                  <a:lnTo>
                    <a:pt x="134" y="0"/>
                  </a:lnTo>
                  <a:lnTo>
                    <a:pt x="134" y="29"/>
                  </a:lnTo>
                  <a:lnTo>
                    <a:pt x="144" y="29"/>
                  </a:lnTo>
                  <a:lnTo>
                    <a:pt x="144" y="85"/>
                  </a:lnTo>
                  <a:lnTo>
                    <a:pt x="233" y="85"/>
                  </a:lnTo>
                  <a:lnTo>
                    <a:pt x="233" y="100"/>
                  </a:lnTo>
                  <a:lnTo>
                    <a:pt x="159" y="100"/>
                  </a:lnTo>
                  <a:lnTo>
                    <a:pt x="159" y="130"/>
                  </a:lnTo>
                  <a:lnTo>
                    <a:pt x="144" y="130"/>
                  </a:lnTo>
                  <a:lnTo>
                    <a:pt x="144" y="145"/>
                  </a:lnTo>
                  <a:lnTo>
                    <a:pt x="134" y="145"/>
                  </a:lnTo>
                  <a:lnTo>
                    <a:pt x="134" y="174"/>
                  </a:lnTo>
                  <a:lnTo>
                    <a:pt x="119" y="174"/>
                  </a:lnTo>
                  <a:lnTo>
                    <a:pt x="119" y="189"/>
                  </a:lnTo>
                  <a:lnTo>
                    <a:pt x="104" y="189"/>
                  </a:lnTo>
                  <a:lnTo>
                    <a:pt x="104" y="203"/>
                  </a:lnTo>
                  <a:lnTo>
                    <a:pt x="119" y="203"/>
                  </a:lnTo>
                  <a:lnTo>
                    <a:pt x="119" y="215"/>
                  </a:lnTo>
                  <a:lnTo>
                    <a:pt x="104" y="215"/>
                  </a:lnTo>
                  <a:lnTo>
                    <a:pt x="104" y="244"/>
                  </a:lnTo>
                  <a:lnTo>
                    <a:pt x="89" y="244"/>
                  </a:lnTo>
                  <a:lnTo>
                    <a:pt x="89" y="259"/>
                  </a:lnTo>
                  <a:lnTo>
                    <a:pt x="45" y="259"/>
                  </a:lnTo>
                  <a:lnTo>
                    <a:pt x="45" y="244"/>
                  </a:lnTo>
                  <a:lnTo>
                    <a:pt x="0" y="244"/>
                  </a:lnTo>
                  <a:lnTo>
                    <a:pt x="0" y="230"/>
                  </a:lnTo>
                  <a:lnTo>
                    <a:pt x="16" y="230"/>
                  </a:lnTo>
                  <a:lnTo>
                    <a:pt x="16" y="215"/>
                  </a:lnTo>
                  <a:lnTo>
                    <a:pt x="45" y="215"/>
                  </a:lnTo>
                  <a:lnTo>
                    <a:pt x="45" y="244"/>
                  </a:lnTo>
                  <a:lnTo>
                    <a:pt x="89" y="244"/>
                  </a:lnTo>
                  <a:lnTo>
                    <a:pt x="89" y="215"/>
                  </a:lnTo>
                  <a:lnTo>
                    <a:pt x="74" y="215"/>
                  </a:lnTo>
                  <a:lnTo>
                    <a:pt x="74" y="230"/>
                  </a:lnTo>
                  <a:lnTo>
                    <a:pt x="59" y="230"/>
                  </a:lnTo>
                  <a:lnTo>
                    <a:pt x="59" y="189"/>
                  </a:lnTo>
                  <a:lnTo>
                    <a:pt x="89" y="189"/>
                  </a:lnTo>
                  <a:lnTo>
                    <a:pt x="89" y="174"/>
                  </a:lnTo>
                  <a:lnTo>
                    <a:pt x="119" y="174"/>
                  </a:lnTo>
                  <a:lnTo>
                    <a:pt x="119" y="145"/>
                  </a:lnTo>
                  <a:lnTo>
                    <a:pt x="134" y="145"/>
                  </a:lnTo>
                  <a:lnTo>
                    <a:pt x="134" y="130"/>
                  </a:lnTo>
                  <a:lnTo>
                    <a:pt x="144" y="130"/>
                  </a:lnTo>
                  <a:lnTo>
                    <a:pt x="144" y="85"/>
                  </a:lnTo>
                  <a:lnTo>
                    <a:pt x="134" y="85"/>
                  </a:lnTo>
                  <a:lnTo>
                    <a:pt x="134" y="29"/>
                  </a:lnTo>
                  <a:lnTo>
                    <a:pt x="119" y="29"/>
                  </a:lnTo>
                  <a:lnTo>
                    <a:pt x="119"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6" name="Freeform 55"/>
            <p:cNvSpPr>
              <a:spLocks/>
            </p:cNvSpPr>
            <p:nvPr/>
          </p:nvSpPr>
          <p:spPr bwMode="auto">
            <a:xfrm>
              <a:off x="4596" y="275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7" name="Freeform 56"/>
            <p:cNvSpPr>
              <a:spLocks/>
            </p:cNvSpPr>
            <p:nvPr/>
          </p:nvSpPr>
          <p:spPr bwMode="auto">
            <a:xfrm>
              <a:off x="4819" y="284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8" name="Freeform 57"/>
            <p:cNvSpPr>
              <a:spLocks/>
            </p:cNvSpPr>
            <p:nvPr/>
          </p:nvSpPr>
          <p:spPr bwMode="auto">
            <a:xfrm>
              <a:off x="3797" y="2915"/>
              <a:ext cx="82" cy="97"/>
            </a:xfrm>
            <a:custGeom>
              <a:avLst/>
              <a:gdLst>
                <a:gd name="T0" fmla="*/ 0 w 82"/>
                <a:gd name="T1" fmla="*/ 0 h 97"/>
                <a:gd name="T2" fmla="*/ 14 w 82"/>
                <a:gd name="T3" fmla="*/ 0 h 97"/>
                <a:gd name="T4" fmla="*/ 14 w 82"/>
                <a:gd name="T5" fmla="*/ 14 h 97"/>
                <a:gd name="T6" fmla="*/ 42 w 82"/>
                <a:gd name="T7" fmla="*/ 14 h 97"/>
                <a:gd name="T8" fmla="*/ 42 w 82"/>
                <a:gd name="T9" fmla="*/ 43 h 97"/>
                <a:gd name="T10" fmla="*/ 53 w 82"/>
                <a:gd name="T11" fmla="*/ 43 h 97"/>
                <a:gd name="T12" fmla="*/ 53 w 82"/>
                <a:gd name="T13" fmla="*/ 57 h 97"/>
                <a:gd name="T14" fmla="*/ 67 w 82"/>
                <a:gd name="T15" fmla="*/ 57 h 97"/>
                <a:gd name="T16" fmla="*/ 67 w 82"/>
                <a:gd name="T17" fmla="*/ 43 h 97"/>
                <a:gd name="T18" fmla="*/ 81 w 82"/>
                <a:gd name="T19" fmla="*/ 43 h 97"/>
                <a:gd name="T20" fmla="*/ 81 w 82"/>
                <a:gd name="T21" fmla="*/ 57 h 97"/>
                <a:gd name="T22" fmla="*/ 67 w 82"/>
                <a:gd name="T23" fmla="*/ 57 h 97"/>
                <a:gd name="T24" fmla="*/ 67 w 82"/>
                <a:gd name="T25" fmla="*/ 96 h 97"/>
                <a:gd name="T26" fmla="*/ 42 w 82"/>
                <a:gd name="T27" fmla="*/ 96 h 97"/>
                <a:gd name="T28" fmla="*/ 42 w 82"/>
                <a:gd name="T29" fmla="*/ 86 h 97"/>
                <a:gd name="T30" fmla="*/ 28 w 82"/>
                <a:gd name="T31" fmla="*/ 86 h 97"/>
                <a:gd name="T32" fmla="*/ 28 w 82"/>
                <a:gd name="T33" fmla="*/ 57 h 97"/>
                <a:gd name="T34" fmla="*/ 14 w 82"/>
                <a:gd name="T35" fmla="*/ 57 h 97"/>
                <a:gd name="T36" fmla="*/ 14 w 82"/>
                <a:gd name="T37" fmla="*/ 14 h 97"/>
                <a:gd name="T38" fmla="*/ 0 w 82"/>
                <a:gd name="T39" fmla="*/ 14 h 97"/>
                <a:gd name="T40" fmla="*/ 0 w 8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97"/>
                <a:gd name="T65" fmla="*/ 82 w 8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97">
                  <a:moveTo>
                    <a:pt x="0" y="0"/>
                  </a:moveTo>
                  <a:lnTo>
                    <a:pt x="14" y="0"/>
                  </a:lnTo>
                  <a:lnTo>
                    <a:pt x="14" y="14"/>
                  </a:lnTo>
                  <a:lnTo>
                    <a:pt x="42" y="14"/>
                  </a:lnTo>
                  <a:lnTo>
                    <a:pt x="42" y="43"/>
                  </a:lnTo>
                  <a:lnTo>
                    <a:pt x="53" y="43"/>
                  </a:lnTo>
                  <a:lnTo>
                    <a:pt x="53" y="57"/>
                  </a:lnTo>
                  <a:lnTo>
                    <a:pt x="67" y="57"/>
                  </a:lnTo>
                  <a:lnTo>
                    <a:pt x="67" y="43"/>
                  </a:lnTo>
                  <a:lnTo>
                    <a:pt x="81" y="43"/>
                  </a:lnTo>
                  <a:lnTo>
                    <a:pt x="81" y="57"/>
                  </a:lnTo>
                  <a:lnTo>
                    <a:pt x="67" y="57"/>
                  </a:lnTo>
                  <a:lnTo>
                    <a:pt x="67" y="96"/>
                  </a:lnTo>
                  <a:lnTo>
                    <a:pt x="42" y="96"/>
                  </a:lnTo>
                  <a:lnTo>
                    <a:pt x="42" y="86"/>
                  </a:lnTo>
                  <a:lnTo>
                    <a:pt x="28" y="86"/>
                  </a:lnTo>
                  <a:lnTo>
                    <a:pt x="28" y="57"/>
                  </a:lnTo>
                  <a:lnTo>
                    <a:pt x="14" y="57"/>
                  </a:lnTo>
                  <a:lnTo>
                    <a:pt x="14" y="14"/>
                  </a:lnTo>
                  <a:lnTo>
                    <a:pt x="0" y="14"/>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9" name="Freeform 58"/>
            <p:cNvSpPr>
              <a:spLocks/>
            </p:cNvSpPr>
            <p:nvPr/>
          </p:nvSpPr>
          <p:spPr bwMode="auto">
            <a:xfrm>
              <a:off x="3899" y="2991"/>
              <a:ext cx="41" cy="37"/>
            </a:xfrm>
            <a:custGeom>
              <a:avLst/>
              <a:gdLst>
                <a:gd name="T0" fmla="*/ 0 w 41"/>
                <a:gd name="T1" fmla="*/ 0 h 37"/>
                <a:gd name="T2" fmla="*/ 26 w 41"/>
                <a:gd name="T3" fmla="*/ 0 h 37"/>
                <a:gd name="T4" fmla="*/ 26 w 41"/>
                <a:gd name="T5" fmla="*/ 22 h 37"/>
                <a:gd name="T6" fmla="*/ 40 w 41"/>
                <a:gd name="T7" fmla="*/ 22 h 37"/>
                <a:gd name="T8" fmla="*/ 40 w 41"/>
                <a:gd name="T9" fmla="*/ 36 h 37"/>
                <a:gd name="T10" fmla="*/ 13 w 41"/>
                <a:gd name="T11" fmla="*/ 36 h 37"/>
                <a:gd name="T12" fmla="*/ 13 w 41"/>
                <a:gd name="T13" fmla="*/ 13 h 37"/>
                <a:gd name="T14" fmla="*/ 0 w 41"/>
                <a:gd name="T15" fmla="*/ 13 h 37"/>
                <a:gd name="T16" fmla="*/ 0 w 4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7"/>
                <a:gd name="T29" fmla="*/ 41 w 4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7">
                  <a:moveTo>
                    <a:pt x="0" y="0"/>
                  </a:moveTo>
                  <a:lnTo>
                    <a:pt x="26" y="0"/>
                  </a:lnTo>
                  <a:lnTo>
                    <a:pt x="26" y="22"/>
                  </a:lnTo>
                  <a:lnTo>
                    <a:pt x="40" y="22"/>
                  </a:lnTo>
                  <a:lnTo>
                    <a:pt x="40" y="36"/>
                  </a:lnTo>
                  <a:lnTo>
                    <a:pt x="13" y="36"/>
                  </a:lnTo>
                  <a:lnTo>
                    <a:pt x="13" y="13"/>
                  </a:lnTo>
                  <a:lnTo>
                    <a:pt x="0" y="13"/>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0" name="Freeform 59"/>
            <p:cNvSpPr>
              <a:spLocks/>
            </p:cNvSpPr>
            <p:nvPr/>
          </p:nvSpPr>
          <p:spPr bwMode="auto">
            <a:xfrm>
              <a:off x="4062" y="3006"/>
              <a:ext cx="635" cy="408"/>
            </a:xfrm>
            <a:custGeom>
              <a:avLst/>
              <a:gdLst>
                <a:gd name="T0" fmla="*/ 191 w 635"/>
                <a:gd name="T1" fmla="*/ 0 h 408"/>
                <a:gd name="T2" fmla="*/ 368 w 635"/>
                <a:gd name="T3" fmla="*/ 0 h 408"/>
                <a:gd name="T4" fmla="*/ 368 w 635"/>
                <a:gd name="T5" fmla="*/ 161 h 408"/>
                <a:gd name="T6" fmla="*/ 634 w 635"/>
                <a:gd name="T7" fmla="*/ 161 h 408"/>
                <a:gd name="T8" fmla="*/ 634 w 635"/>
                <a:gd name="T9" fmla="*/ 407 h 408"/>
                <a:gd name="T10" fmla="*/ 237 w 635"/>
                <a:gd name="T11" fmla="*/ 407 h 408"/>
                <a:gd name="T12" fmla="*/ 237 w 635"/>
                <a:gd name="T13" fmla="*/ 392 h 408"/>
                <a:gd name="T14" fmla="*/ 206 w 635"/>
                <a:gd name="T15" fmla="*/ 392 h 408"/>
                <a:gd name="T16" fmla="*/ 206 w 635"/>
                <a:gd name="T17" fmla="*/ 376 h 408"/>
                <a:gd name="T18" fmla="*/ 176 w 635"/>
                <a:gd name="T19" fmla="*/ 376 h 408"/>
                <a:gd name="T20" fmla="*/ 176 w 635"/>
                <a:gd name="T21" fmla="*/ 362 h 408"/>
                <a:gd name="T22" fmla="*/ 75 w 635"/>
                <a:gd name="T23" fmla="*/ 362 h 408"/>
                <a:gd name="T24" fmla="*/ 75 w 635"/>
                <a:gd name="T25" fmla="*/ 336 h 408"/>
                <a:gd name="T26" fmla="*/ 60 w 635"/>
                <a:gd name="T27" fmla="*/ 336 h 408"/>
                <a:gd name="T28" fmla="*/ 60 w 635"/>
                <a:gd name="T29" fmla="*/ 291 h 408"/>
                <a:gd name="T30" fmla="*/ 45 w 635"/>
                <a:gd name="T31" fmla="*/ 291 h 408"/>
                <a:gd name="T32" fmla="*/ 45 w 635"/>
                <a:gd name="T33" fmla="*/ 276 h 408"/>
                <a:gd name="T34" fmla="*/ 30 w 635"/>
                <a:gd name="T35" fmla="*/ 276 h 408"/>
                <a:gd name="T36" fmla="*/ 30 w 635"/>
                <a:gd name="T37" fmla="*/ 201 h 408"/>
                <a:gd name="T38" fmla="*/ 15 w 635"/>
                <a:gd name="T39" fmla="*/ 201 h 408"/>
                <a:gd name="T40" fmla="*/ 15 w 635"/>
                <a:gd name="T41" fmla="*/ 146 h 408"/>
                <a:gd name="T42" fmla="*/ 0 w 635"/>
                <a:gd name="T43" fmla="*/ 146 h 408"/>
                <a:gd name="T44" fmla="*/ 0 w 635"/>
                <a:gd name="T45" fmla="*/ 115 h 408"/>
                <a:gd name="T46" fmla="*/ 120 w 635"/>
                <a:gd name="T47" fmla="*/ 115 h 408"/>
                <a:gd name="T48" fmla="*/ 120 w 635"/>
                <a:gd name="T49" fmla="*/ 56 h 408"/>
                <a:gd name="T50" fmla="*/ 191 w 635"/>
                <a:gd name="T51" fmla="*/ 56 h 408"/>
                <a:gd name="T52" fmla="*/ 191 w 635"/>
                <a:gd name="T53" fmla="*/ 41 h 408"/>
                <a:gd name="T54" fmla="*/ 191 w 635"/>
                <a:gd name="T55" fmla="*/ 0 h 4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5"/>
                <a:gd name="T85" fmla="*/ 0 h 408"/>
                <a:gd name="T86" fmla="*/ 635 w 635"/>
                <a:gd name="T87" fmla="*/ 408 h 4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5" h="408">
                  <a:moveTo>
                    <a:pt x="191" y="0"/>
                  </a:moveTo>
                  <a:lnTo>
                    <a:pt x="368" y="0"/>
                  </a:lnTo>
                  <a:lnTo>
                    <a:pt x="368" y="161"/>
                  </a:lnTo>
                  <a:lnTo>
                    <a:pt x="634" y="161"/>
                  </a:lnTo>
                  <a:lnTo>
                    <a:pt x="634" y="407"/>
                  </a:lnTo>
                  <a:lnTo>
                    <a:pt x="237" y="407"/>
                  </a:lnTo>
                  <a:lnTo>
                    <a:pt x="237" y="392"/>
                  </a:lnTo>
                  <a:lnTo>
                    <a:pt x="206" y="392"/>
                  </a:lnTo>
                  <a:lnTo>
                    <a:pt x="206" y="376"/>
                  </a:lnTo>
                  <a:lnTo>
                    <a:pt x="176" y="376"/>
                  </a:lnTo>
                  <a:lnTo>
                    <a:pt x="176" y="362"/>
                  </a:lnTo>
                  <a:lnTo>
                    <a:pt x="75" y="362"/>
                  </a:lnTo>
                  <a:lnTo>
                    <a:pt x="75" y="336"/>
                  </a:lnTo>
                  <a:lnTo>
                    <a:pt x="60" y="336"/>
                  </a:lnTo>
                  <a:lnTo>
                    <a:pt x="60" y="291"/>
                  </a:lnTo>
                  <a:lnTo>
                    <a:pt x="45" y="291"/>
                  </a:lnTo>
                  <a:lnTo>
                    <a:pt x="45" y="276"/>
                  </a:lnTo>
                  <a:lnTo>
                    <a:pt x="30" y="276"/>
                  </a:lnTo>
                  <a:lnTo>
                    <a:pt x="30" y="201"/>
                  </a:lnTo>
                  <a:lnTo>
                    <a:pt x="15" y="201"/>
                  </a:lnTo>
                  <a:lnTo>
                    <a:pt x="15" y="146"/>
                  </a:lnTo>
                  <a:lnTo>
                    <a:pt x="0" y="146"/>
                  </a:lnTo>
                  <a:lnTo>
                    <a:pt x="0" y="115"/>
                  </a:lnTo>
                  <a:lnTo>
                    <a:pt x="120" y="115"/>
                  </a:lnTo>
                  <a:lnTo>
                    <a:pt x="120" y="56"/>
                  </a:lnTo>
                  <a:lnTo>
                    <a:pt x="191" y="56"/>
                  </a:lnTo>
                  <a:lnTo>
                    <a:pt x="191" y="41"/>
                  </a:lnTo>
                  <a:lnTo>
                    <a:pt x="191"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1" name="Freeform 60"/>
            <p:cNvSpPr>
              <a:spLocks/>
            </p:cNvSpPr>
            <p:nvPr/>
          </p:nvSpPr>
          <p:spPr bwMode="auto">
            <a:xfrm>
              <a:off x="4361" y="3123"/>
              <a:ext cx="881" cy="718"/>
            </a:xfrm>
            <a:custGeom>
              <a:avLst/>
              <a:gdLst>
                <a:gd name="T0" fmla="*/ 880 w 881"/>
                <a:gd name="T1" fmla="*/ 0 h 718"/>
                <a:gd name="T2" fmla="*/ 865 w 881"/>
                <a:gd name="T3" fmla="*/ 16 h 718"/>
                <a:gd name="T4" fmla="*/ 850 w 881"/>
                <a:gd name="T5" fmla="*/ 102 h 718"/>
                <a:gd name="T6" fmla="*/ 764 w 881"/>
                <a:gd name="T7" fmla="*/ 191 h 718"/>
                <a:gd name="T8" fmla="*/ 850 w 881"/>
                <a:gd name="T9" fmla="*/ 207 h 718"/>
                <a:gd name="T10" fmla="*/ 823 w 881"/>
                <a:gd name="T11" fmla="*/ 233 h 718"/>
                <a:gd name="T12" fmla="*/ 808 w 881"/>
                <a:gd name="T13" fmla="*/ 248 h 718"/>
                <a:gd name="T14" fmla="*/ 823 w 881"/>
                <a:gd name="T15" fmla="*/ 294 h 718"/>
                <a:gd name="T16" fmla="*/ 808 w 881"/>
                <a:gd name="T17" fmla="*/ 308 h 718"/>
                <a:gd name="T18" fmla="*/ 794 w 881"/>
                <a:gd name="T19" fmla="*/ 294 h 718"/>
                <a:gd name="T20" fmla="*/ 764 w 881"/>
                <a:gd name="T21" fmla="*/ 338 h 718"/>
                <a:gd name="T22" fmla="*/ 749 w 881"/>
                <a:gd name="T23" fmla="*/ 353 h 718"/>
                <a:gd name="T24" fmla="*/ 718 w 881"/>
                <a:gd name="T25" fmla="*/ 395 h 718"/>
                <a:gd name="T26" fmla="*/ 703 w 881"/>
                <a:gd name="T27" fmla="*/ 439 h 718"/>
                <a:gd name="T28" fmla="*/ 688 w 881"/>
                <a:gd name="T29" fmla="*/ 485 h 718"/>
                <a:gd name="T30" fmla="*/ 703 w 881"/>
                <a:gd name="T31" fmla="*/ 515 h 718"/>
                <a:gd name="T32" fmla="*/ 688 w 881"/>
                <a:gd name="T33" fmla="*/ 586 h 718"/>
                <a:gd name="T34" fmla="*/ 662 w 881"/>
                <a:gd name="T35" fmla="*/ 601 h 718"/>
                <a:gd name="T36" fmla="*/ 648 w 881"/>
                <a:gd name="T37" fmla="*/ 616 h 718"/>
                <a:gd name="T38" fmla="*/ 617 w 881"/>
                <a:gd name="T39" fmla="*/ 631 h 718"/>
                <a:gd name="T40" fmla="*/ 587 w 881"/>
                <a:gd name="T41" fmla="*/ 647 h 718"/>
                <a:gd name="T42" fmla="*/ 501 w 881"/>
                <a:gd name="T43" fmla="*/ 661 h 718"/>
                <a:gd name="T44" fmla="*/ 471 w 881"/>
                <a:gd name="T45" fmla="*/ 676 h 718"/>
                <a:gd name="T46" fmla="*/ 410 w 881"/>
                <a:gd name="T47" fmla="*/ 691 h 718"/>
                <a:gd name="T48" fmla="*/ 365 w 881"/>
                <a:gd name="T49" fmla="*/ 676 h 718"/>
                <a:gd name="T50" fmla="*/ 350 w 881"/>
                <a:gd name="T51" fmla="*/ 556 h 718"/>
                <a:gd name="T52" fmla="*/ 339 w 881"/>
                <a:gd name="T53" fmla="*/ 676 h 718"/>
                <a:gd name="T54" fmla="*/ 324 w 881"/>
                <a:gd name="T55" fmla="*/ 691 h 718"/>
                <a:gd name="T56" fmla="*/ 219 w 881"/>
                <a:gd name="T57" fmla="*/ 706 h 718"/>
                <a:gd name="T58" fmla="*/ 204 w 881"/>
                <a:gd name="T59" fmla="*/ 717 h 718"/>
                <a:gd name="T60" fmla="*/ 189 w 881"/>
                <a:gd name="T61" fmla="*/ 706 h 718"/>
                <a:gd name="T62" fmla="*/ 173 w 881"/>
                <a:gd name="T63" fmla="*/ 691 h 718"/>
                <a:gd name="T64" fmla="*/ 147 w 881"/>
                <a:gd name="T65" fmla="*/ 661 h 718"/>
                <a:gd name="T66" fmla="*/ 162 w 881"/>
                <a:gd name="T67" fmla="*/ 647 h 718"/>
                <a:gd name="T68" fmla="*/ 189 w 881"/>
                <a:gd name="T69" fmla="*/ 601 h 718"/>
                <a:gd name="T70" fmla="*/ 173 w 881"/>
                <a:gd name="T71" fmla="*/ 556 h 718"/>
                <a:gd name="T72" fmla="*/ 162 w 881"/>
                <a:gd name="T73" fmla="*/ 541 h 718"/>
                <a:gd name="T74" fmla="*/ 132 w 881"/>
                <a:gd name="T75" fmla="*/ 500 h 718"/>
                <a:gd name="T76" fmla="*/ 117 w 881"/>
                <a:gd name="T77" fmla="*/ 454 h 718"/>
                <a:gd name="T78" fmla="*/ 101 w 881"/>
                <a:gd name="T79" fmla="*/ 439 h 718"/>
                <a:gd name="T80" fmla="*/ 86 w 881"/>
                <a:gd name="T81" fmla="*/ 410 h 718"/>
                <a:gd name="T82" fmla="*/ 72 w 881"/>
                <a:gd name="T83" fmla="*/ 395 h 718"/>
                <a:gd name="T84" fmla="*/ 27 w 881"/>
                <a:gd name="T85" fmla="*/ 368 h 718"/>
                <a:gd name="T86" fmla="*/ 12 w 881"/>
                <a:gd name="T87" fmla="*/ 338 h 718"/>
                <a:gd name="T88" fmla="*/ 0 w 881"/>
                <a:gd name="T89" fmla="*/ 323 h 718"/>
                <a:gd name="T90" fmla="*/ 339 w 881"/>
                <a:gd name="T91" fmla="*/ 308 h 718"/>
                <a:gd name="T92" fmla="*/ 350 w 881"/>
                <a:gd name="T93" fmla="*/ 556 h 718"/>
                <a:gd name="T94" fmla="*/ 471 w 881"/>
                <a:gd name="T95" fmla="*/ 207 h 718"/>
                <a:gd name="T96" fmla="*/ 764 w 881"/>
                <a:gd name="T97" fmla="*/ 222 h 718"/>
                <a:gd name="T98" fmla="*/ 486 w 881"/>
                <a:gd name="T99" fmla="*/ 207 h 718"/>
                <a:gd name="T100" fmla="*/ 350 w 881"/>
                <a:gd name="T101" fmla="*/ 191 h 7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1"/>
                <a:gd name="T154" fmla="*/ 0 h 718"/>
                <a:gd name="T155" fmla="*/ 881 w 881"/>
                <a:gd name="T156" fmla="*/ 718 h 7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1" h="718">
                  <a:moveTo>
                    <a:pt x="350" y="0"/>
                  </a:moveTo>
                  <a:lnTo>
                    <a:pt x="880" y="0"/>
                  </a:lnTo>
                  <a:lnTo>
                    <a:pt x="880" y="16"/>
                  </a:lnTo>
                  <a:lnTo>
                    <a:pt x="865" y="16"/>
                  </a:lnTo>
                  <a:lnTo>
                    <a:pt x="865" y="102"/>
                  </a:lnTo>
                  <a:lnTo>
                    <a:pt x="850" y="102"/>
                  </a:lnTo>
                  <a:lnTo>
                    <a:pt x="850" y="191"/>
                  </a:lnTo>
                  <a:lnTo>
                    <a:pt x="764" y="191"/>
                  </a:lnTo>
                  <a:lnTo>
                    <a:pt x="764" y="207"/>
                  </a:lnTo>
                  <a:lnTo>
                    <a:pt x="850" y="207"/>
                  </a:lnTo>
                  <a:lnTo>
                    <a:pt x="850" y="233"/>
                  </a:lnTo>
                  <a:lnTo>
                    <a:pt x="823" y="233"/>
                  </a:lnTo>
                  <a:lnTo>
                    <a:pt x="823" y="248"/>
                  </a:lnTo>
                  <a:lnTo>
                    <a:pt x="808" y="248"/>
                  </a:lnTo>
                  <a:lnTo>
                    <a:pt x="808" y="294"/>
                  </a:lnTo>
                  <a:lnTo>
                    <a:pt x="823" y="294"/>
                  </a:lnTo>
                  <a:lnTo>
                    <a:pt x="823" y="308"/>
                  </a:lnTo>
                  <a:lnTo>
                    <a:pt x="808" y="308"/>
                  </a:lnTo>
                  <a:lnTo>
                    <a:pt x="808" y="294"/>
                  </a:lnTo>
                  <a:lnTo>
                    <a:pt x="794" y="294"/>
                  </a:lnTo>
                  <a:lnTo>
                    <a:pt x="794" y="338"/>
                  </a:lnTo>
                  <a:lnTo>
                    <a:pt x="764" y="338"/>
                  </a:lnTo>
                  <a:lnTo>
                    <a:pt x="764" y="353"/>
                  </a:lnTo>
                  <a:lnTo>
                    <a:pt x="749" y="353"/>
                  </a:lnTo>
                  <a:lnTo>
                    <a:pt x="749" y="395"/>
                  </a:lnTo>
                  <a:lnTo>
                    <a:pt x="718" y="395"/>
                  </a:lnTo>
                  <a:lnTo>
                    <a:pt x="718" y="439"/>
                  </a:lnTo>
                  <a:lnTo>
                    <a:pt x="703" y="439"/>
                  </a:lnTo>
                  <a:lnTo>
                    <a:pt x="703" y="485"/>
                  </a:lnTo>
                  <a:lnTo>
                    <a:pt x="688" y="485"/>
                  </a:lnTo>
                  <a:lnTo>
                    <a:pt x="688" y="515"/>
                  </a:lnTo>
                  <a:lnTo>
                    <a:pt x="703" y="515"/>
                  </a:lnTo>
                  <a:lnTo>
                    <a:pt x="703" y="586"/>
                  </a:lnTo>
                  <a:lnTo>
                    <a:pt x="688" y="586"/>
                  </a:lnTo>
                  <a:lnTo>
                    <a:pt x="688" y="601"/>
                  </a:lnTo>
                  <a:lnTo>
                    <a:pt x="662" y="601"/>
                  </a:lnTo>
                  <a:lnTo>
                    <a:pt x="662" y="616"/>
                  </a:lnTo>
                  <a:lnTo>
                    <a:pt x="648" y="616"/>
                  </a:lnTo>
                  <a:lnTo>
                    <a:pt x="648" y="631"/>
                  </a:lnTo>
                  <a:lnTo>
                    <a:pt x="617" y="631"/>
                  </a:lnTo>
                  <a:lnTo>
                    <a:pt x="617" y="647"/>
                  </a:lnTo>
                  <a:lnTo>
                    <a:pt x="587" y="647"/>
                  </a:lnTo>
                  <a:lnTo>
                    <a:pt x="587" y="661"/>
                  </a:lnTo>
                  <a:lnTo>
                    <a:pt x="501" y="661"/>
                  </a:lnTo>
                  <a:lnTo>
                    <a:pt x="501" y="676"/>
                  </a:lnTo>
                  <a:lnTo>
                    <a:pt x="471" y="676"/>
                  </a:lnTo>
                  <a:lnTo>
                    <a:pt x="471" y="691"/>
                  </a:lnTo>
                  <a:lnTo>
                    <a:pt x="410" y="691"/>
                  </a:lnTo>
                  <a:lnTo>
                    <a:pt x="410" y="676"/>
                  </a:lnTo>
                  <a:lnTo>
                    <a:pt x="365" y="676"/>
                  </a:lnTo>
                  <a:lnTo>
                    <a:pt x="365" y="556"/>
                  </a:lnTo>
                  <a:lnTo>
                    <a:pt x="350" y="556"/>
                  </a:lnTo>
                  <a:lnTo>
                    <a:pt x="350" y="676"/>
                  </a:lnTo>
                  <a:lnTo>
                    <a:pt x="339" y="676"/>
                  </a:lnTo>
                  <a:lnTo>
                    <a:pt x="339" y="691"/>
                  </a:lnTo>
                  <a:lnTo>
                    <a:pt x="324" y="691"/>
                  </a:lnTo>
                  <a:lnTo>
                    <a:pt x="324" y="706"/>
                  </a:lnTo>
                  <a:lnTo>
                    <a:pt x="219" y="706"/>
                  </a:lnTo>
                  <a:lnTo>
                    <a:pt x="219" y="717"/>
                  </a:lnTo>
                  <a:lnTo>
                    <a:pt x="204" y="717"/>
                  </a:lnTo>
                  <a:lnTo>
                    <a:pt x="204" y="706"/>
                  </a:lnTo>
                  <a:lnTo>
                    <a:pt x="189" y="706"/>
                  </a:lnTo>
                  <a:lnTo>
                    <a:pt x="189" y="691"/>
                  </a:lnTo>
                  <a:lnTo>
                    <a:pt x="173" y="691"/>
                  </a:lnTo>
                  <a:lnTo>
                    <a:pt x="173" y="661"/>
                  </a:lnTo>
                  <a:lnTo>
                    <a:pt x="147" y="661"/>
                  </a:lnTo>
                  <a:lnTo>
                    <a:pt x="147" y="647"/>
                  </a:lnTo>
                  <a:lnTo>
                    <a:pt x="162" y="647"/>
                  </a:lnTo>
                  <a:lnTo>
                    <a:pt x="162" y="601"/>
                  </a:lnTo>
                  <a:lnTo>
                    <a:pt x="189" y="601"/>
                  </a:lnTo>
                  <a:lnTo>
                    <a:pt x="189" y="556"/>
                  </a:lnTo>
                  <a:lnTo>
                    <a:pt x="173" y="556"/>
                  </a:lnTo>
                  <a:lnTo>
                    <a:pt x="173" y="541"/>
                  </a:lnTo>
                  <a:lnTo>
                    <a:pt x="162" y="541"/>
                  </a:lnTo>
                  <a:lnTo>
                    <a:pt x="162" y="500"/>
                  </a:lnTo>
                  <a:lnTo>
                    <a:pt x="132" y="500"/>
                  </a:lnTo>
                  <a:lnTo>
                    <a:pt x="132" y="454"/>
                  </a:lnTo>
                  <a:lnTo>
                    <a:pt x="117" y="454"/>
                  </a:lnTo>
                  <a:lnTo>
                    <a:pt x="117" y="439"/>
                  </a:lnTo>
                  <a:lnTo>
                    <a:pt x="101" y="439"/>
                  </a:lnTo>
                  <a:lnTo>
                    <a:pt x="101" y="410"/>
                  </a:lnTo>
                  <a:lnTo>
                    <a:pt x="86" y="410"/>
                  </a:lnTo>
                  <a:lnTo>
                    <a:pt x="86" y="395"/>
                  </a:lnTo>
                  <a:lnTo>
                    <a:pt x="72" y="395"/>
                  </a:lnTo>
                  <a:lnTo>
                    <a:pt x="72" y="368"/>
                  </a:lnTo>
                  <a:lnTo>
                    <a:pt x="27" y="368"/>
                  </a:lnTo>
                  <a:lnTo>
                    <a:pt x="27" y="338"/>
                  </a:lnTo>
                  <a:lnTo>
                    <a:pt x="12" y="338"/>
                  </a:lnTo>
                  <a:lnTo>
                    <a:pt x="12" y="323"/>
                  </a:lnTo>
                  <a:lnTo>
                    <a:pt x="0" y="323"/>
                  </a:lnTo>
                  <a:lnTo>
                    <a:pt x="0" y="308"/>
                  </a:lnTo>
                  <a:lnTo>
                    <a:pt x="339" y="308"/>
                  </a:lnTo>
                  <a:lnTo>
                    <a:pt x="339" y="556"/>
                  </a:lnTo>
                  <a:lnTo>
                    <a:pt x="350" y="556"/>
                  </a:lnTo>
                  <a:lnTo>
                    <a:pt x="350" y="207"/>
                  </a:lnTo>
                  <a:lnTo>
                    <a:pt x="471" y="207"/>
                  </a:lnTo>
                  <a:lnTo>
                    <a:pt x="471" y="222"/>
                  </a:lnTo>
                  <a:lnTo>
                    <a:pt x="764" y="222"/>
                  </a:lnTo>
                  <a:lnTo>
                    <a:pt x="764" y="207"/>
                  </a:lnTo>
                  <a:lnTo>
                    <a:pt x="486" y="207"/>
                  </a:lnTo>
                  <a:lnTo>
                    <a:pt x="486" y="191"/>
                  </a:lnTo>
                  <a:lnTo>
                    <a:pt x="350" y="191"/>
                  </a:lnTo>
                  <a:lnTo>
                    <a:pt x="35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2" name="Freeform 61"/>
            <p:cNvSpPr>
              <a:spLocks/>
            </p:cNvSpPr>
            <p:nvPr/>
          </p:nvSpPr>
          <p:spPr bwMode="auto">
            <a:xfrm>
              <a:off x="5084" y="3699"/>
              <a:ext cx="17" cy="25"/>
            </a:xfrm>
            <a:custGeom>
              <a:avLst/>
              <a:gdLst>
                <a:gd name="T0" fmla="*/ 0 w 17"/>
                <a:gd name="T1" fmla="*/ 0 h 25"/>
                <a:gd name="T2" fmla="*/ 16 w 17"/>
                <a:gd name="T3" fmla="*/ 0 h 25"/>
                <a:gd name="T4" fmla="*/ 16 w 17"/>
                <a:gd name="T5" fmla="*/ 24 h 25"/>
                <a:gd name="T6" fmla="*/ 0 w 17"/>
                <a:gd name="T7" fmla="*/ 24 h 25"/>
                <a:gd name="T8" fmla="*/ 0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0"/>
                  </a:moveTo>
                  <a:lnTo>
                    <a:pt x="16" y="0"/>
                  </a:lnTo>
                  <a:lnTo>
                    <a:pt x="16" y="24"/>
                  </a:lnTo>
                  <a:lnTo>
                    <a:pt x="0" y="24"/>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3" name="Freeform 62"/>
            <p:cNvSpPr>
              <a:spLocks/>
            </p:cNvSpPr>
            <p:nvPr/>
          </p:nvSpPr>
          <p:spPr bwMode="auto">
            <a:xfrm>
              <a:off x="5039" y="3744"/>
              <a:ext cx="40" cy="26"/>
            </a:xfrm>
            <a:custGeom>
              <a:avLst/>
              <a:gdLst>
                <a:gd name="T0" fmla="*/ 0 w 40"/>
                <a:gd name="T1" fmla="*/ 0 h 26"/>
                <a:gd name="T2" fmla="*/ 39 w 40"/>
                <a:gd name="T3" fmla="*/ 0 h 26"/>
                <a:gd name="T4" fmla="*/ 39 w 40"/>
                <a:gd name="T5" fmla="*/ 12 h 26"/>
                <a:gd name="T6" fmla="*/ 26 w 40"/>
                <a:gd name="T7" fmla="*/ 12 h 26"/>
                <a:gd name="T8" fmla="*/ 26 w 40"/>
                <a:gd name="T9" fmla="*/ 25 h 26"/>
                <a:gd name="T10" fmla="*/ 0 w 40"/>
                <a:gd name="T11" fmla="*/ 25 h 26"/>
                <a:gd name="T12" fmla="*/ 0 w 40"/>
                <a:gd name="T13" fmla="*/ 0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0" y="0"/>
                  </a:moveTo>
                  <a:lnTo>
                    <a:pt x="39" y="0"/>
                  </a:lnTo>
                  <a:lnTo>
                    <a:pt x="39" y="12"/>
                  </a:lnTo>
                  <a:lnTo>
                    <a:pt x="26" y="12"/>
                  </a:lnTo>
                  <a:lnTo>
                    <a:pt x="26" y="25"/>
                  </a:lnTo>
                  <a:lnTo>
                    <a:pt x="0" y="25"/>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4" name="Freeform 63"/>
            <p:cNvSpPr>
              <a:spLocks/>
            </p:cNvSpPr>
            <p:nvPr/>
          </p:nvSpPr>
          <p:spPr bwMode="auto">
            <a:xfrm>
              <a:off x="4982" y="3790"/>
              <a:ext cx="17" cy="25"/>
            </a:xfrm>
            <a:custGeom>
              <a:avLst/>
              <a:gdLst>
                <a:gd name="T0" fmla="*/ 0 w 17"/>
                <a:gd name="T1" fmla="*/ 0 h 25"/>
                <a:gd name="T2" fmla="*/ 16 w 17"/>
                <a:gd name="T3" fmla="*/ 0 h 25"/>
                <a:gd name="T4" fmla="*/ 16 w 17"/>
                <a:gd name="T5" fmla="*/ 24 h 25"/>
                <a:gd name="T6" fmla="*/ 0 w 17"/>
                <a:gd name="T7" fmla="*/ 24 h 25"/>
                <a:gd name="T8" fmla="*/ 0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0"/>
                  </a:moveTo>
                  <a:lnTo>
                    <a:pt x="16" y="0"/>
                  </a:lnTo>
                  <a:lnTo>
                    <a:pt x="16" y="24"/>
                  </a:lnTo>
                  <a:lnTo>
                    <a:pt x="0" y="24"/>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5" name="Freeform 64"/>
            <p:cNvSpPr>
              <a:spLocks/>
            </p:cNvSpPr>
            <p:nvPr/>
          </p:nvSpPr>
          <p:spPr bwMode="auto">
            <a:xfrm>
              <a:off x="5028" y="38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6" name="Freeform 65"/>
            <p:cNvSpPr>
              <a:spLocks/>
            </p:cNvSpPr>
            <p:nvPr/>
          </p:nvSpPr>
          <p:spPr bwMode="auto">
            <a:xfrm>
              <a:off x="4997" y="383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7" name="Freeform 66"/>
            <p:cNvSpPr>
              <a:spLocks/>
            </p:cNvSpPr>
            <p:nvPr/>
          </p:nvSpPr>
          <p:spPr bwMode="auto">
            <a:xfrm>
              <a:off x="4789" y="3846"/>
              <a:ext cx="17" cy="26"/>
            </a:xfrm>
            <a:custGeom>
              <a:avLst/>
              <a:gdLst>
                <a:gd name="T0" fmla="*/ 0 w 17"/>
                <a:gd name="T1" fmla="*/ 0 h 26"/>
                <a:gd name="T2" fmla="*/ 16 w 17"/>
                <a:gd name="T3" fmla="*/ 0 h 26"/>
                <a:gd name="T4" fmla="*/ 16 w 17"/>
                <a:gd name="T5" fmla="*/ 25 h 26"/>
                <a:gd name="T6" fmla="*/ 0 w 17"/>
                <a:gd name="T7" fmla="*/ 25 h 26"/>
                <a:gd name="T8" fmla="*/ 0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0"/>
                  </a:moveTo>
                  <a:lnTo>
                    <a:pt x="16" y="0"/>
                  </a:lnTo>
                  <a:lnTo>
                    <a:pt x="16" y="25"/>
                  </a:lnTo>
                  <a:lnTo>
                    <a:pt x="0" y="25"/>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8" name="Freeform 67"/>
            <p:cNvSpPr>
              <a:spLocks/>
            </p:cNvSpPr>
            <p:nvPr/>
          </p:nvSpPr>
          <p:spPr bwMode="auto">
            <a:xfrm>
              <a:off x="4835" y="3846"/>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9" name="Freeform 68"/>
            <p:cNvSpPr>
              <a:spLocks/>
            </p:cNvSpPr>
            <p:nvPr/>
          </p:nvSpPr>
          <p:spPr bwMode="auto">
            <a:xfrm>
              <a:off x="4535" y="4040"/>
              <a:ext cx="162" cy="70"/>
            </a:xfrm>
            <a:custGeom>
              <a:avLst/>
              <a:gdLst>
                <a:gd name="T0" fmla="*/ 132 w 162"/>
                <a:gd name="T1" fmla="*/ 0 h 70"/>
                <a:gd name="T2" fmla="*/ 161 w 162"/>
                <a:gd name="T3" fmla="*/ 0 h 70"/>
                <a:gd name="T4" fmla="*/ 161 w 162"/>
                <a:gd name="T5" fmla="*/ 28 h 70"/>
                <a:gd name="T6" fmla="*/ 118 w 162"/>
                <a:gd name="T7" fmla="*/ 28 h 70"/>
                <a:gd name="T8" fmla="*/ 118 w 162"/>
                <a:gd name="T9" fmla="*/ 41 h 70"/>
                <a:gd name="T10" fmla="*/ 88 w 162"/>
                <a:gd name="T11" fmla="*/ 41 h 70"/>
                <a:gd name="T12" fmla="*/ 88 w 162"/>
                <a:gd name="T13" fmla="*/ 55 h 70"/>
                <a:gd name="T14" fmla="*/ 44 w 162"/>
                <a:gd name="T15" fmla="*/ 55 h 70"/>
                <a:gd name="T16" fmla="*/ 44 w 162"/>
                <a:gd name="T17" fmla="*/ 69 h 70"/>
                <a:gd name="T18" fmla="*/ 15 w 162"/>
                <a:gd name="T19" fmla="*/ 69 h 70"/>
                <a:gd name="T20" fmla="*/ 15 w 162"/>
                <a:gd name="T21" fmla="*/ 55 h 70"/>
                <a:gd name="T22" fmla="*/ 0 w 162"/>
                <a:gd name="T23" fmla="*/ 55 h 70"/>
                <a:gd name="T24" fmla="*/ 0 w 162"/>
                <a:gd name="T25" fmla="*/ 41 h 70"/>
                <a:gd name="T26" fmla="*/ 44 w 162"/>
                <a:gd name="T27" fmla="*/ 41 h 70"/>
                <a:gd name="T28" fmla="*/ 44 w 162"/>
                <a:gd name="T29" fmla="*/ 28 h 70"/>
                <a:gd name="T30" fmla="*/ 102 w 162"/>
                <a:gd name="T31" fmla="*/ 28 h 70"/>
                <a:gd name="T32" fmla="*/ 102 w 162"/>
                <a:gd name="T33" fmla="*/ 14 h 70"/>
                <a:gd name="T34" fmla="*/ 132 w 162"/>
                <a:gd name="T35" fmla="*/ 14 h 70"/>
                <a:gd name="T36" fmla="*/ 132 w 162"/>
                <a:gd name="T37" fmla="*/ 0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70"/>
                <a:gd name="T59" fmla="*/ 162 w 162"/>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70">
                  <a:moveTo>
                    <a:pt x="132" y="0"/>
                  </a:moveTo>
                  <a:lnTo>
                    <a:pt x="161" y="0"/>
                  </a:lnTo>
                  <a:lnTo>
                    <a:pt x="161" y="28"/>
                  </a:lnTo>
                  <a:lnTo>
                    <a:pt x="118" y="28"/>
                  </a:lnTo>
                  <a:lnTo>
                    <a:pt x="118" y="41"/>
                  </a:lnTo>
                  <a:lnTo>
                    <a:pt x="88" y="41"/>
                  </a:lnTo>
                  <a:lnTo>
                    <a:pt x="88" y="55"/>
                  </a:lnTo>
                  <a:lnTo>
                    <a:pt x="44" y="55"/>
                  </a:lnTo>
                  <a:lnTo>
                    <a:pt x="44" y="69"/>
                  </a:lnTo>
                  <a:lnTo>
                    <a:pt x="15" y="69"/>
                  </a:lnTo>
                  <a:lnTo>
                    <a:pt x="15" y="55"/>
                  </a:lnTo>
                  <a:lnTo>
                    <a:pt x="0" y="55"/>
                  </a:lnTo>
                  <a:lnTo>
                    <a:pt x="0" y="41"/>
                  </a:lnTo>
                  <a:lnTo>
                    <a:pt x="44" y="41"/>
                  </a:lnTo>
                  <a:lnTo>
                    <a:pt x="44" y="28"/>
                  </a:lnTo>
                  <a:lnTo>
                    <a:pt x="102" y="28"/>
                  </a:lnTo>
                  <a:lnTo>
                    <a:pt x="102" y="14"/>
                  </a:lnTo>
                  <a:lnTo>
                    <a:pt x="132" y="14"/>
                  </a:lnTo>
                  <a:lnTo>
                    <a:pt x="132"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60" name="Freeform 69"/>
            <p:cNvSpPr>
              <a:spLocks/>
            </p:cNvSpPr>
            <p:nvPr/>
          </p:nvSpPr>
          <p:spPr bwMode="auto">
            <a:xfrm>
              <a:off x="4062" y="4055"/>
              <a:ext cx="396" cy="157"/>
            </a:xfrm>
            <a:custGeom>
              <a:avLst/>
              <a:gdLst>
                <a:gd name="T0" fmla="*/ 250 w 396"/>
                <a:gd name="T1" fmla="*/ 0 h 157"/>
                <a:gd name="T2" fmla="*/ 265 w 396"/>
                <a:gd name="T3" fmla="*/ 0 h 157"/>
                <a:gd name="T4" fmla="*/ 265 w 396"/>
                <a:gd name="T5" fmla="*/ 14 h 157"/>
                <a:gd name="T6" fmla="*/ 336 w 396"/>
                <a:gd name="T7" fmla="*/ 14 h 157"/>
                <a:gd name="T8" fmla="*/ 336 w 396"/>
                <a:gd name="T9" fmla="*/ 0 h 157"/>
                <a:gd name="T10" fmla="*/ 380 w 396"/>
                <a:gd name="T11" fmla="*/ 0 h 157"/>
                <a:gd name="T12" fmla="*/ 380 w 396"/>
                <a:gd name="T13" fmla="*/ 14 h 157"/>
                <a:gd name="T14" fmla="*/ 365 w 396"/>
                <a:gd name="T15" fmla="*/ 14 h 157"/>
                <a:gd name="T16" fmla="*/ 365 w 396"/>
                <a:gd name="T17" fmla="*/ 43 h 157"/>
                <a:gd name="T18" fmla="*/ 351 w 396"/>
                <a:gd name="T19" fmla="*/ 43 h 157"/>
                <a:gd name="T20" fmla="*/ 351 w 396"/>
                <a:gd name="T21" fmla="*/ 58 h 157"/>
                <a:gd name="T22" fmla="*/ 365 w 396"/>
                <a:gd name="T23" fmla="*/ 58 h 157"/>
                <a:gd name="T24" fmla="*/ 365 w 396"/>
                <a:gd name="T25" fmla="*/ 72 h 157"/>
                <a:gd name="T26" fmla="*/ 380 w 396"/>
                <a:gd name="T27" fmla="*/ 72 h 157"/>
                <a:gd name="T28" fmla="*/ 380 w 396"/>
                <a:gd name="T29" fmla="*/ 58 h 157"/>
                <a:gd name="T30" fmla="*/ 395 w 396"/>
                <a:gd name="T31" fmla="*/ 58 h 157"/>
                <a:gd name="T32" fmla="*/ 395 w 396"/>
                <a:gd name="T33" fmla="*/ 72 h 157"/>
                <a:gd name="T34" fmla="*/ 380 w 396"/>
                <a:gd name="T35" fmla="*/ 72 h 157"/>
                <a:gd name="T36" fmla="*/ 380 w 396"/>
                <a:gd name="T37" fmla="*/ 88 h 157"/>
                <a:gd name="T38" fmla="*/ 365 w 396"/>
                <a:gd name="T39" fmla="*/ 88 h 157"/>
                <a:gd name="T40" fmla="*/ 365 w 396"/>
                <a:gd name="T41" fmla="*/ 72 h 157"/>
                <a:gd name="T42" fmla="*/ 351 w 396"/>
                <a:gd name="T43" fmla="*/ 72 h 157"/>
                <a:gd name="T44" fmla="*/ 351 w 396"/>
                <a:gd name="T45" fmla="*/ 88 h 157"/>
                <a:gd name="T46" fmla="*/ 336 w 396"/>
                <a:gd name="T47" fmla="*/ 88 h 157"/>
                <a:gd name="T48" fmla="*/ 336 w 396"/>
                <a:gd name="T49" fmla="*/ 102 h 157"/>
                <a:gd name="T50" fmla="*/ 306 w 396"/>
                <a:gd name="T51" fmla="*/ 102 h 157"/>
                <a:gd name="T52" fmla="*/ 306 w 396"/>
                <a:gd name="T53" fmla="*/ 88 h 157"/>
                <a:gd name="T54" fmla="*/ 220 w 396"/>
                <a:gd name="T55" fmla="*/ 88 h 157"/>
                <a:gd name="T56" fmla="*/ 220 w 396"/>
                <a:gd name="T57" fmla="*/ 102 h 157"/>
                <a:gd name="T58" fmla="*/ 190 w 396"/>
                <a:gd name="T59" fmla="*/ 102 h 157"/>
                <a:gd name="T60" fmla="*/ 190 w 396"/>
                <a:gd name="T61" fmla="*/ 113 h 157"/>
                <a:gd name="T62" fmla="*/ 175 w 396"/>
                <a:gd name="T63" fmla="*/ 113 h 157"/>
                <a:gd name="T64" fmla="*/ 175 w 396"/>
                <a:gd name="T65" fmla="*/ 127 h 157"/>
                <a:gd name="T66" fmla="*/ 119 w 396"/>
                <a:gd name="T67" fmla="*/ 127 h 157"/>
                <a:gd name="T68" fmla="*/ 119 w 396"/>
                <a:gd name="T69" fmla="*/ 142 h 157"/>
                <a:gd name="T70" fmla="*/ 44 w 396"/>
                <a:gd name="T71" fmla="*/ 142 h 157"/>
                <a:gd name="T72" fmla="*/ 44 w 396"/>
                <a:gd name="T73" fmla="*/ 156 h 157"/>
                <a:gd name="T74" fmla="*/ 0 w 396"/>
                <a:gd name="T75" fmla="*/ 156 h 157"/>
                <a:gd name="T76" fmla="*/ 0 w 396"/>
                <a:gd name="T77" fmla="*/ 127 h 157"/>
                <a:gd name="T78" fmla="*/ 15 w 396"/>
                <a:gd name="T79" fmla="*/ 127 h 157"/>
                <a:gd name="T80" fmla="*/ 15 w 396"/>
                <a:gd name="T81" fmla="*/ 113 h 157"/>
                <a:gd name="T82" fmla="*/ 75 w 396"/>
                <a:gd name="T83" fmla="*/ 113 h 157"/>
                <a:gd name="T84" fmla="*/ 75 w 396"/>
                <a:gd name="T85" fmla="*/ 102 h 157"/>
                <a:gd name="T86" fmla="*/ 131 w 396"/>
                <a:gd name="T87" fmla="*/ 102 h 157"/>
                <a:gd name="T88" fmla="*/ 131 w 396"/>
                <a:gd name="T89" fmla="*/ 88 h 157"/>
                <a:gd name="T90" fmla="*/ 119 w 396"/>
                <a:gd name="T91" fmla="*/ 88 h 157"/>
                <a:gd name="T92" fmla="*/ 119 w 396"/>
                <a:gd name="T93" fmla="*/ 72 h 157"/>
                <a:gd name="T94" fmla="*/ 104 w 396"/>
                <a:gd name="T95" fmla="*/ 72 h 157"/>
                <a:gd name="T96" fmla="*/ 104 w 396"/>
                <a:gd name="T97" fmla="*/ 58 h 157"/>
                <a:gd name="T98" fmla="*/ 146 w 396"/>
                <a:gd name="T99" fmla="*/ 58 h 157"/>
                <a:gd name="T100" fmla="*/ 146 w 396"/>
                <a:gd name="T101" fmla="*/ 43 h 157"/>
                <a:gd name="T102" fmla="*/ 161 w 396"/>
                <a:gd name="T103" fmla="*/ 43 h 157"/>
                <a:gd name="T104" fmla="*/ 161 w 396"/>
                <a:gd name="T105" fmla="*/ 29 h 157"/>
                <a:gd name="T106" fmla="*/ 175 w 396"/>
                <a:gd name="T107" fmla="*/ 29 h 157"/>
                <a:gd name="T108" fmla="*/ 175 w 396"/>
                <a:gd name="T109" fmla="*/ 43 h 157"/>
                <a:gd name="T110" fmla="*/ 190 w 396"/>
                <a:gd name="T111" fmla="*/ 43 h 157"/>
                <a:gd name="T112" fmla="*/ 190 w 396"/>
                <a:gd name="T113" fmla="*/ 58 h 157"/>
                <a:gd name="T114" fmla="*/ 205 w 396"/>
                <a:gd name="T115" fmla="*/ 58 h 157"/>
                <a:gd name="T116" fmla="*/ 205 w 396"/>
                <a:gd name="T117" fmla="*/ 43 h 157"/>
                <a:gd name="T118" fmla="*/ 250 w 396"/>
                <a:gd name="T119" fmla="*/ 43 h 157"/>
                <a:gd name="T120" fmla="*/ 250 w 396"/>
                <a:gd name="T121" fmla="*/ 0 h 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6"/>
                <a:gd name="T184" fmla="*/ 0 h 157"/>
                <a:gd name="T185" fmla="*/ 396 w 396"/>
                <a:gd name="T186" fmla="*/ 157 h 1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6" h="157">
                  <a:moveTo>
                    <a:pt x="250" y="0"/>
                  </a:moveTo>
                  <a:lnTo>
                    <a:pt x="265" y="0"/>
                  </a:lnTo>
                  <a:lnTo>
                    <a:pt x="265" y="14"/>
                  </a:lnTo>
                  <a:lnTo>
                    <a:pt x="336" y="14"/>
                  </a:lnTo>
                  <a:lnTo>
                    <a:pt x="336" y="0"/>
                  </a:lnTo>
                  <a:lnTo>
                    <a:pt x="380" y="0"/>
                  </a:lnTo>
                  <a:lnTo>
                    <a:pt x="380" y="14"/>
                  </a:lnTo>
                  <a:lnTo>
                    <a:pt x="365" y="14"/>
                  </a:lnTo>
                  <a:lnTo>
                    <a:pt x="365" y="43"/>
                  </a:lnTo>
                  <a:lnTo>
                    <a:pt x="351" y="43"/>
                  </a:lnTo>
                  <a:lnTo>
                    <a:pt x="351" y="58"/>
                  </a:lnTo>
                  <a:lnTo>
                    <a:pt x="365" y="58"/>
                  </a:lnTo>
                  <a:lnTo>
                    <a:pt x="365" y="72"/>
                  </a:lnTo>
                  <a:lnTo>
                    <a:pt x="380" y="72"/>
                  </a:lnTo>
                  <a:lnTo>
                    <a:pt x="380" y="58"/>
                  </a:lnTo>
                  <a:lnTo>
                    <a:pt x="395" y="58"/>
                  </a:lnTo>
                  <a:lnTo>
                    <a:pt x="395" y="72"/>
                  </a:lnTo>
                  <a:lnTo>
                    <a:pt x="380" y="72"/>
                  </a:lnTo>
                  <a:lnTo>
                    <a:pt x="380" y="88"/>
                  </a:lnTo>
                  <a:lnTo>
                    <a:pt x="365" y="88"/>
                  </a:lnTo>
                  <a:lnTo>
                    <a:pt x="365" y="72"/>
                  </a:lnTo>
                  <a:lnTo>
                    <a:pt x="351" y="72"/>
                  </a:lnTo>
                  <a:lnTo>
                    <a:pt x="351" y="88"/>
                  </a:lnTo>
                  <a:lnTo>
                    <a:pt x="336" y="88"/>
                  </a:lnTo>
                  <a:lnTo>
                    <a:pt x="336" y="102"/>
                  </a:lnTo>
                  <a:lnTo>
                    <a:pt x="306" y="102"/>
                  </a:lnTo>
                  <a:lnTo>
                    <a:pt x="306" y="88"/>
                  </a:lnTo>
                  <a:lnTo>
                    <a:pt x="220" y="88"/>
                  </a:lnTo>
                  <a:lnTo>
                    <a:pt x="220" y="102"/>
                  </a:lnTo>
                  <a:lnTo>
                    <a:pt x="190" y="102"/>
                  </a:lnTo>
                  <a:lnTo>
                    <a:pt x="190" y="113"/>
                  </a:lnTo>
                  <a:lnTo>
                    <a:pt x="175" y="113"/>
                  </a:lnTo>
                  <a:lnTo>
                    <a:pt x="175" y="127"/>
                  </a:lnTo>
                  <a:lnTo>
                    <a:pt x="119" y="127"/>
                  </a:lnTo>
                  <a:lnTo>
                    <a:pt x="119" y="142"/>
                  </a:lnTo>
                  <a:lnTo>
                    <a:pt x="44" y="142"/>
                  </a:lnTo>
                  <a:lnTo>
                    <a:pt x="44" y="156"/>
                  </a:lnTo>
                  <a:lnTo>
                    <a:pt x="0" y="156"/>
                  </a:lnTo>
                  <a:lnTo>
                    <a:pt x="0" y="127"/>
                  </a:lnTo>
                  <a:lnTo>
                    <a:pt x="15" y="127"/>
                  </a:lnTo>
                  <a:lnTo>
                    <a:pt x="15" y="113"/>
                  </a:lnTo>
                  <a:lnTo>
                    <a:pt x="75" y="113"/>
                  </a:lnTo>
                  <a:lnTo>
                    <a:pt x="75" y="102"/>
                  </a:lnTo>
                  <a:lnTo>
                    <a:pt x="131" y="102"/>
                  </a:lnTo>
                  <a:lnTo>
                    <a:pt x="131" y="88"/>
                  </a:lnTo>
                  <a:lnTo>
                    <a:pt x="119" y="88"/>
                  </a:lnTo>
                  <a:lnTo>
                    <a:pt x="119" y="72"/>
                  </a:lnTo>
                  <a:lnTo>
                    <a:pt x="104" y="72"/>
                  </a:lnTo>
                  <a:lnTo>
                    <a:pt x="104" y="58"/>
                  </a:lnTo>
                  <a:lnTo>
                    <a:pt x="146" y="58"/>
                  </a:lnTo>
                  <a:lnTo>
                    <a:pt x="146" y="43"/>
                  </a:lnTo>
                  <a:lnTo>
                    <a:pt x="161" y="43"/>
                  </a:lnTo>
                  <a:lnTo>
                    <a:pt x="161" y="29"/>
                  </a:lnTo>
                  <a:lnTo>
                    <a:pt x="175" y="29"/>
                  </a:lnTo>
                  <a:lnTo>
                    <a:pt x="175" y="43"/>
                  </a:lnTo>
                  <a:lnTo>
                    <a:pt x="190" y="43"/>
                  </a:lnTo>
                  <a:lnTo>
                    <a:pt x="190" y="58"/>
                  </a:lnTo>
                  <a:lnTo>
                    <a:pt x="205" y="58"/>
                  </a:lnTo>
                  <a:lnTo>
                    <a:pt x="205" y="43"/>
                  </a:lnTo>
                  <a:lnTo>
                    <a:pt x="250" y="43"/>
                  </a:lnTo>
                  <a:lnTo>
                    <a:pt x="25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61" name="Freeform 70"/>
            <p:cNvSpPr>
              <a:spLocks/>
            </p:cNvSpPr>
            <p:nvPr/>
          </p:nvSpPr>
          <p:spPr bwMode="auto">
            <a:xfrm>
              <a:off x="4210" y="4100"/>
              <a:ext cx="25" cy="25"/>
            </a:xfrm>
            <a:custGeom>
              <a:avLst/>
              <a:gdLst>
                <a:gd name="T0" fmla="*/ 12 w 25"/>
                <a:gd name="T1" fmla="*/ 0 h 25"/>
                <a:gd name="T2" fmla="*/ 24 w 25"/>
                <a:gd name="T3" fmla="*/ 0 h 25"/>
                <a:gd name="T4" fmla="*/ 24 w 25"/>
                <a:gd name="T5" fmla="*/ 12 h 25"/>
                <a:gd name="T6" fmla="*/ 12 w 25"/>
                <a:gd name="T7" fmla="*/ 12 h 25"/>
                <a:gd name="T8" fmla="*/ 12 w 25"/>
                <a:gd name="T9" fmla="*/ 24 h 25"/>
                <a:gd name="T10" fmla="*/ 0 w 25"/>
                <a:gd name="T11" fmla="*/ 24 h 25"/>
                <a:gd name="T12" fmla="*/ 0 w 25"/>
                <a:gd name="T13" fmla="*/ 12 h 25"/>
                <a:gd name="T14" fmla="*/ 12 w 25"/>
                <a:gd name="T15" fmla="*/ 12 h 25"/>
                <a:gd name="T16" fmla="*/ 12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2" y="0"/>
                  </a:moveTo>
                  <a:lnTo>
                    <a:pt x="24" y="0"/>
                  </a:lnTo>
                  <a:lnTo>
                    <a:pt x="24" y="12"/>
                  </a:lnTo>
                  <a:lnTo>
                    <a:pt x="12" y="12"/>
                  </a:lnTo>
                  <a:lnTo>
                    <a:pt x="12" y="24"/>
                  </a:lnTo>
                  <a:lnTo>
                    <a:pt x="0" y="24"/>
                  </a:lnTo>
                  <a:lnTo>
                    <a:pt x="0" y="12"/>
                  </a:lnTo>
                  <a:lnTo>
                    <a:pt x="12" y="12"/>
                  </a:lnTo>
                  <a:lnTo>
                    <a:pt x="12"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62" name="Freeform 71"/>
            <p:cNvSpPr>
              <a:spLocks/>
            </p:cNvSpPr>
            <p:nvPr/>
          </p:nvSpPr>
          <p:spPr bwMode="auto">
            <a:xfrm>
              <a:off x="4285" y="411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63" name="Freeform 72"/>
            <p:cNvSpPr>
              <a:spLocks/>
            </p:cNvSpPr>
            <p:nvPr/>
          </p:nvSpPr>
          <p:spPr bwMode="auto">
            <a:xfrm>
              <a:off x="4331" y="411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64" name="Freeform 73"/>
            <p:cNvSpPr>
              <a:spLocks/>
            </p:cNvSpPr>
            <p:nvPr/>
          </p:nvSpPr>
          <p:spPr bwMode="auto">
            <a:xfrm>
              <a:off x="4373" y="411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254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65" name="Rectangle 74"/>
            <p:cNvSpPr>
              <a:spLocks noChangeArrowheads="1"/>
            </p:cNvSpPr>
            <p:nvPr/>
          </p:nvSpPr>
          <p:spPr bwMode="auto">
            <a:xfrm>
              <a:off x="3363" y="2156"/>
              <a:ext cx="5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latin typeface="Times New Roman" pitchFamily="18" charset="0"/>
                </a:rPr>
                <a:t>Tampa</a:t>
              </a:r>
            </a:p>
          </p:txBody>
        </p:sp>
      </p:grpSp>
      <p:sp>
        <p:nvSpPr>
          <p:cNvPr id="38915" name="Rectangle 75"/>
          <p:cNvSpPr>
            <a:spLocks noChangeArrowheads="1"/>
          </p:cNvSpPr>
          <p:nvPr/>
        </p:nvSpPr>
        <p:spPr bwMode="auto">
          <a:xfrm>
            <a:off x="8258175" y="5030788"/>
            <a:ext cx="862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latin typeface="Times New Roman" pitchFamily="18" charset="0"/>
              </a:rPr>
              <a:t>Miami</a:t>
            </a:r>
          </a:p>
        </p:txBody>
      </p:sp>
      <p:sp>
        <p:nvSpPr>
          <p:cNvPr id="38916" name="Rectangle 76"/>
          <p:cNvSpPr>
            <a:spLocks noChangeArrowheads="1"/>
          </p:cNvSpPr>
          <p:nvPr/>
        </p:nvSpPr>
        <p:spPr bwMode="auto">
          <a:xfrm>
            <a:off x="5603875" y="4687888"/>
            <a:ext cx="865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latin typeface="Times New Roman" pitchFamily="18" charset="0"/>
              </a:rPr>
              <a:t>Fort Myers</a:t>
            </a:r>
          </a:p>
        </p:txBody>
      </p:sp>
      <p:sp>
        <p:nvSpPr>
          <p:cNvPr id="38917" name="Rectangle 77"/>
          <p:cNvSpPr>
            <a:spLocks noChangeArrowheads="1"/>
          </p:cNvSpPr>
          <p:nvPr/>
        </p:nvSpPr>
        <p:spPr bwMode="auto">
          <a:xfrm>
            <a:off x="6842125" y="822325"/>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Jacksonville</a:t>
            </a:r>
          </a:p>
        </p:txBody>
      </p:sp>
      <p:sp>
        <p:nvSpPr>
          <p:cNvPr id="38918" name="Rectangle 78"/>
          <p:cNvSpPr>
            <a:spLocks noChangeArrowheads="1"/>
          </p:cNvSpPr>
          <p:nvPr/>
        </p:nvSpPr>
        <p:spPr bwMode="auto">
          <a:xfrm>
            <a:off x="3924300" y="531813"/>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latin typeface="Times New Roman" pitchFamily="18" charset="0"/>
              </a:rPr>
              <a:t>Tallahassee</a:t>
            </a:r>
          </a:p>
        </p:txBody>
      </p:sp>
      <p:sp>
        <p:nvSpPr>
          <p:cNvPr id="38919" name="Rectangle 79"/>
          <p:cNvSpPr>
            <a:spLocks noChangeArrowheads="1"/>
          </p:cNvSpPr>
          <p:nvPr/>
        </p:nvSpPr>
        <p:spPr bwMode="auto">
          <a:xfrm>
            <a:off x="5456238" y="1633538"/>
            <a:ext cx="993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latin typeface="Times New Roman" pitchFamily="18" charset="0"/>
              </a:rPr>
              <a:t>Gainesville</a:t>
            </a:r>
          </a:p>
        </p:txBody>
      </p:sp>
      <p:sp>
        <p:nvSpPr>
          <p:cNvPr id="38920" name="Rectangle 80"/>
          <p:cNvSpPr>
            <a:spLocks noChangeArrowheads="1"/>
          </p:cNvSpPr>
          <p:nvPr/>
        </p:nvSpPr>
        <p:spPr bwMode="auto">
          <a:xfrm>
            <a:off x="6022975" y="2151063"/>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200">
                <a:latin typeface="Times New Roman" pitchFamily="18" charset="0"/>
              </a:rPr>
              <a:t>Ocala</a:t>
            </a:r>
          </a:p>
        </p:txBody>
      </p:sp>
      <p:sp>
        <p:nvSpPr>
          <p:cNvPr id="38921" name="Rectangle 81"/>
          <p:cNvSpPr>
            <a:spLocks noChangeArrowheads="1"/>
          </p:cNvSpPr>
          <p:nvPr/>
        </p:nvSpPr>
        <p:spPr bwMode="auto">
          <a:xfrm>
            <a:off x="6665913" y="2867025"/>
            <a:ext cx="849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latin typeface="Times New Roman" pitchFamily="18" charset="0"/>
              </a:rPr>
              <a:t>Orlando</a:t>
            </a:r>
          </a:p>
        </p:txBody>
      </p:sp>
      <p:sp>
        <p:nvSpPr>
          <p:cNvPr id="38922" name="Rectangle 82"/>
          <p:cNvSpPr>
            <a:spLocks noChangeArrowheads="1"/>
          </p:cNvSpPr>
          <p:nvPr/>
        </p:nvSpPr>
        <p:spPr bwMode="auto">
          <a:xfrm>
            <a:off x="7008813" y="4656138"/>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latin typeface="Times New Roman" pitchFamily="18" charset="0"/>
              </a:rPr>
              <a:t>Clewiston</a:t>
            </a:r>
          </a:p>
        </p:txBody>
      </p:sp>
      <p:sp>
        <p:nvSpPr>
          <p:cNvPr id="38923" name="Rectangle 83"/>
          <p:cNvSpPr>
            <a:spLocks noChangeArrowheads="1"/>
          </p:cNvSpPr>
          <p:nvPr/>
        </p:nvSpPr>
        <p:spPr bwMode="auto">
          <a:xfrm>
            <a:off x="4230688" y="1085850"/>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900">
                <a:latin typeface="Times New Roman" pitchFamily="18" charset="0"/>
              </a:rPr>
              <a:t>Perry</a:t>
            </a:r>
          </a:p>
        </p:txBody>
      </p:sp>
      <p:grpSp>
        <p:nvGrpSpPr>
          <p:cNvPr id="38924" name="Group 164"/>
          <p:cNvGrpSpPr>
            <a:grpSpLocks/>
          </p:cNvGrpSpPr>
          <p:nvPr/>
        </p:nvGrpSpPr>
        <p:grpSpPr bwMode="auto">
          <a:xfrm>
            <a:off x="1754188" y="4367213"/>
            <a:ext cx="104775" cy="1423987"/>
            <a:chOff x="1105" y="2751"/>
            <a:chExt cx="66" cy="897"/>
          </a:xfrm>
        </p:grpSpPr>
        <p:sp>
          <p:nvSpPr>
            <p:cNvPr id="38989" name="Rectangle 85"/>
            <p:cNvSpPr>
              <a:spLocks noChangeArrowheads="1"/>
            </p:cNvSpPr>
            <p:nvPr/>
          </p:nvSpPr>
          <p:spPr bwMode="auto">
            <a:xfrm>
              <a:off x="1105" y="2751"/>
              <a:ext cx="66" cy="177"/>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90" name="Rectangle 86"/>
            <p:cNvSpPr>
              <a:spLocks noChangeArrowheads="1"/>
            </p:cNvSpPr>
            <p:nvPr/>
          </p:nvSpPr>
          <p:spPr bwMode="auto">
            <a:xfrm>
              <a:off x="1105" y="2937"/>
              <a:ext cx="66" cy="177"/>
            </a:xfrm>
            <a:prstGeom prst="rect">
              <a:avLst/>
            </a:prstGeom>
            <a:solidFill>
              <a:srgbClr val="33CC33"/>
            </a:solidFill>
            <a:ln w="12700">
              <a:solidFill>
                <a:schemeClr val="tx1"/>
              </a:solidFill>
              <a:miter lim="800000"/>
              <a:headEnd/>
              <a:tailEnd/>
            </a:ln>
          </p:spPr>
          <p:txBody>
            <a:bodyPr wrap="none" anchor="ctr"/>
            <a:lstStyle/>
            <a:p>
              <a:endParaRPr lang="en-US"/>
            </a:p>
          </p:txBody>
        </p:sp>
        <p:sp>
          <p:nvSpPr>
            <p:cNvPr id="38991" name="Rectangle 87"/>
            <p:cNvSpPr>
              <a:spLocks noChangeArrowheads="1"/>
            </p:cNvSpPr>
            <p:nvPr/>
          </p:nvSpPr>
          <p:spPr bwMode="auto">
            <a:xfrm>
              <a:off x="1105" y="3115"/>
              <a:ext cx="66" cy="177"/>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38992" name="Rectangle 88"/>
            <p:cNvSpPr>
              <a:spLocks noChangeArrowheads="1"/>
            </p:cNvSpPr>
            <p:nvPr/>
          </p:nvSpPr>
          <p:spPr bwMode="auto">
            <a:xfrm>
              <a:off x="1105" y="3293"/>
              <a:ext cx="66" cy="177"/>
            </a:xfrm>
            <a:prstGeom prst="rect">
              <a:avLst/>
            </a:prstGeom>
            <a:solidFill>
              <a:srgbClr val="CCFF99"/>
            </a:solidFill>
            <a:ln w="12700">
              <a:solidFill>
                <a:schemeClr val="tx1"/>
              </a:solidFill>
              <a:miter lim="800000"/>
              <a:headEnd/>
              <a:tailEnd/>
            </a:ln>
          </p:spPr>
          <p:txBody>
            <a:bodyPr wrap="none" anchor="ctr"/>
            <a:lstStyle/>
            <a:p>
              <a:endParaRPr lang="en-US"/>
            </a:p>
          </p:txBody>
        </p:sp>
        <p:sp>
          <p:nvSpPr>
            <p:cNvPr id="38993" name="Rectangle 89"/>
            <p:cNvSpPr>
              <a:spLocks noChangeArrowheads="1"/>
            </p:cNvSpPr>
            <p:nvPr/>
          </p:nvSpPr>
          <p:spPr bwMode="auto">
            <a:xfrm>
              <a:off x="1105" y="3471"/>
              <a:ext cx="66" cy="177"/>
            </a:xfrm>
            <a:prstGeom prst="rect">
              <a:avLst/>
            </a:prstGeom>
            <a:solidFill>
              <a:srgbClr val="FFFFCC"/>
            </a:solidFill>
            <a:ln w="12700">
              <a:solidFill>
                <a:schemeClr val="tx1"/>
              </a:solidFill>
              <a:miter lim="800000"/>
              <a:headEnd/>
              <a:tailEnd/>
            </a:ln>
          </p:spPr>
          <p:txBody>
            <a:bodyPr wrap="none" anchor="ctr"/>
            <a:lstStyle/>
            <a:p>
              <a:endParaRPr lang="en-US"/>
            </a:p>
          </p:txBody>
        </p:sp>
      </p:grpSp>
      <p:grpSp>
        <p:nvGrpSpPr>
          <p:cNvPr id="38925" name="Group 90"/>
          <p:cNvGrpSpPr>
            <a:grpSpLocks/>
          </p:cNvGrpSpPr>
          <p:nvPr/>
        </p:nvGrpSpPr>
        <p:grpSpPr bwMode="auto">
          <a:xfrm>
            <a:off x="1114424" y="4379913"/>
            <a:ext cx="739775" cy="1401762"/>
            <a:chOff x="702" y="2759"/>
            <a:chExt cx="466" cy="883"/>
          </a:xfrm>
        </p:grpSpPr>
        <p:sp>
          <p:nvSpPr>
            <p:cNvPr id="38984" name="Rectangle 91"/>
            <p:cNvSpPr>
              <a:spLocks noChangeArrowheads="1"/>
            </p:cNvSpPr>
            <p:nvPr/>
          </p:nvSpPr>
          <p:spPr bwMode="auto">
            <a:xfrm>
              <a:off x="702" y="2759"/>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20,700</a:t>
              </a:r>
              <a:endParaRPr lang="en-US" sz="1400" dirty="0">
                <a:latin typeface="Times New Roman" pitchFamily="18" charset="0"/>
              </a:endParaRPr>
            </a:p>
          </p:txBody>
        </p:sp>
        <p:sp>
          <p:nvSpPr>
            <p:cNvPr id="38985" name="Rectangle 92"/>
            <p:cNvSpPr>
              <a:spLocks noChangeArrowheads="1"/>
            </p:cNvSpPr>
            <p:nvPr/>
          </p:nvSpPr>
          <p:spPr bwMode="auto">
            <a:xfrm>
              <a:off x="702" y="2922"/>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19,400</a:t>
              </a:r>
              <a:endParaRPr lang="en-US" sz="1400" dirty="0">
                <a:latin typeface="Times New Roman" pitchFamily="18" charset="0"/>
              </a:endParaRPr>
            </a:p>
          </p:txBody>
        </p:sp>
        <p:sp>
          <p:nvSpPr>
            <p:cNvPr id="38986" name="Rectangle 93"/>
            <p:cNvSpPr>
              <a:spLocks noChangeArrowheads="1"/>
            </p:cNvSpPr>
            <p:nvPr/>
          </p:nvSpPr>
          <p:spPr bwMode="auto">
            <a:xfrm>
              <a:off x="702" y="3092"/>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18,100</a:t>
              </a:r>
              <a:endParaRPr lang="en-US" sz="1400" dirty="0">
                <a:latin typeface="Times New Roman" pitchFamily="18" charset="0"/>
              </a:endParaRPr>
            </a:p>
          </p:txBody>
        </p:sp>
        <p:sp>
          <p:nvSpPr>
            <p:cNvPr id="38987" name="Rectangle 94"/>
            <p:cNvSpPr>
              <a:spLocks noChangeArrowheads="1"/>
            </p:cNvSpPr>
            <p:nvPr/>
          </p:nvSpPr>
          <p:spPr bwMode="auto">
            <a:xfrm>
              <a:off x="702" y="3270"/>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16,800</a:t>
              </a:r>
              <a:endParaRPr lang="en-US" sz="1400" dirty="0">
                <a:latin typeface="Times New Roman" pitchFamily="18" charset="0"/>
              </a:endParaRPr>
            </a:p>
          </p:txBody>
        </p:sp>
        <p:sp>
          <p:nvSpPr>
            <p:cNvPr id="38988" name="Rectangle 95"/>
            <p:cNvSpPr>
              <a:spLocks noChangeArrowheads="1"/>
            </p:cNvSpPr>
            <p:nvPr/>
          </p:nvSpPr>
          <p:spPr bwMode="auto">
            <a:xfrm>
              <a:off x="702" y="3448"/>
              <a:ext cx="4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15,500-</a:t>
              </a:r>
              <a:endParaRPr lang="en-US" sz="1400" dirty="0">
                <a:latin typeface="Times New Roman" pitchFamily="18" charset="0"/>
              </a:endParaRPr>
            </a:p>
          </p:txBody>
        </p:sp>
      </p:grpSp>
      <p:sp>
        <p:nvSpPr>
          <p:cNvPr id="38926" name="Rectangle 96"/>
          <p:cNvSpPr>
            <a:spLocks noChangeArrowheads="1"/>
          </p:cNvSpPr>
          <p:nvPr/>
        </p:nvSpPr>
        <p:spPr bwMode="auto">
          <a:xfrm>
            <a:off x="1127664" y="5859463"/>
            <a:ext cx="54502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1400" dirty="0" smtClean="0">
                <a:latin typeface="Times New Roman" pitchFamily="18" charset="0"/>
              </a:rPr>
              <a:t>2000</a:t>
            </a:r>
            <a:endParaRPr lang="en-US" sz="1400" dirty="0">
              <a:latin typeface="Times New Roman" pitchFamily="18" charset="0"/>
            </a:endParaRPr>
          </a:p>
        </p:txBody>
      </p:sp>
      <p:sp>
        <p:nvSpPr>
          <p:cNvPr id="38927" name="Rectangle 98"/>
          <p:cNvSpPr>
            <a:spLocks noChangeArrowheads="1"/>
          </p:cNvSpPr>
          <p:nvPr/>
        </p:nvSpPr>
        <p:spPr bwMode="auto">
          <a:xfrm>
            <a:off x="7977188" y="5329238"/>
            <a:ext cx="115887" cy="115887"/>
          </a:xfrm>
          <a:prstGeom prst="rect">
            <a:avLst/>
          </a:prstGeom>
          <a:solidFill>
            <a:srgbClr val="33CC33"/>
          </a:solidFill>
          <a:ln w="12700">
            <a:solidFill>
              <a:schemeClr val="tx1"/>
            </a:solidFill>
            <a:miter lim="800000"/>
            <a:headEnd/>
            <a:tailEnd/>
          </a:ln>
        </p:spPr>
        <p:txBody>
          <a:bodyPr wrap="none" anchor="ctr"/>
          <a:lstStyle/>
          <a:p>
            <a:endParaRPr lang="en-US"/>
          </a:p>
        </p:txBody>
      </p:sp>
      <p:sp>
        <p:nvSpPr>
          <p:cNvPr id="38928" name="Rectangle 99"/>
          <p:cNvSpPr>
            <a:spLocks noChangeArrowheads="1"/>
          </p:cNvSpPr>
          <p:nvPr/>
        </p:nvSpPr>
        <p:spPr bwMode="auto">
          <a:xfrm>
            <a:off x="8094663" y="5329238"/>
            <a:ext cx="115887" cy="115887"/>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38929" name="Rectangle 100"/>
          <p:cNvSpPr>
            <a:spLocks noChangeArrowheads="1"/>
          </p:cNvSpPr>
          <p:nvPr/>
        </p:nvSpPr>
        <p:spPr bwMode="auto">
          <a:xfrm>
            <a:off x="2092865" y="5859463"/>
            <a:ext cx="54502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1400" dirty="0" smtClean="0">
                <a:latin typeface="Times New Roman" pitchFamily="18" charset="0"/>
              </a:rPr>
              <a:t>2007</a:t>
            </a:r>
            <a:endParaRPr lang="en-US" sz="1400" dirty="0">
              <a:latin typeface="Times New Roman" pitchFamily="18" charset="0"/>
            </a:endParaRPr>
          </a:p>
        </p:txBody>
      </p:sp>
      <p:grpSp>
        <p:nvGrpSpPr>
          <p:cNvPr id="38930" name="Group 101"/>
          <p:cNvGrpSpPr>
            <a:grpSpLocks/>
          </p:cNvGrpSpPr>
          <p:nvPr/>
        </p:nvGrpSpPr>
        <p:grpSpPr bwMode="auto">
          <a:xfrm>
            <a:off x="2031999" y="4379913"/>
            <a:ext cx="739775" cy="1401762"/>
            <a:chOff x="1280" y="2759"/>
            <a:chExt cx="466" cy="883"/>
          </a:xfrm>
        </p:grpSpPr>
        <p:sp>
          <p:nvSpPr>
            <p:cNvPr id="38979" name="Rectangle 102"/>
            <p:cNvSpPr>
              <a:spLocks noChangeArrowheads="1"/>
            </p:cNvSpPr>
            <p:nvPr/>
          </p:nvSpPr>
          <p:spPr bwMode="auto">
            <a:xfrm>
              <a:off x="1280" y="2759"/>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30,100</a:t>
              </a:r>
              <a:endParaRPr lang="en-US" sz="1400" dirty="0">
                <a:latin typeface="Times New Roman" pitchFamily="18" charset="0"/>
              </a:endParaRPr>
            </a:p>
          </p:txBody>
        </p:sp>
        <p:sp>
          <p:nvSpPr>
            <p:cNvPr id="38980" name="Rectangle 103"/>
            <p:cNvSpPr>
              <a:spLocks noChangeArrowheads="1"/>
            </p:cNvSpPr>
            <p:nvPr/>
          </p:nvSpPr>
          <p:spPr bwMode="auto">
            <a:xfrm>
              <a:off x="1280" y="2922"/>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27,200</a:t>
              </a:r>
              <a:endParaRPr lang="en-US" sz="1400" dirty="0">
                <a:latin typeface="Times New Roman" pitchFamily="18" charset="0"/>
              </a:endParaRPr>
            </a:p>
          </p:txBody>
        </p:sp>
        <p:sp>
          <p:nvSpPr>
            <p:cNvPr id="38981" name="Rectangle 104"/>
            <p:cNvSpPr>
              <a:spLocks noChangeArrowheads="1"/>
            </p:cNvSpPr>
            <p:nvPr/>
          </p:nvSpPr>
          <p:spPr bwMode="auto">
            <a:xfrm>
              <a:off x="1280" y="3092"/>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24,200</a:t>
              </a:r>
              <a:endParaRPr lang="en-US" sz="1400" dirty="0">
                <a:latin typeface="Times New Roman" pitchFamily="18" charset="0"/>
              </a:endParaRPr>
            </a:p>
          </p:txBody>
        </p:sp>
        <p:sp>
          <p:nvSpPr>
            <p:cNvPr id="38982" name="Rectangle 105"/>
            <p:cNvSpPr>
              <a:spLocks noChangeArrowheads="1"/>
            </p:cNvSpPr>
            <p:nvPr/>
          </p:nvSpPr>
          <p:spPr bwMode="auto">
            <a:xfrm>
              <a:off x="1280" y="3270"/>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21,300</a:t>
              </a:r>
              <a:endParaRPr lang="en-US" sz="1400" dirty="0">
                <a:latin typeface="Times New Roman" pitchFamily="18" charset="0"/>
              </a:endParaRPr>
            </a:p>
          </p:txBody>
        </p:sp>
        <p:sp>
          <p:nvSpPr>
            <p:cNvPr id="38983" name="Rectangle 106"/>
            <p:cNvSpPr>
              <a:spLocks noChangeArrowheads="1"/>
            </p:cNvSpPr>
            <p:nvPr/>
          </p:nvSpPr>
          <p:spPr bwMode="auto">
            <a:xfrm>
              <a:off x="1280" y="3448"/>
              <a:ext cx="4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dirty="0" smtClean="0">
                  <a:latin typeface="Times New Roman" pitchFamily="18" charset="0"/>
                </a:rPr>
                <a:t>21,300-</a:t>
              </a:r>
              <a:endParaRPr lang="en-US" sz="1400" dirty="0">
                <a:latin typeface="Times New Roman" pitchFamily="18" charset="0"/>
              </a:endParaRPr>
            </a:p>
          </p:txBody>
        </p:sp>
      </p:grpSp>
      <p:sp>
        <p:nvSpPr>
          <p:cNvPr id="38931" name="Rectangle 108"/>
          <p:cNvSpPr>
            <a:spLocks noChangeArrowheads="1"/>
          </p:cNvSpPr>
          <p:nvPr/>
        </p:nvSpPr>
        <p:spPr bwMode="auto">
          <a:xfrm>
            <a:off x="3743325" y="871538"/>
            <a:ext cx="115888" cy="115887"/>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32" name="Rectangle 109"/>
          <p:cNvSpPr>
            <a:spLocks noChangeArrowheads="1"/>
          </p:cNvSpPr>
          <p:nvPr/>
        </p:nvSpPr>
        <p:spPr bwMode="auto">
          <a:xfrm>
            <a:off x="3860800" y="871538"/>
            <a:ext cx="115888" cy="115887"/>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33" name="Rectangle 111"/>
          <p:cNvSpPr>
            <a:spLocks noChangeArrowheads="1"/>
          </p:cNvSpPr>
          <p:nvPr/>
        </p:nvSpPr>
        <p:spPr bwMode="auto">
          <a:xfrm>
            <a:off x="4495800" y="1301750"/>
            <a:ext cx="115888" cy="115888"/>
          </a:xfrm>
          <a:prstGeom prst="rect">
            <a:avLst/>
          </a:prstGeom>
          <a:solidFill>
            <a:srgbClr val="FFFFCC"/>
          </a:solidFill>
          <a:ln w="12700">
            <a:solidFill>
              <a:schemeClr val="tx1"/>
            </a:solidFill>
            <a:miter lim="800000"/>
            <a:headEnd/>
            <a:tailEnd/>
          </a:ln>
        </p:spPr>
        <p:txBody>
          <a:bodyPr wrap="none" anchor="ctr"/>
          <a:lstStyle/>
          <a:p>
            <a:endParaRPr lang="en-US"/>
          </a:p>
        </p:txBody>
      </p:sp>
      <p:sp>
        <p:nvSpPr>
          <p:cNvPr id="38934" name="Rectangle 112"/>
          <p:cNvSpPr>
            <a:spLocks noChangeArrowheads="1"/>
          </p:cNvSpPr>
          <p:nvPr/>
        </p:nvSpPr>
        <p:spPr bwMode="auto">
          <a:xfrm>
            <a:off x="4613275" y="1301750"/>
            <a:ext cx="115888" cy="115888"/>
          </a:xfrm>
          <a:prstGeom prst="rect">
            <a:avLst/>
          </a:prstGeom>
          <a:solidFill>
            <a:srgbClr val="CCFF99"/>
          </a:solidFill>
          <a:ln w="12700">
            <a:solidFill>
              <a:schemeClr val="tx1"/>
            </a:solidFill>
            <a:miter lim="800000"/>
            <a:headEnd/>
            <a:tailEnd/>
          </a:ln>
        </p:spPr>
        <p:txBody>
          <a:bodyPr wrap="none" anchor="ctr"/>
          <a:lstStyle/>
          <a:p>
            <a:endParaRPr lang="en-US"/>
          </a:p>
        </p:txBody>
      </p:sp>
      <p:sp>
        <p:nvSpPr>
          <p:cNvPr id="38935" name="Rectangle 114"/>
          <p:cNvSpPr>
            <a:spLocks noChangeArrowheads="1"/>
          </p:cNvSpPr>
          <p:nvPr/>
        </p:nvSpPr>
        <p:spPr bwMode="auto">
          <a:xfrm>
            <a:off x="5741988" y="1576388"/>
            <a:ext cx="115887" cy="115887"/>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36" name="Rectangle 115"/>
          <p:cNvSpPr>
            <a:spLocks noChangeArrowheads="1"/>
          </p:cNvSpPr>
          <p:nvPr/>
        </p:nvSpPr>
        <p:spPr bwMode="auto">
          <a:xfrm>
            <a:off x="5859463" y="1576388"/>
            <a:ext cx="115887" cy="115887"/>
          </a:xfrm>
          <a:prstGeom prst="rect">
            <a:avLst/>
          </a:prstGeom>
          <a:solidFill>
            <a:srgbClr val="33CC33"/>
          </a:solidFill>
          <a:ln w="12700">
            <a:solidFill>
              <a:schemeClr val="tx1"/>
            </a:solidFill>
            <a:miter lim="800000"/>
            <a:headEnd/>
            <a:tailEnd/>
          </a:ln>
        </p:spPr>
        <p:txBody>
          <a:bodyPr wrap="none" anchor="ctr"/>
          <a:lstStyle/>
          <a:p>
            <a:endParaRPr lang="en-US"/>
          </a:p>
        </p:txBody>
      </p:sp>
      <p:sp>
        <p:nvSpPr>
          <p:cNvPr id="38937" name="Rectangle 117"/>
          <p:cNvSpPr>
            <a:spLocks noChangeArrowheads="1"/>
          </p:cNvSpPr>
          <p:nvPr/>
        </p:nvSpPr>
        <p:spPr bwMode="auto">
          <a:xfrm>
            <a:off x="6176963" y="2060575"/>
            <a:ext cx="115887" cy="115888"/>
          </a:xfrm>
          <a:prstGeom prst="rect">
            <a:avLst/>
          </a:prstGeom>
          <a:solidFill>
            <a:srgbClr val="FFFFCC"/>
          </a:solidFill>
          <a:ln w="12700">
            <a:solidFill>
              <a:schemeClr val="tx1"/>
            </a:solidFill>
            <a:miter lim="800000"/>
            <a:headEnd/>
            <a:tailEnd/>
          </a:ln>
        </p:spPr>
        <p:txBody>
          <a:bodyPr wrap="none" anchor="ctr"/>
          <a:lstStyle/>
          <a:p>
            <a:endParaRPr lang="en-US"/>
          </a:p>
        </p:txBody>
      </p:sp>
      <p:sp>
        <p:nvSpPr>
          <p:cNvPr id="38938" name="Rectangle 118"/>
          <p:cNvSpPr>
            <a:spLocks noChangeArrowheads="1"/>
          </p:cNvSpPr>
          <p:nvPr/>
        </p:nvSpPr>
        <p:spPr bwMode="auto">
          <a:xfrm>
            <a:off x="6294438" y="2060575"/>
            <a:ext cx="115887" cy="115888"/>
          </a:xfrm>
          <a:prstGeom prst="rect">
            <a:avLst/>
          </a:prstGeom>
          <a:solidFill>
            <a:srgbClr val="CCFF99"/>
          </a:solidFill>
          <a:ln w="12700">
            <a:solidFill>
              <a:schemeClr val="tx1"/>
            </a:solidFill>
            <a:miter lim="800000"/>
            <a:headEnd/>
            <a:tailEnd/>
          </a:ln>
        </p:spPr>
        <p:txBody>
          <a:bodyPr wrap="none" anchor="ctr"/>
          <a:lstStyle/>
          <a:p>
            <a:endParaRPr lang="en-US"/>
          </a:p>
        </p:txBody>
      </p:sp>
      <p:sp>
        <p:nvSpPr>
          <p:cNvPr id="38939" name="Rectangle 120"/>
          <p:cNvSpPr>
            <a:spLocks noChangeArrowheads="1"/>
          </p:cNvSpPr>
          <p:nvPr/>
        </p:nvSpPr>
        <p:spPr bwMode="auto">
          <a:xfrm>
            <a:off x="6600825" y="942975"/>
            <a:ext cx="115888" cy="115888"/>
          </a:xfrm>
          <a:prstGeom prst="rect">
            <a:avLst/>
          </a:prstGeom>
          <a:solidFill>
            <a:srgbClr val="33CC33"/>
          </a:solidFill>
          <a:ln w="12700">
            <a:solidFill>
              <a:schemeClr val="tx1"/>
            </a:solidFill>
            <a:miter lim="800000"/>
            <a:headEnd/>
            <a:tailEnd/>
          </a:ln>
        </p:spPr>
        <p:txBody>
          <a:bodyPr wrap="none" anchor="ctr"/>
          <a:lstStyle/>
          <a:p>
            <a:endParaRPr lang="en-US"/>
          </a:p>
        </p:txBody>
      </p:sp>
      <p:sp>
        <p:nvSpPr>
          <p:cNvPr id="38940" name="Rectangle 121"/>
          <p:cNvSpPr>
            <a:spLocks noChangeArrowheads="1"/>
          </p:cNvSpPr>
          <p:nvPr/>
        </p:nvSpPr>
        <p:spPr bwMode="auto">
          <a:xfrm>
            <a:off x="6718300" y="942975"/>
            <a:ext cx="115888" cy="115888"/>
          </a:xfrm>
          <a:prstGeom prst="rect">
            <a:avLst/>
          </a:prstGeom>
          <a:solidFill>
            <a:srgbClr val="33CC33"/>
          </a:solidFill>
          <a:ln w="12700">
            <a:solidFill>
              <a:schemeClr val="tx1"/>
            </a:solidFill>
            <a:miter lim="800000"/>
            <a:headEnd/>
            <a:tailEnd/>
          </a:ln>
        </p:spPr>
        <p:txBody>
          <a:bodyPr wrap="none" anchor="ctr"/>
          <a:lstStyle/>
          <a:p>
            <a:endParaRPr lang="en-US"/>
          </a:p>
        </p:txBody>
      </p:sp>
      <p:sp>
        <p:nvSpPr>
          <p:cNvPr id="38941" name="Rectangle 123"/>
          <p:cNvSpPr>
            <a:spLocks noChangeArrowheads="1"/>
          </p:cNvSpPr>
          <p:nvPr/>
        </p:nvSpPr>
        <p:spPr bwMode="auto">
          <a:xfrm>
            <a:off x="6811963" y="2800350"/>
            <a:ext cx="115887" cy="115888"/>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42" name="Rectangle 124"/>
          <p:cNvSpPr>
            <a:spLocks noChangeArrowheads="1"/>
          </p:cNvSpPr>
          <p:nvPr/>
        </p:nvSpPr>
        <p:spPr bwMode="auto">
          <a:xfrm>
            <a:off x="6929438" y="2800350"/>
            <a:ext cx="115887" cy="115888"/>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38943" name="Rectangle 126"/>
          <p:cNvSpPr>
            <a:spLocks noChangeArrowheads="1"/>
          </p:cNvSpPr>
          <p:nvPr/>
        </p:nvSpPr>
        <p:spPr bwMode="auto">
          <a:xfrm>
            <a:off x="5859463" y="3306763"/>
            <a:ext cx="115887" cy="115887"/>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38944" name="Rectangle 127"/>
          <p:cNvSpPr>
            <a:spLocks noChangeArrowheads="1"/>
          </p:cNvSpPr>
          <p:nvPr/>
        </p:nvSpPr>
        <p:spPr bwMode="auto">
          <a:xfrm>
            <a:off x="5976938" y="3306763"/>
            <a:ext cx="115887" cy="115887"/>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38945" name="Rectangle 129"/>
          <p:cNvSpPr>
            <a:spLocks noChangeArrowheads="1"/>
          </p:cNvSpPr>
          <p:nvPr/>
        </p:nvSpPr>
        <p:spPr bwMode="auto">
          <a:xfrm>
            <a:off x="6224588" y="4540250"/>
            <a:ext cx="115887" cy="115888"/>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46" name="Rectangle 130"/>
          <p:cNvSpPr>
            <a:spLocks noChangeArrowheads="1"/>
          </p:cNvSpPr>
          <p:nvPr/>
        </p:nvSpPr>
        <p:spPr bwMode="auto">
          <a:xfrm>
            <a:off x="6342063" y="4540250"/>
            <a:ext cx="115887" cy="115888"/>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47" name="Rectangle 132"/>
          <p:cNvSpPr>
            <a:spLocks noChangeArrowheads="1"/>
          </p:cNvSpPr>
          <p:nvPr/>
        </p:nvSpPr>
        <p:spPr bwMode="auto">
          <a:xfrm>
            <a:off x="7235825" y="4529138"/>
            <a:ext cx="115888" cy="115887"/>
          </a:xfrm>
          <a:prstGeom prst="rect">
            <a:avLst/>
          </a:prstGeom>
          <a:solidFill>
            <a:srgbClr val="FFFFCC"/>
          </a:solidFill>
          <a:ln w="12700">
            <a:solidFill>
              <a:schemeClr val="tx1"/>
            </a:solidFill>
            <a:miter lim="800000"/>
            <a:headEnd/>
            <a:tailEnd/>
          </a:ln>
        </p:spPr>
        <p:txBody>
          <a:bodyPr wrap="none" anchor="ctr"/>
          <a:lstStyle/>
          <a:p>
            <a:endParaRPr lang="en-US"/>
          </a:p>
        </p:txBody>
      </p:sp>
      <p:sp>
        <p:nvSpPr>
          <p:cNvPr id="38948" name="Rectangle 133"/>
          <p:cNvSpPr>
            <a:spLocks noChangeArrowheads="1"/>
          </p:cNvSpPr>
          <p:nvPr/>
        </p:nvSpPr>
        <p:spPr bwMode="auto">
          <a:xfrm>
            <a:off x="7353300" y="4529138"/>
            <a:ext cx="115888" cy="115887"/>
          </a:xfrm>
          <a:prstGeom prst="rect">
            <a:avLst/>
          </a:prstGeom>
          <a:solidFill>
            <a:srgbClr val="FFFFCC"/>
          </a:solidFill>
          <a:ln w="12700">
            <a:solidFill>
              <a:schemeClr val="tx1"/>
            </a:solidFill>
            <a:miter lim="800000"/>
            <a:headEnd/>
            <a:tailEnd/>
          </a:ln>
        </p:spPr>
        <p:txBody>
          <a:bodyPr wrap="none" anchor="ctr"/>
          <a:lstStyle/>
          <a:p>
            <a:endParaRPr lang="en-US"/>
          </a:p>
        </p:txBody>
      </p:sp>
      <p:sp>
        <p:nvSpPr>
          <p:cNvPr id="38949" name="Rectangle 134"/>
          <p:cNvSpPr>
            <a:spLocks noChangeArrowheads="1"/>
          </p:cNvSpPr>
          <p:nvPr/>
        </p:nvSpPr>
        <p:spPr bwMode="auto">
          <a:xfrm>
            <a:off x="1138238" y="3903663"/>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latin typeface="Times New Roman" pitchFamily="18" charset="0"/>
              </a:rPr>
              <a:t>per capita income</a:t>
            </a:r>
          </a:p>
        </p:txBody>
      </p:sp>
      <p:pic>
        <p:nvPicPr>
          <p:cNvPr id="38950" name="Picture 1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775" y="285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1" name="Picture 14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975" y="14001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2" name="Picture 14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975" y="6381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1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8975" y="285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14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1775" y="14763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14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6175" y="27717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14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0575" y="32289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7" name="Picture 148"/>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9175" y="44481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8" name="Picture 149"/>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8575" y="40671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Picture 150"/>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5775" y="55149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0" name="Rectangle 151"/>
          <p:cNvSpPr>
            <a:spLocks noChangeArrowheads="1"/>
          </p:cNvSpPr>
          <p:nvPr/>
        </p:nvSpPr>
        <p:spPr bwMode="auto">
          <a:xfrm>
            <a:off x="996950" y="4197350"/>
            <a:ext cx="1822450" cy="1663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61" name="Rectangle 152"/>
          <p:cNvSpPr>
            <a:spLocks noChangeArrowheads="1"/>
          </p:cNvSpPr>
          <p:nvPr/>
        </p:nvSpPr>
        <p:spPr bwMode="auto">
          <a:xfrm>
            <a:off x="844550" y="1682750"/>
            <a:ext cx="977900" cy="977900"/>
          </a:xfrm>
          <a:prstGeom prst="rect">
            <a:avLst/>
          </a:prstGeom>
          <a:solidFill>
            <a:srgbClr val="FDA4B5"/>
          </a:solidFill>
          <a:ln w="12700">
            <a:solidFill>
              <a:schemeClr val="tx1"/>
            </a:solidFill>
            <a:miter lim="800000"/>
            <a:headEnd/>
            <a:tailEnd/>
          </a:ln>
        </p:spPr>
        <p:txBody>
          <a:bodyPr wrap="none" anchor="ctr"/>
          <a:lstStyle/>
          <a:p>
            <a:endParaRPr lang="en-US"/>
          </a:p>
        </p:txBody>
      </p:sp>
      <p:sp>
        <p:nvSpPr>
          <p:cNvPr id="38962" name="Rectangle 153"/>
          <p:cNvSpPr>
            <a:spLocks noChangeArrowheads="1"/>
          </p:cNvSpPr>
          <p:nvPr/>
        </p:nvSpPr>
        <p:spPr bwMode="auto">
          <a:xfrm>
            <a:off x="1835150" y="1682750"/>
            <a:ext cx="977900" cy="9779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38963" name="Rectangle 154"/>
          <p:cNvSpPr>
            <a:spLocks noChangeArrowheads="1"/>
          </p:cNvSpPr>
          <p:nvPr/>
        </p:nvSpPr>
        <p:spPr bwMode="auto">
          <a:xfrm>
            <a:off x="844550" y="2673350"/>
            <a:ext cx="977900" cy="977900"/>
          </a:xfrm>
          <a:prstGeom prst="rect">
            <a:avLst/>
          </a:prstGeom>
          <a:solidFill>
            <a:srgbClr val="99FF99"/>
          </a:solidFill>
          <a:ln w="12700">
            <a:solidFill>
              <a:schemeClr val="tx1"/>
            </a:solidFill>
            <a:miter lim="800000"/>
            <a:headEnd/>
            <a:tailEnd/>
          </a:ln>
        </p:spPr>
        <p:txBody>
          <a:bodyPr wrap="none" anchor="ctr"/>
          <a:lstStyle/>
          <a:p>
            <a:endParaRPr lang="en-US"/>
          </a:p>
        </p:txBody>
      </p:sp>
      <p:sp>
        <p:nvSpPr>
          <p:cNvPr id="38964" name="Rectangle 155"/>
          <p:cNvSpPr>
            <a:spLocks noChangeArrowheads="1"/>
          </p:cNvSpPr>
          <p:nvPr/>
        </p:nvSpPr>
        <p:spPr bwMode="auto">
          <a:xfrm>
            <a:off x="1835150" y="2673350"/>
            <a:ext cx="977900" cy="977900"/>
          </a:xfrm>
          <a:prstGeom prst="rect">
            <a:avLst/>
          </a:prstGeom>
          <a:solidFill>
            <a:srgbClr val="C1CEFF"/>
          </a:solidFill>
          <a:ln w="12700">
            <a:solidFill>
              <a:schemeClr val="tx1"/>
            </a:solidFill>
            <a:miter lim="800000"/>
            <a:headEnd/>
            <a:tailEnd/>
          </a:ln>
        </p:spPr>
        <p:txBody>
          <a:bodyPr wrap="none" anchor="ctr"/>
          <a:lstStyle/>
          <a:p>
            <a:endParaRPr lang="en-US"/>
          </a:p>
        </p:txBody>
      </p:sp>
      <p:sp>
        <p:nvSpPr>
          <p:cNvPr id="38965" name="Rectangle 156"/>
          <p:cNvSpPr>
            <a:spLocks noChangeArrowheads="1"/>
          </p:cNvSpPr>
          <p:nvPr/>
        </p:nvSpPr>
        <p:spPr bwMode="auto">
          <a:xfrm>
            <a:off x="1127125" y="1827213"/>
            <a:ext cx="714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dirty="0" smtClean="0">
                <a:latin typeface="Times New Roman" pitchFamily="18" charset="0"/>
              </a:rPr>
              <a:t>2010</a:t>
            </a:r>
            <a:endParaRPr lang="en-US" sz="1600" dirty="0">
              <a:latin typeface="Times New Roman" pitchFamily="18" charset="0"/>
            </a:endParaRPr>
          </a:p>
          <a:p>
            <a:r>
              <a:rPr lang="en-US" sz="1600" dirty="0">
                <a:latin typeface="Times New Roman" pitchFamily="18" charset="0"/>
              </a:rPr>
              <a:t>Hard</a:t>
            </a:r>
          </a:p>
          <a:p>
            <a:r>
              <a:rPr lang="en-US" sz="1600" dirty="0">
                <a:latin typeface="Times New Roman" pitchFamily="18" charset="0"/>
              </a:rPr>
              <a:t>Goods</a:t>
            </a:r>
          </a:p>
        </p:txBody>
      </p:sp>
      <p:sp>
        <p:nvSpPr>
          <p:cNvPr id="38966" name="Rectangle 157"/>
          <p:cNvSpPr>
            <a:spLocks noChangeArrowheads="1"/>
          </p:cNvSpPr>
          <p:nvPr/>
        </p:nvSpPr>
        <p:spPr bwMode="auto">
          <a:xfrm>
            <a:off x="1889125" y="1827213"/>
            <a:ext cx="714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smtClean="0">
                <a:latin typeface="Times New Roman" pitchFamily="18" charset="0"/>
              </a:rPr>
              <a:t>2010</a:t>
            </a:r>
            <a:endParaRPr lang="en-US" sz="1600">
              <a:latin typeface="Times New Roman" pitchFamily="18" charset="0"/>
            </a:endParaRPr>
          </a:p>
          <a:p>
            <a:r>
              <a:rPr lang="en-US" sz="1600" dirty="0">
                <a:latin typeface="Times New Roman" pitchFamily="18" charset="0"/>
              </a:rPr>
              <a:t>Soft</a:t>
            </a:r>
          </a:p>
          <a:p>
            <a:r>
              <a:rPr lang="en-US" sz="1600" dirty="0">
                <a:latin typeface="Times New Roman" pitchFamily="18" charset="0"/>
              </a:rPr>
              <a:t>Goods</a:t>
            </a:r>
          </a:p>
        </p:txBody>
      </p:sp>
      <p:sp>
        <p:nvSpPr>
          <p:cNvPr id="38967" name="Rectangle 158"/>
          <p:cNvSpPr>
            <a:spLocks noChangeArrowheads="1"/>
          </p:cNvSpPr>
          <p:nvPr/>
        </p:nvSpPr>
        <p:spPr bwMode="auto">
          <a:xfrm>
            <a:off x="1127125" y="2665413"/>
            <a:ext cx="714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dirty="0" smtClean="0">
                <a:latin typeface="Times New Roman" pitchFamily="18" charset="0"/>
              </a:rPr>
              <a:t>2000</a:t>
            </a:r>
            <a:endParaRPr lang="en-US" sz="1600" dirty="0">
              <a:latin typeface="Times New Roman" pitchFamily="18" charset="0"/>
            </a:endParaRPr>
          </a:p>
          <a:p>
            <a:r>
              <a:rPr lang="en-US" sz="1600" dirty="0">
                <a:latin typeface="Times New Roman" pitchFamily="18" charset="0"/>
              </a:rPr>
              <a:t>Hard</a:t>
            </a:r>
          </a:p>
          <a:p>
            <a:r>
              <a:rPr lang="en-US" sz="1600" dirty="0">
                <a:latin typeface="Times New Roman" pitchFamily="18" charset="0"/>
              </a:rPr>
              <a:t>Goods</a:t>
            </a:r>
          </a:p>
        </p:txBody>
      </p:sp>
      <p:sp>
        <p:nvSpPr>
          <p:cNvPr id="38968" name="Rectangle 159"/>
          <p:cNvSpPr>
            <a:spLocks noChangeArrowheads="1"/>
          </p:cNvSpPr>
          <p:nvPr/>
        </p:nvSpPr>
        <p:spPr bwMode="auto">
          <a:xfrm>
            <a:off x="1889125" y="2665413"/>
            <a:ext cx="7143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dirty="0" smtClean="0">
                <a:latin typeface="Times New Roman" pitchFamily="18" charset="0"/>
              </a:rPr>
              <a:t>2000</a:t>
            </a:r>
            <a:endParaRPr lang="en-US" sz="1600" dirty="0">
              <a:latin typeface="Times New Roman" pitchFamily="18" charset="0"/>
            </a:endParaRPr>
          </a:p>
          <a:p>
            <a:r>
              <a:rPr lang="en-US" sz="1600" dirty="0">
                <a:latin typeface="Times New Roman" pitchFamily="18" charset="0"/>
              </a:rPr>
              <a:t>Soft</a:t>
            </a:r>
          </a:p>
          <a:p>
            <a:r>
              <a:rPr lang="en-US" sz="1600" dirty="0">
                <a:latin typeface="Times New Roman" pitchFamily="18" charset="0"/>
              </a:rPr>
              <a:t>Goods</a:t>
            </a:r>
          </a:p>
        </p:txBody>
      </p:sp>
      <p:sp>
        <p:nvSpPr>
          <p:cNvPr id="38969" name="Line 160"/>
          <p:cNvSpPr>
            <a:spLocks noChangeShapeType="1"/>
          </p:cNvSpPr>
          <p:nvPr/>
        </p:nvSpPr>
        <p:spPr bwMode="auto">
          <a:xfrm flipH="1" flipV="1">
            <a:off x="914400" y="1752600"/>
            <a:ext cx="914400" cy="914400"/>
          </a:xfrm>
          <a:prstGeom prst="line">
            <a:avLst/>
          </a:prstGeom>
          <a:noFill/>
          <a:ln w="12700">
            <a:solidFill>
              <a:schemeClr val="hlink"/>
            </a:solidFill>
            <a:prstDash val="sysDot"/>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970" name="Line 161"/>
          <p:cNvSpPr>
            <a:spLocks noChangeShapeType="1"/>
          </p:cNvSpPr>
          <p:nvPr/>
        </p:nvSpPr>
        <p:spPr bwMode="auto">
          <a:xfrm flipV="1">
            <a:off x="1828800" y="1828800"/>
            <a:ext cx="838200" cy="838200"/>
          </a:xfrm>
          <a:prstGeom prst="line">
            <a:avLst/>
          </a:prstGeom>
          <a:noFill/>
          <a:ln w="12700">
            <a:solidFill>
              <a:schemeClr val="hlink"/>
            </a:solidFill>
            <a:prstDash val="sysDot"/>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971" name="Line 162"/>
          <p:cNvSpPr>
            <a:spLocks noChangeShapeType="1"/>
          </p:cNvSpPr>
          <p:nvPr/>
        </p:nvSpPr>
        <p:spPr bwMode="auto">
          <a:xfrm>
            <a:off x="1828800" y="2667000"/>
            <a:ext cx="914400" cy="914400"/>
          </a:xfrm>
          <a:prstGeom prst="line">
            <a:avLst/>
          </a:prstGeom>
          <a:noFill/>
          <a:ln w="12700">
            <a:solidFill>
              <a:schemeClr val="hlink"/>
            </a:solidFill>
            <a:prstDash val="sysDot"/>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972" name="Line 163"/>
          <p:cNvSpPr>
            <a:spLocks noChangeShapeType="1"/>
          </p:cNvSpPr>
          <p:nvPr/>
        </p:nvSpPr>
        <p:spPr bwMode="auto">
          <a:xfrm flipH="1">
            <a:off x="990600" y="2667000"/>
            <a:ext cx="838200" cy="838200"/>
          </a:xfrm>
          <a:prstGeom prst="line">
            <a:avLst/>
          </a:prstGeom>
          <a:noFill/>
          <a:ln w="12700">
            <a:solidFill>
              <a:schemeClr val="hlink"/>
            </a:solidFill>
            <a:prstDash val="sysDot"/>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8973" name="Group 165"/>
          <p:cNvGrpSpPr>
            <a:grpSpLocks/>
          </p:cNvGrpSpPr>
          <p:nvPr/>
        </p:nvGrpSpPr>
        <p:grpSpPr bwMode="auto">
          <a:xfrm>
            <a:off x="1981200" y="4367213"/>
            <a:ext cx="104775" cy="1423987"/>
            <a:chOff x="1105" y="2751"/>
            <a:chExt cx="66" cy="897"/>
          </a:xfrm>
        </p:grpSpPr>
        <p:sp>
          <p:nvSpPr>
            <p:cNvPr id="38974" name="Rectangle 166"/>
            <p:cNvSpPr>
              <a:spLocks noChangeArrowheads="1"/>
            </p:cNvSpPr>
            <p:nvPr/>
          </p:nvSpPr>
          <p:spPr bwMode="auto">
            <a:xfrm>
              <a:off x="1105" y="2751"/>
              <a:ext cx="66" cy="177"/>
            </a:xfrm>
            <a:prstGeom prst="rect">
              <a:avLst/>
            </a:prstGeom>
            <a:solidFill>
              <a:srgbClr val="008000"/>
            </a:solidFill>
            <a:ln w="12700">
              <a:solidFill>
                <a:schemeClr val="tx1"/>
              </a:solidFill>
              <a:miter lim="800000"/>
              <a:headEnd/>
              <a:tailEnd/>
            </a:ln>
          </p:spPr>
          <p:txBody>
            <a:bodyPr wrap="none" anchor="ctr"/>
            <a:lstStyle/>
            <a:p>
              <a:endParaRPr lang="en-US"/>
            </a:p>
          </p:txBody>
        </p:sp>
        <p:sp>
          <p:nvSpPr>
            <p:cNvPr id="38975" name="Rectangle 167"/>
            <p:cNvSpPr>
              <a:spLocks noChangeArrowheads="1"/>
            </p:cNvSpPr>
            <p:nvPr/>
          </p:nvSpPr>
          <p:spPr bwMode="auto">
            <a:xfrm>
              <a:off x="1105" y="2937"/>
              <a:ext cx="66" cy="177"/>
            </a:xfrm>
            <a:prstGeom prst="rect">
              <a:avLst/>
            </a:prstGeom>
            <a:solidFill>
              <a:srgbClr val="33CC33"/>
            </a:solidFill>
            <a:ln w="12700">
              <a:solidFill>
                <a:schemeClr val="tx1"/>
              </a:solidFill>
              <a:miter lim="800000"/>
              <a:headEnd/>
              <a:tailEnd/>
            </a:ln>
          </p:spPr>
          <p:txBody>
            <a:bodyPr wrap="none" anchor="ctr"/>
            <a:lstStyle/>
            <a:p>
              <a:endParaRPr lang="en-US"/>
            </a:p>
          </p:txBody>
        </p:sp>
        <p:sp>
          <p:nvSpPr>
            <p:cNvPr id="38976" name="Rectangle 168"/>
            <p:cNvSpPr>
              <a:spLocks noChangeArrowheads="1"/>
            </p:cNvSpPr>
            <p:nvPr/>
          </p:nvSpPr>
          <p:spPr bwMode="auto">
            <a:xfrm>
              <a:off x="1105" y="3115"/>
              <a:ext cx="66" cy="177"/>
            </a:xfrm>
            <a:prstGeom prst="rect">
              <a:avLst/>
            </a:prstGeom>
            <a:solidFill>
              <a:srgbClr val="66FF33"/>
            </a:solidFill>
            <a:ln w="12700">
              <a:solidFill>
                <a:schemeClr val="tx1"/>
              </a:solidFill>
              <a:miter lim="800000"/>
              <a:headEnd/>
              <a:tailEnd/>
            </a:ln>
          </p:spPr>
          <p:txBody>
            <a:bodyPr wrap="none" anchor="ctr"/>
            <a:lstStyle/>
            <a:p>
              <a:endParaRPr lang="en-US"/>
            </a:p>
          </p:txBody>
        </p:sp>
        <p:sp>
          <p:nvSpPr>
            <p:cNvPr id="38977" name="Rectangle 169"/>
            <p:cNvSpPr>
              <a:spLocks noChangeArrowheads="1"/>
            </p:cNvSpPr>
            <p:nvPr/>
          </p:nvSpPr>
          <p:spPr bwMode="auto">
            <a:xfrm>
              <a:off x="1105" y="3293"/>
              <a:ext cx="66" cy="177"/>
            </a:xfrm>
            <a:prstGeom prst="rect">
              <a:avLst/>
            </a:prstGeom>
            <a:solidFill>
              <a:srgbClr val="CCFF99"/>
            </a:solidFill>
            <a:ln w="12700">
              <a:solidFill>
                <a:schemeClr val="tx1"/>
              </a:solidFill>
              <a:miter lim="800000"/>
              <a:headEnd/>
              <a:tailEnd/>
            </a:ln>
          </p:spPr>
          <p:txBody>
            <a:bodyPr wrap="none" anchor="ctr"/>
            <a:lstStyle/>
            <a:p>
              <a:endParaRPr lang="en-US"/>
            </a:p>
          </p:txBody>
        </p:sp>
        <p:sp>
          <p:nvSpPr>
            <p:cNvPr id="38978" name="Rectangle 170"/>
            <p:cNvSpPr>
              <a:spLocks noChangeArrowheads="1"/>
            </p:cNvSpPr>
            <p:nvPr/>
          </p:nvSpPr>
          <p:spPr bwMode="auto">
            <a:xfrm>
              <a:off x="1105" y="3471"/>
              <a:ext cx="66" cy="177"/>
            </a:xfrm>
            <a:prstGeom prst="rect">
              <a:avLst/>
            </a:prstGeom>
            <a:solidFill>
              <a:srgbClr val="FFFFCC"/>
            </a:solid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6076790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Shading (RT Sales in 2008)</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02" t="26799" r="1393" b="5546"/>
          <a:stretch/>
        </p:blipFill>
        <p:spPr bwMode="auto">
          <a:xfrm>
            <a:off x="1812022" y="1447800"/>
            <a:ext cx="6694415" cy="447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072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smtClean="0"/>
              <a:t>Data Mining</a:t>
            </a:r>
          </a:p>
        </p:txBody>
      </p:sp>
      <p:sp>
        <p:nvSpPr>
          <p:cNvPr id="39939" name="Rectangle 5"/>
          <p:cNvSpPr>
            <a:spLocks noGrp="1" noChangeArrowheads="1"/>
          </p:cNvSpPr>
          <p:nvPr>
            <p:ph idx="1"/>
          </p:nvPr>
        </p:nvSpPr>
        <p:spPr/>
        <p:txBody>
          <a:bodyPr>
            <a:normAutofit fontScale="92500" lnSpcReduction="20000"/>
          </a:bodyPr>
          <a:lstStyle/>
          <a:p>
            <a:r>
              <a:rPr lang="en-US" sz="1800" smtClean="0"/>
              <a:t>Automatic analysis of data</a:t>
            </a:r>
          </a:p>
          <a:p>
            <a:r>
              <a:rPr lang="en-US" sz="1800" smtClean="0"/>
              <a:t>Statistics</a:t>
            </a:r>
          </a:p>
          <a:p>
            <a:pPr lvl="1"/>
            <a:r>
              <a:rPr lang="en-US" sz="1600" smtClean="0"/>
              <a:t>Correlation</a:t>
            </a:r>
          </a:p>
          <a:p>
            <a:pPr lvl="1"/>
            <a:r>
              <a:rPr lang="en-US" sz="1600" smtClean="0"/>
              <a:t>Regression (multiple correlation)</a:t>
            </a:r>
          </a:p>
          <a:p>
            <a:pPr lvl="1"/>
            <a:r>
              <a:rPr lang="en-US" sz="1600" smtClean="0"/>
              <a:t>Clustering</a:t>
            </a:r>
          </a:p>
          <a:p>
            <a:pPr lvl="1"/>
            <a:r>
              <a:rPr lang="en-US" sz="1600" smtClean="0"/>
              <a:t>Classification</a:t>
            </a:r>
          </a:p>
          <a:p>
            <a:pPr lvl="1"/>
            <a:r>
              <a:rPr lang="en-US" sz="1600" smtClean="0"/>
              <a:t>Nonlinear relationships</a:t>
            </a:r>
          </a:p>
          <a:p>
            <a:r>
              <a:rPr lang="en-US" sz="1800" smtClean="0"/>
              <a:t>More automated methods</a:t>
            </a:r>
          </a:p>
          <a:p>
            <a:pPr lvl="1"/>
            <a:r>
              <a:rPr lang="en-US" sz="1600" smtClean="0"/>
              <a:t>Market basket analysis</a:t>
            </a:r>
          </a:p>
          <a:p>
            <a:pPr lvl="1"/>
            <a:r>
              <a:rPr lang="en-US" sz="1600" smtClean="0"/>
              <a:t>Patterns: neural networks</a:t>
            </a:r>
          </a:p>
          <a:p>
            <a:r>
              <a:rPr lang="en-US" sz="1800" smtClean="0"/>
              <a:t>Numerical data</a:t>
            </a:r>
          </a:p>
          <a:p>
            <a:pPr lvl="1"/>
            <a:r>
              <a:rPr lang="en-US" sz="1600" smtClean="0"/>
              <a:t>Commonly search for how independent variables (attributes or dimensions) influence the dependent (fact) variable.</a:t>
            </a:r>
          </a:p>
          <a:p>
            <a:r>
              <a:rPr lang="en-US" sz="1800" smtClean="0"/>
              <a:t>Non-numerical data</a:t>
            </a:r>
          </a:p>
          <a:p>
            <a:pPr lvl="1"/>
            <a:r>
              <a:rPr lang="en-US" sz="1600" smtClean="0"/>
              <a:t>Event and sequence studies</a:t>
            </a:r>
          </a:p>
          <a:p>
            <a:pPr lvl="1"/>
            <a:r>
              <a:rPr lang="en-US" sz="1600" smtClean="0"/>
              <a:t>Language analysis</a:t>
            </a:r>
          </a:p>
          <a:p>
            <a:pPr lvl="1"/>
            <a:r>
              <a:rPr lang="en-US" sz="1600" smtClean="0"/>
              <a:t>Highly specialized—leave to discipline studies</a:t>
            </a:r>
          </a:p>
        </p:txBody>
      </p:sp>
    </p:spTree>
    <p:extLst>
      <p:ext uri="{BB962C8B-B14F-4D97-AF65-F5344CB8AC3E}">
        <p14:creationId xmlns:p14="http://schemas.microsoft.com/office/powerpoint/2010/main" val="560210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smtClean="0"/>
              <a:t>Common Data Mining Goal</a:t>
            </a:r>
          </a:p>
        </p:txBody>
      </p:sp>
      <p:sp>
        <p:nvSpPr>
          <p:cNvPr id="40963" name="Rectangle 5"/>
          <p:cNvSpPr>
            <a:spLocks noChangeArrowheads="1"/>
          </p:cNvSpPr>
          <p:nvPr/>
        </p:nvSpPr>
        <p:spPr bwMode="auto">
          <a:xfrm>
            <a:off x="6249988" y="3962400"/>
            <a:ext cx="1066800" cy="609600"/>
          </a:xfrm>
          <a:prstGeom prst="rect">
            <a:avLst/>
          </a:prstGeom>
          <a:solidFill>
            <a:srgbClr val="FDFFD1"/>
          </a:solidFill>
          <a:ln w="12700">
            <a:solidFill>
              <a:schemeClr val="tx1"/>
            </a:solidFill>
            <a:miter lim="800000"/>
            <a:headEnd type="none" w="sm" len="sm"/>
            <a:tailEnd type="none" w="sm" len="sm"/>
          </a:ln>
        </p:spPr>
        <p:txBody>
          <a:bodyPr wrap="none" anchor="ctr"/>
          <a:lstStyle/>
          <a:p>
            <a:pPr algn="ctr"/>
            <a:r>
              <a:rPr lang="en-US" sz="2000"/>
              <a:t>Sales</a:t>
            </a:r>
          </a:p>
        </p:txBody>
      </p:sp>
      <p:sp>
        <p:nvSpPr>
          <p:cNvPr id="40964" name="Rectangle 6"/>
          <p:cNvSpPr>
            <a:spLocks noChangeArrowheads="1"/>
          </p:cNvSpPr>
          <p:nvPr/>
        </p:nvSpPr>
        <p:spPr bwMode="auto">
          <a:xfrm>
            <a:off x="2820988" y="2362200"/>
            <a:ext cx="11430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Location</a:t>
            </a:r>
          </a:p>
        </p:txBody>
      </p:sp>
      <p:sp>
        <p:nvSpPr>
          <p:cNvPr id="40965" name="Text Box 8"/>
          <p:cNvSpPr txBox="1">
            <a:spLocks noChangeArrowheads="1"/>
          </p:cNvSpPr>
          <p:nvPr/>
        </p:nvSpPr>
        <p:spPr bwMode="auto">
          <a:xfrm>
            <a:off x="5868988" y="2895600"/>
            <a:ext cx="2430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Dependent Variable</a:t>
            </a:r>
          </a:p>
          <a:p>
            <a:r>
              <a:rPr lang="en-US" sz="2000"/>
              <a:t>Fact</a:t>
            </a:r>
          </a:p>
        </p:txBody>
      </p:sp>
      <p:sp>
        <p:nvSpPr>
          <p:cNvPr id="40966" name="Text Box 9"/>
          <p:cNvSpPr txBox="1">
            <a:spLocks noChangeArrowheads="1"/>
          </p:cNvSpPr>
          <p:nvPr/>
        </p:nvSpPr>
        <p:spPr bwMode="auto">
          <a:xfrm>
            <a:off x="2516188" y="1371600"/>
            <a:ext cx="2725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Independent Variables</a:t>
            </a:r>
          </a:p>
          <a:p>
            <a:r>
              <a:rPr lang="en-US" sz="2000"/>
              <a:t>Dimensions/Attributes</a:t>
            </a:r>
          </a:p>
        </p:txBody>
      </p:sp>
      <p:sp>
        <p:nvSpPr>
          <p:cNvPr id="40967" name="Rectangle 10"/>
          <p:cNvSpPr>
            <a:spLocks noChangeArrowheads="1"/>
          </p:cNvSpPr>
          <p:nvPr/>
        </p:nvSpPr>
        <p:spPr bwMode="auto">
          <a:xfrm>
            <a:off x="2820988" y="2971800"/>
            <a:ext cx="11430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Age</a:t>
            </a:r>
          </a:p>
        </p:txBody>
      </p:sp>
      <p:sp>
        <p:nvSpPr>
          <p:cNvPr id="40968" name="Rectangle 11"/>
          <p:cNvSpPr>
            <a:spLocks noChangeArrowheads="1"/>
          </p:cNvSpPr>
          <p:nvPr/>
        </p:nvSpPr>
        <p:spPr bwMode="auto">
          <a:xfrm>
            <a:off x="2820988" y="3581400"/>
            <a:ext cx="11430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Income</a:t>
            </a:r>
          </a:p>
        </p:txBody>
      </p:sp>
      <p:sp>
        <p:nvSpPr>
          <p:cNvPr id="40969" name="Rectangle 12"/>
          <p:cNvSpPr>
            <a:spLocks noChangeArrowheads="1"/>
          </p:cNvSpPr>
          <p:nvPr/>
        </p:nvSpPr>
        <p:spPr bwMode="auto">
          <a:xfrm>
            <a:off x="2820988" y="4191000"/>
            <a:ext cx="11430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Time</a:t>
            </a:r>
          </a:p>
        </p:txBody>
      </p:sp>
      <p:sp>
        <p:nvSpPr>
          <p:cNvPr id="40970" name="Rectangle 13"/>
          <p:cNvSpPr>
            <a:spLocks noChangeArrowheads="1"/>
          </p:cNvSpPr>
          <p:nvPr/>
        </p:nvSpPr>
        <p:spPr bwMode="auto">
          <a:xfrm>
            <a:off x="2820988" y="4800600"/>
            <a:ext cx="11430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Month</a:t>
            </a:r>
          </a:p>
        </p:txBody>
      </p:sp>
      <p:sp>
        <p:nvSpPr>
          <p:cNvPr id="40971" name="Rectangle 14"/>
          <p:cNvSpPr>
            <a:spLocks noChangeArrowheads="1"/>
          </p:cNvSpPr>
          <p:nvPr/>
        </p:nvSpPr>
        <p:spPr bwMode="auto">
          <a:xfrm>
            <a:off x="2820988" y="5486400"/>
            <a:ext cx="1143000" cy="4572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Category</a:t>
            </a:r>
          </a:p>
        </p:txBody>
      </p:sp>
      <p:cxnSp>
        <p:nvCxnSpPr>
          <p:cNvPr id="40972" name="AutoShape 15"/>
          <p:cNvCxnSpPr>
            <a:cxnSpLocks noChangeShapeType="1"/>
            <a:stCxn id="40964" idx="3"/>
            <a:endCxn id="40963" idx="1"/>
          </p:cNvCxnSpPr>
          <p:nvPr/>
        </p:nvCxnSpPr>
        <p:spPr bwMode="auto">
          <a:xfrm>
            <a:off x="3963988" y="2590800"/>
            <a:ext cx="2286000" cy="16764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73" name="AutoShape 16"/>
          <p:cNvCxnSpPr>
            <a:cxnSpLocks noChangeShapeType="1"/>
            <a:stCxn id="40967" idx="3"/>
            <a:endCxn id="40963" idx="1"/>
          </p:cNvCxnSpPr>
          <p:nvPr/>
        </p:nvCxnSpPr>
        <p:spPr bwMode="auto">
          <a:xfrm>
            <a:off x="3963988" y="3200400"/>
            <a:ext cx="2286000" cy="10668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74" name="AutoShape 17"/>
          <p:cNvCxnSpPr>
            <a:cxnSpLocks noChangeShapeType="1"/>
            <a:stCxn id="40968" idx="3"/>
            <a:endCxn id="40963" idx="1"/>
          </p:cNvCxnSpPr>
          <p:nvPr/>
        </p:nvCxnSpPr>
        <p:spPr bwMode="auto">
          <a:xfrm>
            <a:off x="3963988" y="3810000"/>
            <a:ext cx="2286000" cy="4572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75" name="AutoShape 18"/>
          <p:cNvCxnSpPr>
            <a:cxnSpLocks noChangeShapeType="1"/>
            <a:stCxn id="40971" idx="3"/>
            <a:endCxn id="40963" idx="1"/>
          </p:cNvCxnSpPr>
          <p:nvPr/>
        </p:nvCxnSpPr>
        <p:spPr bwMode="auto">
          <a:xfrm flipV="1">
            <a:off x="3963988" y="4267200"/>
            <a:ext cx="2286000" cy="14478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76" name="AutoShape 19"/>
          <p:cNvCxnSpPr>
            <a:cxnSpLocks noChangeShapeType="1"/>
            <a:stCxn id="40970" idx="3"/>
            <a:endCxn id="40963" idx="1"/>
          </p:cNvCxnSpPr>
          <p:nvPr/>
        </p:nvCxnSpPr>
        <p:spPr bwMode="auto">
          <a:xfrm flipV="1">
            <a:off x="3963988" y="4267200"/>
            <a:ext cx="2286000" cy="7620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77" name="AutoShape 20"/>
          <p:cNvCxnSpPr>
            <a:cxnSpLocks noChangeShapeType="1"/>
            <a:stCxn id="40969" idx="3"/>
            <a:endCxn id="40963" idx="1"/>
          </p:cNvCxnSpPr>
          <p:nvPr/>
        </p:nvCxnSpPr>
        <p:spPr bwMode="auto">
          <a:xfrm flipV="1">
            <a:off x="3963988" y="4267200"/>
            <a:ext cx="2286000" cy="15240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78" name="AutoShape 21"/>
          <p:cNvCxnSpPr>
            <a:cxnSpLocks noChangeShapeType="1"/>
            <a:stCxn id="40964" idx="1"/>
            <a:endCxn id="40967" idx="1"/>
          </p:cNvCxnSpPr>
          <p:nvPr/>
        </p:nvCxnSpPr>
        <p:spPr bwMode="auto">
          <a:xfrm rot="10800000" flipH="1" flipV="1">
            <a:off x="2820988" y="2590800"/>
            <a:ext cx="1588" cy="609600"/>
          </a:xfrm>
          <a:prstGeom prst="curvedConnector3">
            <a:avLst>
              <a:gd name="adj1" fmla="val -14400005"/>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79" name="AutoShape 22"/>
          <p:cNvCxnSpPr>
            <a:cxnSpLocks noChangeShapeType="1"/>
            <a:stCxn id="40969" idx="1"/>
            <a:endCxn id="40970" idx="1"/>
          </p:cNvCxnSpPr>
          <p:nvPr/>
        </p:nvCxnSpPr>
        <p:spPr bwMode="auto">
          <a:xfrm rot="10800000" flipH="1" flipV="1">
            <a:off x="2820988" y="4419600"/>
            <a:ext cx="1588" cy="609600"/>
          </a:xfrm>
          <a:prstGeom prst="curvedConnector3">
            <a:avLst>
              <a:gd name="adj1" fmla="val -14400005"/>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40980" name="AutoShape 23"/>
          <p:cNvCxnSpPr>
            <a:cxnSpLocks noChangeShapeType="1"/>
            <a:stCxn id="40964" idx="1"/>
            <a:endCxn id="40968" idx="1"/>
          </p:cNvCxnSpPr>
          <p:nvPr/>
        </p:nvCxnSpPr>
        <p:spPr bwMode="auto">
          <a:xfrm rot="10800000" flipH="1" flipV="1">
            <a:off x="2820988" y="2590800"/>
            <a:ext cx="1588" cy="1219200"/>
          </a:xfrm>
          <a:prstGeom prst="curvedConnector3">
            <a:avLst>
              <a:gd name="adj1" fmla="val -29600009"/>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40981" name="Text Box 24"/>
          <p:cNvSpPr txBox="1">
            <a:spLocks noChangeArrowheads="1"/>
          </p:cNvSpPr>
          <p:nvPr/>
        </p:nvSpPr>
        <p:spPr bwMode="auto">
          <a:xfrm>
            <a:off x="4557713" y="5370513"/>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i="1">
                <a:solidFill>
                  <a:schemeClr val="hlink"/>
                </a:solidFill>
              </a:rPr>
              <a:t>Direct effects</a:t>
            </a:r>
          </a:p>
        </p:txBody>
      </p:sp>
      <p:sp>
        <p:nvSpPr>
          <p:cNvPr id="40982" name="Text Box 25"/>
          <p:cNvSpPr txBox="1">
            <a:spLocks noChangeArrowheads="1"/>
          </p:cNvSpPr>
          <p:nvPr/>
        </p:nvSpPr>
        <p:spPr bwMode="auto">
          <a:xfrm>
            <a:off x="992188" y="373380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i="1">
                <a:solidFill>
                  <a:schemeClr val="hlink"/>
                </a:solidFill>
              </a:rPr>
              <a:t>Indirect effects</a:t>
            </a:r>
          </a:p>
        </p:txBody>
      </p:sp>
    </p:spTree>
    <p:extLst>
      <p:ext uri="{BB962C8B-B14F-4D97-AF65-F5344CB8AC3E}">
        <p14:creationId xmlns:p14="http://schemas.microsoft.com/office/powerpoint/2010/main" val="3691912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r>
              <a:rPr lang="en-US" smtClean="0"/>
              <a:t>Data Mining: Clusters</a:t>
            </a:r>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367665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51404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Data Mining Tools: Spotfire</a:t>
            </a:r>
          </a:p>
        </p:txBody>
      </p:sp>
      <p:pic>
        <p:nvPicPr>
          <p:cNvPr id="430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64770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6">
            <a:hlinkClick r:id="rId3"/>
          </p:cNvPr>
          <p:cNvSpPr txBox="1">
            <a:spLocks noChangeArrowheads="1"/>
          </p:cNvSpPr>
          <p:nvPr/>
        </p:nvSpPr>
        <p:spPr bwMode="auto">
          <a:xfrm>
            <a:off x="1143000" y="193675"/>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hlinkClick r:id="rId3"/>
              </a:rPr>
              <a:t>http://www.spotfire.com</a:t>
            </a:r>
            <a:endParaRPr lang="en-US" sz="2000" dirty="0"/>
          </a:p>
        </p:txBody>
      </p:sp>
    </p:spTree>
    <p:extLst>
      <p:ext uri="{BB962C8B-B14F-4D97-AF65-F5344CB8AC3E}">
        <p14:creationId xmlns:p14="http://schemas.microsoft.com/office/powerpoint/2010/main" val="138801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Market Basket Analysis</a:t>
            </a:r>
          </a:p>
        </p:txBody>
      </p:sp>
      <p:pic>
        <p:nvPicPr>
          <p:cNvPr id="44035" name="Picture 8" descr="j0359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66800" y="2519363"/>
            <a:ext cx="176371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9" descr="j03488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28963"/>
            <a:ext cx="506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90763"/>
            <a:ext cx="476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4038" name="Picture 30" descr="FD0109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2824163"/>
            <a:ext cx="422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31" descr="j0359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24200" y="2519363"/>
            <a:ext cx="176371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32" descr="j03488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128963"/>
            <a:ext cx="506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90763"/>
            <a:ext cx="476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4042" name="Picture 34" descr="FD0109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900363"/>
            <a:ext cx="422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35" descr="j0359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29200" y="2519363"/>
            <a:ext cx="176371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36" descr="j03488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128963"/>
            <a:ext cx="506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90763"/>
            <a:ext cx="476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4046" name="Picture 39" descr="j0359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10400" y="2519363"/>
            <a:ext cx="176371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40" descr="j03488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128963"/>
            <a:ext cx="5064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290763"/>
            <a:ext cx="476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4049" name="Picture 42" descr="FD0109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2824163"/>
            <a:ext cx="422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27" descr="FD0109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824163"/>
            <a:ext cx="6223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28" descr="FD01091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2900363"/>
            <a:ext cx="2270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29" descr="j03504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2671763"/>
            <a:ext cx="6667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43" descr="FD0109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976563"/>
            <a:ext cx="6223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4" name="Text Box 46"/>
          <p:cNvSpPr txBox="1">
            <a:spLocks noChangeArrowheads="1"/>
          </p:cNvSpPr>
          <p:nvPr/>
        </p:nvSpPr>
        <p:spPr bwMode="auto">
          <a:xfrm>
            <a:off x="2325531" y="1371600"/>
            <a:ext cx="557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t>What items do customers buy together?</a:t>
            </a:r>
          </a:p>
        </p:txBody>
      </p:sp>
    </p:spTree>
    <p:extLst>
      <p:ext uri="{BB962C8B-B14F-4D97-AF65-F5344CB8AC3E}">
        <p14:creationId xmlns:p14="http://schemas.microsoft.com/office/powerpoint/2010/main" val="1822412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Data Mining: Market Basket Analysis</a:t>
            </a:r>
          </a:p>
        </p:txBody>
      </p:sp>
      <p:sp>
        <p:nvSpPr>
          <p:cNvPr id="45059" name="Rectangle 3"/>
          <p:cNvSpPr>
            <a:spLocks noGrp="1" noChangeArrowheads="1"/>
          </p:cNvSpPr>
          <p:nvPr>
            <p:ph idx="1"/>
          </p:nvPr>
        </p:nvSpPr>
        <p:spPr/>
        <p:txBody>
          <a:bodyPr>
            <a:normAutofit fontScale="85000" lnSpcReduction="10000"/>
          </a:bodyPr>
          <a:lstStyle/>
          <a:p>
            <a:r>
              <a:rPr lang="en-US" smtClean="0"/>
              <a:t>Goal: Measure association between two items</a:t>
            </a:r>
          </a:p>
          <a:p>
            <a:pPr lvl="1"/>
            <a:r>
              <a:rPr lang="en-US" smtClean="0"/>
              <a:t>What items do customers buy together?</a:t>
            </a:r>
          </a:p>
          <a:p>
            <a:pPr lvl="1"/>
            <a:r>
              <a:rPr lang="en-US" smtClean="0"/>
              <a:t>What Web pages or sites are visited in pairs?</a:t>
            </a:r>
          </a:p>
          <a:p>
            <a:r>
              <a:rPr lang="en-US" smtClean="0"/>
              <a:t>Classic examples</a:t>
            </a:r>
          </a:p>
          <a:p>
            <a:pPr lvl="1"/>
            <a:r>
              <a:rPr lang="en-US" smtClean="0"/>
              <a:t>Convenience store found that on weekends, people often buy both beer and diapers.</a:t>
            </a:r>
          </a:p>
          <a:p>
            <a:pPr lvl="1"/>
            <a:r>
              <a:rPr lang="en-US" smtClean="0"/>
              <a:t>Amazon.com: shows related purchases</a:t>
            </a:r>
          </a:p>
          <a:p>
            <a:r>
              <a:rPr lang="en-US" smtClean="0"/>
              <a:t>Interpretation and Use</a:t>
            </a:r>
          </a:p>
          <a:p>
            <a:pPr lvl="1"/>
            <a:r>
              <a:rPr lang="en-US" smtClean="0"/>
              <a:t>Decide if you want to put those items together to increase cross-selling</a:t>
            </a:r>
          </a:p>
          <a:p>
            <a:pPr lvl="1"/>
            <a:r>
              <a:rPr lang="en-US" smtClean="0"/>
              <a:t>Or, put items at opposite ends of the aisle and make people walk past the high-impulse items</a:t>
            </a:r>
          </a:p>
        </p:txBody>
      </p:sp>
    </p:spTree>
    <p:extLst>
      <p:ext uri="{BB962C8B-B14F-4D97-AF65-F5344CB8AC3E}">
        <p14:creationId xmlns:p14="http://schemas.microsoft.com/office/powerpoint/2010/main" val="900165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normAutofit/>
          </a:bodyPr>
          <a:lstStyle/>
          <a:p>
            <a:r>
              <a:rPr lang="en-US" dirty="0" smtClean="0"/>
              <a:t>Expert System Example: </a:t>
            </a:r>
            <a:r>
              <a:rPr lang="en-US" dirty="0" err="1" smtClean="0"/>
              <a:t>Exsys</a:t>
            </a:r>
            <a:r>
              <a:rPr lang="en-US" dirty="0" smtClean="0"/>
              <a:t>: Dogs</a:t>
            </a:r>
          </a:p>
        </p:txBody>
      </p:sp>
      <p:sp>
        <p:nvSpPr>
          <p:cNvPr id="46089" name="Text Box 9">
            <a:hlinkClick r:id="rId2"/>
          </p:cNvPr>
          <p:cNvSpPr txBox="1">
            <a:spLocks noChangeArrowheads="1"/>
          </p:cNvSpPr>
          <p:nvPr/>
        </p:nvSpPr>
        <p:spPr bwMode="auto">
          <a:xfrm>
            <a:off x="2133600" y="5858669"/>
            <a:ext cx="401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rPr>
              <a:t>http://www.exsys.com/demomain.html</a:t>
            </a:r>
            <a:endParaRPr lang="en-US" sz="1800" dirty="0"/>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507" t="31229" r="28114" b="17638"/>
          <a:stretch/>
        </p:blipFill>
        <p:spPr bwMode="auto">
          <a:xfrm>
            <a:off x="1278516" y="1614152"/>
            <a:ext cx="3442282" cy="24193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157" t="30666" r="25873" b="15963"/>
          <a:stretch/>
        </p:blipFill>
        <p:spPr bwMode="auto">
          <a:xfrm>
            <a:off x="3196797" y="1995151"/>
            <a:ext cx="3691985"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7157" t="30666" r="22480" b="7263"/>
          <a:stretch/>
        </p:blipFill>
        <p:spPr bwMode="auto">
          <a:xfrm>
            <a:off x="4648201" y="2528551"/>
            <a:ext cx="3759307"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84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Decision Challenges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By guessing, people make bad decisions.</a:t>
            </a:r>
          </a:p>
          <a:p>
            <a:r>
              <a:rPr lang="en-US" dirty="0" smtClean="0"/>
              <a:t>You need to develop a process</a:t>
            </a:r>
          </a:p>
          <a:p>
            <a:pPr lvl="1"/>
            <a:r>
              <a:rPr lang="en-US" dirty="0" smtClean="0"/>
              <a:t>Obtain data</a:t>
            </a:r>
          </a:p>
          <a:p>
            <a:pPr lvl="1"/>
            <a:r>
              <a:rPr lang="en-US" dirty="0" smtClean="0"/>
              <a:t>Build a model</a:t>
            </a:r>
          </a:p>
          <a:p>
            <a:pPr lvl="1"/>
            <a:r>
              <a:rPr lang="en-US" dirty="0" smtClean="0"/>
              <a:t>Analyze the data</a:t>
            </a:r>
          </a:p>
          <a:p>
            <a:r>
              <a:rPr lang="en-US" dirty="0" smtClean="0"/>
              <a:t>Which means you need tools</a:t>
            </a:r>
          </a:p>
          <a:p>
            <a:pPr lvl="1"/>
            <a:r>
              <a:rPr lang="en-US" dirty="0" smtClean="0"/>
              <a:t>Some tools require background and experience</a:t>
            </a:r>
          </a:p>
          <a:p>
            <a:pPr lvl="1"/>
            <a:r>
              <a:rPr lang="en-US" dirty="0" smtClean="0"/>
              <a:t>Some can be automated to various points</a:t>
            </a:r>
          </a:p>
          <a:p>
            <a:r>
              <a:rPr lang="en-US" dirty="0" smtClean="0"/>
              <a:t>Beware of decisions after-the-fact: Someone can have “amazing” results that are random.</a:t>
            </a:r>
          </a:p>
          <a:p>
            <a:pPr lvl="1"/>
            <a:r>
              <a:rPr lang="en-US" dirty="0" smtClean="0"/>
              <a:t>If you look at a sample of 1,000 people and one does substantially better than the others is it random?</a:t>
            </a:r>
          </a:p>
          <a:p>
            <a:pPr lvl="1"/>
            <a:r>
              <a:rPr lang="en-US" dirty="0" smtClean="0"/>
              <a:t>Stock-picking competitions/results</a:t>
            </a:r>
          </a:p>
          <a:p>
            <a:pPr lvl="1"/>
            <a:endParaRPr lang="en-US" dirty="0"/>
          </a:p>
        </p:txBody>
      </p:sp>
    </p:spTree>
    <p:extLst>
      <p:ext uri="{BB962C8B-B14F-4D97-AF65-F5344CB8AC3E}">
        <p14:creationId xmlns:p14="http://schemas.microsoft.com/office/powerpoint/2010/main" val="3632503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noFill/>
        </p:spPr>
        <p:txBody>
          <a:bodyPr>
            <a:normAutofit/>
          </a:bodyPr>
          <a:lstStyle/>
          <a:p>
            <a:r>
              <a:rPr lang="en-US" smtClean="0"/>
              <a:t>Expert System</a:t>
            </a:r>
          </a:p>
        </p:txBody>
      </p:sp>
      <p:sp>
        <p:nvSpPr>
          <p:cNvPr id="8200" name="Oval 3"/>
          <p:cNvSpPr>
            <a:spLocks noChangeArrowheads="1"/>
          </p:cNvSpPr>
          <p:nvPr/>
        </p:nvSpPr>
        <p:spPr bwMode="auto">
          <a:xfrm>
            <a:off x="3511550" y="2908300"/>
            <a:ext cx="2349500" cy="1206500"/>
          </a:xfrm>
          <a:prstGeom prst="ellipse">
            <a:avLst/>
          </a:prstGeom>
          <a:solidFill>
            <a:srgbClr val="C8FEC8"/>
          </a:solidFill>
          <a:ln w="12700">
            <a:solidFill>
              <a:schemeClr val="tx1"/>
            </a:solidFill>
            <a:round/>
            <a:headEnd/>
            <a:tailEnd/>
          </a:ln>
        </p:spPr>
        <p:txBody>
          <a:bodyPr wrap="none" lIns="92075" tIns="46038" rIns="92075" bIns="46038" anchor="ctr"/>
          <a:lstStyle/>
          <a:p>
            <a:pPr algn="ctr"/>
            <a:r>
              <a:rPr lang="en-US" sz="1400">
                <a:solidFill>
                  <a:schemeClr val="tx2"/>
                </a:solidFill>
              </a:rPr>
              <a:t>Knowledge Base</a:t>
            </a:r>
          </a:p>
        </p:txBody>
      </p:sp>
      <p:graphicFrame>
        <p:nvGraphicFramePr>
          <p:cNvPr id="8194" name="Object 4"/>
          <p:cNvGraphicFramePr>
            <a:graphicFrameLocks/>
          </p:cNvGraphicFramePr>
          <p:nvPr>
            <p:extLst>
              <p:ext uri="{D42A27DB-BD31-4B8C-83A1-F6EECF244321}">
                <p14:modId xmlns:p14="http://schemas.microsoft.com/office/powerpoint/2010/main" val="3730237351"/>
              </p:ext>
            </p:extLst>
          </p:nvPr>
        </p:nvGraphicFramePr>
        <p:xfrm>
          <a:off x="1420813" y="1377950"/>
          <a:ext cx="1092200" cy="1506538"/>
        </p:xfrm>
        <a:graphic>
          <a:graphicData uri="http://schemas.openxmlformats.org/presentationml/2006/ole">
            <mc:AlternateContent xmlns:mc="http://schemas.openxmlformats.org/markup-compatibility/2006">
              <mc:Choice xmlns:v="urn:schemas-microsoft-com:vml" Requires="v">
                <p:oleObj spid="_x0000_s8299" name="ClipArt" r:id="rId4" imgW="2909880" imgH="4020840" progId="MS_ClipArt_Gallery.2">
                  <p:embed/>
                </p:oleObj>
              </mc:Choice>
              <mc:Fallback>
                <p:oleObj name="ClipArt" r:id="rId4" imgW="2909880" imgH="402084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1377950"/>
                        <a:ext cx="1092200"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p:cNvGraphicFramePr>
          <p:nvPr>
            <p:extLst>
              <p:ext uri="{D42A27DB-BD31-4B8C-83A1-F6EECF244321}">
                <p14:modId xmlns:p14="http://schemas.microsoft.com/office/powerpoint/2010/main" val="1116805372"/>
              </p:ext>
            </p:extLst>
          </p:nvPr>
        </p:nvGraphicFramePr>
        <p:xfrm>
          <a:off x="2509838" y="5264150"/>
          <a:ext cx="1328737" cy="739775"/>
        </p:xfrm>
        <a:graphic>
          <a:graphicData uri="http://schemas.openxmlformats.org/presentationml/2006/ole">
            <mc:AlternateContent xmlns:mc="http://schemas.openxmlformats.org/markup-compatibility/2006">
              <mc:Choice xmlns:v="urn:schemas-microsoft-com:vml" Requires="v">
                <p:oleObj spid="_x0000_s8300" name="ClipArt" r:id="rId6" imgW="6932520" imgH="3860640" progId="MS_ClipArt_Gallery.2">
                  <p:embed/>
                </p:oleObj>
              </mc:Choice>
              <mc:Fallback>
                <p:oleObj name="ClipArt" r:id="rId6" imgW="6932520" imgH="386064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9838" y="5264150"/>
                        <a:ext cx="132873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6"/>
          <p:cNvGraphicFramePr>
            <a:graphicFrameLocks/>
          </p:cNvGraphicFramePr>
          <p:nvPr>
            <p:extLst>
              <p:ext uri="{D42A27DB-BD31-4B8C-83A1-F6EECF244321}">
                <p14:modId xmlns:p14="http://schemas.microsoft.com/office/powerpoint/2010/main" val="755378372"/>
              </p:ext>
            </p:extLst>
          </p:nvPr>
        </p:nvGraphicFramePr>
        <p:xfrm>
          <a:off x="1109663" y="5187950"/>
          <a:ext cx="933450" cy="955675"/>
        </p:xfrm>
        <a:graphic>
          <a:graphicData uri="http://schemas.openxmlformats.org/presentationml/2006/ole">
            <mc:AlternateContent xmlns:mc="http://schemas.openxmlformats.org/markup-compatibility/2006">
              <mc:Choice xmlns:v="urn:schemas-microsoft-com:vml" Requires="v">
                <p:oleObj spid="_x0000_s8301" name="ClipArt" r:id="rId8" imgW="1360440" imgH="1396800" progId="MS_ClipArt_Gallery.2">
                  <p:embed/>
                </p:oleObj>
              </mc:Choice>
              <mc:Fallback>
                <p:oleObj name="ClipArt" r:id="rId8" imgW="1360440" imgH="13968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663" y="5187950"/>
                        <a:ext cx="93345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7"/>
          <p:cNvGraphicFramePr>
            <a:graphicFrameLocks/>
          </p:cNvGraphicFramePr>
          <p:nvPr>
            <p:extLst>
              <p:ext uri="{D42A27DB-BD31-4B8C-83A1-F6EECF244321}">
                <p14:modId xmlns:p14="http://schemas.microsoft.com/office/powerpoint/2010/main" val="860282652"/>
              </p:ext>
            </p:extLst>
          </p:nvPr>
        </p:nvGraphicFramePr>
        <p:xfrm>
          <a:off x="1905000" y="4235450"/>
          <a:ext cx="1144588" cy="657225"/>
        </p:xfrm>
        <a:graphic>
          <a:graphicData uri="http://schemas.openxmlformats.org/presentationml/2006/ole">
            <mc:AlternateContent xmlns:mc="http://schemas.openxmlformats.org/markup-compatibility/2006">
              <mc:Choice xmlns:v="urn:schemas-microsoft-com:vml" Requires="v">
                <p:oleObj spid="_x0000_s8302" name="ClipArt" r:id="rId10" imgW="4441680" imgH="2550960" progId="MS_ClipArt_Gallery.2">
                  <p:embed/>
                </p:oleObj>
              </mc:Choice>
              <mc:Fallback>
                <p:oleObj name="ClipArt" r:id="rId10" imgW="4441680" imgH="255096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4235450"/>
                        <a:ext cx="1144588"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Rectangle 8"/>
          <p:cNvSpPr>
            <a:spLocks noChangeArrowheads="1"/>
          </p:cNvSpPr>
          <p:nvPr/>
        </p:nvSpPr>
        <p:spPr bwMode="auto">
          <a:xfrm>
            <a:off x="974725" y="3640138"/>
            <a:ext cx="2293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Symbolic &amp;</a:t>
            </a:r>
          </a:p>
          <a:p>
            <a:r>
              <a:rPr lang="en-US" sz="1800"/>
              <a:t> Numeric Knowledge</a:t>
            </a:r>
          </a:p>
        </p:txBody>
      </p:sp>
      <p:sp>
        <p:nvSpPr>
          <p:cNvPr id="8202" name="Rectangle 9"/>
          <p:cNvSpPr>
            <a:spLocks noChangeArrowheads="1"/>
          </p:cNvSpPr>
          <p:nvPr/>
        </p:nvSpPr>
        <p:spPr bwMode="auto">
          <a:xfrm>
            <a:off x="4273550" y="4965700"/>
            <a:ext cx="2654300" cy="1435100"/>
          </a:xfrm>
          <a:prstGeom prst="rect">
            <a:avLst/>
          </a:prstGeom>
          <a:solidFill>
            <a:srgbClr val="FCFEB9"/>
          </a:solidFill>
          <a:ln w="12700">
            <a:solidFill>
              <a:schemeClr val="tx1"/>
            </a:solidFill>
            <a:miter lim="800000"/>
            <a:headEnd/>
            <a:tailEnd/>
          </a:ln>
        </p:spPr>
        <p:txBody>
          <a:bodyPr wrap="none" lIns="92075" tIns="46038" rIns="92075" bIns="46038" anchor="ctr"/>
          <a:lstStyle/>
          <a:p>
            <a:pPr algn="ctr"/>
            <a:r>
              <a:rPr lang="en-US" sz="2000" b="1">
                <a:solidFill>
                  <a:schemeClr val="tx2"/>
                </a:solidFill>
              </a:rPr>
              <a:t>If</a:t>
            </a:r>
            <a:r>
              <a:rPr lang="en-US" sz="2000">
                <a:solidFill>
                  <a:schemeClr val="tx2"/>
                </a:solidFill>
              </a:rPr>
              <a:t> </a:t>
            </a:r>
            <a:r>
              <a:rPr lang="en-US" sz="1400">
                <a:solidFill>
                  <a:schemeClr val="tx2"/>
                </a:solidFill>
              </a:rPr>
              <a:t>income &gt; 20,000</a:t>
            </a:r>
          </a:p>
          <a:p>
            <a:pPr algn="ctr"/>
            <a:r>
              <a:rPr lang="en-US" sz="1400">
                <a:solidFill>
                  <a:schemeClr val="tx2"/>
                </a:solidFill>
              </a:rPr>
              <a:t>or expenses &lt; 3000</a:t>
            </a:r>
          </a:p>
          <a:p>
            <a:pPr algn="ctr"/>
            <a:r>
              <a:rPr lang="en-US" sz="1400">
                <a:solidFill>
                  <a:schemeClr val="tx2"/>
                </a:solidFill>
              </a:rPr>
              <a:t>and good credit history</a:t>
            </a:r>
          </a:p>
          <a:p>
            <a:pPr algn="ctr"/>
            <a:r>
              <a:rPr lang="en-US" sz="1400">
                <a:solidFill>
                  <a:schemeClr val="tx2"/>
                </a:solidFill>
              </a:rPr>
              <a:t>or . . .</a:t>
            </a:r>
          </a:p>
          <a:p>
            <a:pPr algn="ctr"/>
            <a:r>
              <a:rPr lang="en-US" sz="1800" b="1">
                <a:solidFill>
                  <a:schemeClr val="tx2"/>
                </a:solidFill>
              </a:rPr>
              <a:t>Then</a:t>
            </a:r>
            <a:r>
              <a:rPr lang="en-US" sz="1400">
                <a:solidFill>
                  <a:schemeClr val="tx2"/>
                </a:solidFill>
              </a:rPr>
              <a:t> 10% chance of default</a:t>
            </a:r>
          </a:p>
        </p:txBody>
      </p:sp>
      <p:sp>
        <p:nvSpPr>
          <p:cNvPr id="8203" name="Arc 10"/>
          <p:cNvSpPr>
            <a:spLocks/>
          </p:cNvSpPr>
          <p:nvPr/>
        </p:nvSpPr>
        <p:spPr bwMode="auto">
          <a:xfrm>
            <a:off x="1981200" y="4197350"/>
            <a:ext cx="2133600" cy="1066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01600" cap="rnd">
            <a:solidFill>
              <a:schemeClr val="hlink"/>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4" name="Arc 11"/>
          <p:cNvSpPr>
            <a:spLocks/>
          </p:cNvSpPr>
          <p:nvPr/>
        </p:nvSpPr>
        <p:spPr bwMode="auto">
          <a:xfrm>
            <a:off x="4573588" y="4273550"/>
            <a:ext cx="1524000" cy="7620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01600" cap="rnd">
            <a:solidFill>
              <a:schemeClr val="hlink"/>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5" name="Rectangle 12"/>
          <p:cNvSpPr>
            <a:spLocks noChangeArrowheads="1"/>
          </p:cNvSpPr>
          <p:nvPr/>
        </p:nvSpPr>
        <p:spPr bwMode="auto">
          <a:xfrm>
            <a:off x="5394325" y="447833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Rules</a:t>
            </a:r>
          </a:p>
        </p:txBody>
      </p:sp>
      <p:graphicFrame>
        <p:nvGraphicFramePr>
          <p:cNvPr id="8198" name="Object 13"/>
          <p:cNvGraphicFramePr>
            <a:graphicFrameLocks/>
          </p:cNvGraphicFramePr>
          <p:nvPr>
            <p:extLst>
              <p:ext uri="{D42A27DB-BD31-4B8C-83A1-F6EECF244321}">
                <p14:modId xmlns:p14="http://schemas.microsoft.com/office/powerpoint/2010/main" val="1245601163"/>
              </p:ext>
            </p:extLst>
          </p:nvPr>
        </p:nvGraphicFramePr>
        <p:xfrm>
          <a:off x="6527800" y="1976438"/>
          <a:ext cx="1625600" cy="1354137"/>
        </p:xfrm>
        <a:graphic>
          <a:graphicData uri="http://schemas.openxmlformats.org/presentationml/2006/ole">
            <mc:AlternateContent xmlns:mc="http://schemas.openxmlformats.org/markup-compatibility/2006">
              <mc:Choice xmlns:v="urn:schemas-microsoft-com:vml" Requires="v">
                <p:oleObj spid="_x0000_s8303" name="ClipArt" r:id="rId12" imgW="6146640" imgH="5127480" progId="MS_ClipArt_Gallery.2">
                  <p:embed/>
                </p:oleObj>
              </mc:Choice>
              <mc:Fallback>
                <p:oleObj name="ClipArt" r:id="rId12" imgW="6146640" imgH="5127480" progId="MS_ClipArt_Gallery.2">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7800" y="1976438"/>
                        <a:ext cx="162560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Arc 14"/>
          <p:cNvSpPr>
            <a:spLocks/>
          </p:cNvSpPr>
          <p:nvPr/>
        </p:nvSpPr>
        <p:spPr bwMode="auto">
          <a:xfrm>
            <a:off x="5791200" y="2901950"/>
            <a:ext cx="1143000" cy="8382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01600" cap="rnd">
            <a:solidFill>
              <a:schemeClr val="accent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7" name="Rectangle 15"/>
          <p:cNvSpPr>
            <a:spLocks noChangeArrowheads="1"/>
          </p:cNvSpPr>
          <p:nvPr/>
        </p:nvSpPr>
        <p:spPr bwMode="auto">
          <a:xfrm>
            <a:off x="6911975" y="3611563"/>
            <a:ext cx="2060575" cy="1019175"/>
          </a:xfrm>
          <a:prstGeom prst="rect">
            <a:avLst/>
          </a:prstGeom>
          <a:noFill/>
          <a:ln w="12700">
            <a:solidFill>
              <a:srgbClr val="E3BEFF"/>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2000"/>
              <a:t>Expert decisions</a:t>
            </a:r>
          </a:p>
          <a:p>
            <a:r>
              <a:rPr lang="en-US" sz="2000"/>
              <a:t>made by</a:t>
            </a:r>
          </a:p>
          <a:p>
            <a:r>
              <a:rPr lang="en-US" sz="2000"/>
              <a:t>non-experts</a:t>
            </a:r>
          </a:p>
        </p:txBody>
      </p:sp>
      <p:sp>
        <p:nvSpPr>
          <p:cNvPr id="8208" name="Rectangle 16"/>
          <p:cNvSpPr>
            <a:spLocks noChangeArrowheads="1"/>
          </p:cNvSpPr>
          <p:nvPr/>
        </p:nvSpPr>
        <p:spPr bwMode="auto">
          <a:xfrm>
            <a:off x="1279525" y="2932113"/>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Expert</a:t>
            </a:r>
          </a:p>
        </p:txBody>
      </p:sp>
    </p:spTree>
    <p:extLst>
      <p:ext uri="{BB962C8B-B14F-4D97-AF65-F5344CB8AC3E}">
        <p14:creationId xmlns:p14="http://schemas.microsoft.com/office/powerpoint/2010/main" val="652602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en-US" smtClean="0"/>
              <a:t>ES Example:  bank loan</a:t>
            </a:r>
          </a:p>
        </p:txBody>
      </p:sp>
      <p:sp>
        <p:nvSpPr>
          <p:cNvPr id="47107" name="Rectangle 3"/>
          <p:cNvSpPr>
            <a:spLocks noChangeArrowheads="1"/>
          </p:cNvSpPr>
          <p:nvPr/>
        </p:nvSpPr>
        <p:spPr bwMode="auto">
          <a:xfrm>
            <a:off x="1066800" y="1487487"/>
            <a:ext cx="80010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800" dirty="0"/>
              <a:t>	</a:t>
            </a:r>
            <a:r>
              <a:rPr lang="en-US" sz="1800" b="1" dirty="0"/>
              <a:t>Welcome to the Loan Evaluation System</a:t>
            </a:r>
            <a:r>
              <a:rPr lang="en-US" sz="1800" dirty="0"/>
              <a:t>.</a:t>
            </a:r>
          </a:p>
          <a:p>
            <a:r>
              <a:rPr lang="en-US" sz="1800" dirty="0">
                <a:solidFill>
                  <a:schemeClr val="accent1"/>
                </a:solidFill>
              </a:rPr>
              <a:t>What is the purpose of the loan?  </a:t>
            </a:r>
            <a:r>
              <a:rPr lang="en-US" sz="1800" dirty="0"/>
              <a:t>car</a:t>
            </a:r>
          </a:p>
          <a:p>
            <a:r>
              <a:rPr lang="en-US" sz="1800" dirty="0">
                <a:solidFill>
                  <a:schemeClr val="accent1"/>
                </a:solidFill>
              </a:rPr>
              <a:t>How much money will be loaned?  </a:t>
            </a:r>
            <a:r>
              <a:rPr lang="en-US" sz="1800" dirty="0"/>
              <a:t>15,000</a:t>
            </a:r>
          </a:p>
          <a:p>
            <a:r>
              <a:rPr lang="en-US" sz="1800" dirty="0">
                <a:solidFill>
                  <a:schemeClr val="accent1"/>
                </a:solidFill>
              </a:rPr>
              <a:t>For how many years?  </a:t>
            </a:r>
            <a:r>
              <a:rPr lang="en-US" sz="1800" dirty="0"/>
              <a:t>5</a:t>
            </a:r>
          </a:p>
          <a:p>
            <a:endParaRPr lang="en-US" sz="1800" dirty="0"/>
          </a:p>
          <a:p>
            <a:r>
              <a:rPr lang="en-US" sz="1800" dirty="0">
                <a:solidFill>
                  <a:schemeClr val="tx2"/>
                </a:solidFill>
              </a:rPr>
              <a:t>The current interest rate is 7%.</a:t>
            </a:r>
            <a:endParaRPr lang="en-US" sz="1800" dirty="0"/>
          </a:p>
          <a:p>
            <a:r>
              <a:rPr lang="en-US" sz="1800" dirty="0">
                <a:solidFill>
                  <a:schemeClr val="tx2"/>
                </a:solidFill>
              </a:rPr>
              <a:t>The payment will be $297.02 per month.</a:t>
            </a:r>
            <a:endParaRPr lang="en-US" sz="1800" dirty="0"/>
          </a:p>
          <a:p>
            <a:endParaRPr lang="en-US" sz="1800" dirty="0"/>
          </a:p>
          <a:p>
            <a:r>
              <a:rPr lang="en-US" sz="1800" dirty="0">
                <a:solidFill>
                  <a:schemeClr val="accent1"/>
                </a:solidFill>
              </a:rPr>
              <a:t>What is the annual income?  </a:t>
            </a:r>
            <a:r>
              <a:rPr lang="en-US" sz="1800" dirty="0"/>
              <a:t>24,000</a:t>
            </a:r>
          </a:p>
          <a:p>
            <a:endParaRPr lang="en-US" sz="1800" dirty="0"/>
          </a:p>
          <a:p>
            <a:r>
              <a:rPr lang="en-US" sz="1800" dirty="0">
                <a:solidFill>
                  <a:schemeClr val="accent1"/>
                </a:solidFill>
              </a:rPr>
              <a:t>What is the total monthly payments of other loans?</a:t>
            </a:r>
            <a:r>
              <a:rPr lang="en-US" sz="1800" dirty="0"/>
              <a:t>  Why?</a:t>
            </a:r>
          </a:p>
          <a:p>
            <a:endParaRPr lang="en-US" sz="1800" dirty="0"/>
          </a:p>
          <a:p>
            <a:r>
              <a:rPr lang="en-US" sz="1800" dirty="0">
                <a:solidFill>
                  <a:schemeClr val="tx2"/>
                </a:solidFill>
              </a:rPr>
              <a:t>Because the payment is more than 10% of the monthly income.</a:t>
            </a:r>
          </a:p>
          <a:p>
            <a:endParaRPr lang="en-US" sz="1800" dirty="0"/>
          </a:p>
          <a:p>
            <a:r>
              <a:rPr lang="en-US" sz="1800" dirty="0">
                <a:solidFill>
                  <a:schemeClr val="accent1"/>
                </a:solidFill>
              </a:rPr>
              <a:t>What is the total monthly payments of other loans?  </a:t>
            </a:r>
            <a:r>
              <a:rPr lang="en-US" sz="1800" dirty="0"/>
              <a:t>50.00</a:t>
            </a:r>
          </a:p>
          <a:p>
            <a:endParaRPr lang="en-US" sz="1800" dirty="0"/>
          </a:p>
          <a:p>
            <a:r>
              <a:rPr lang="en-US" sz="1800" b="1" dirty="0">
                <a:solidFill>
                  <a:schemeClr val="tx2"/>
                </a:solidFill>
              </a:rPr>
              <a:t>The loan should be approved, there is only a 2% chance of default.</a:t>
            </a:r>
          </a:p>
        </p:txBody>
      </p:sp>
      <p:sp>
        <p:nvSpPr>
          <p:cNvPr id="47108" name="Rectangle 4"/>
          <p:cNvSpPr>
            <a:spLocks noChangeArrowheads="1"/>
          </p:cNvSpPr>
          <p:nvPr/>
        </p:nvSpPr>
        <p:spPr bwMode="auto">
          <a:xfrm>
            <a:off x="6080125" y="1920875"/>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accent2"/>
                </a:solidFill>
              </a:rPr>
              <a:t>Forward Chaining</a:t>
            </a:r>
          </a:p>
        </p:txBody>
      </p:sp>
      <p:sp>
        <p:nvSpPr>
          <p:cNvPr id="47109" name="Line 5"/>
          <p:cNvSpPr>
            <a:spLocks noChangeShapeType="1"/>
          </p:cNvSpPr>
          <p:nvPr/>
        </p:nvSpPr>
        <p:spPr bwMode="auto">
          <a:xfrm>
            <a:off x="6705600" y="2249487"/>
            <a:ext cx="0" cy="762000"/>
          </a:xfrm>
          <a:prstGeom prst="line">
            <a:avLst/>
          </a:prstGeom>
          <a:noFill/>
          <a:ln w="762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688370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3670300" y="1689100"/>
            <a:ext cx="1739900" cy="901700"/>
          </a:xfrm>
          <a:prstGeom prst="ellipse">
            <a:avLst/>
          </a:prstGeom>
          <a:solidFill>
            <a:srgbClr val="C8FEC8"/>
          </a:solidFill>
          <a:ln w="12700">
            <a:solidFill>
              <a:schemeClr val="tx1"/>
            </a:solidFill>
            <a:round/>
            <a:headEnd/>
            <a:tailEnd/>
          </a:ln>
        </p:spPr>
        <p:txBody>
          <a:bodyPr wrap="none" lIns="92075" tIns="46038" rIns="92075" bIns="46038" anchor="ctr"/>
          <a:lstStyle/>
          <a:p>
            <a:pPr algn="ctr"/>
            <a:r>
              <a:rPr lang="en-US" sz="1400"/>
              <a:t>Payments</a:t>
            </a:r>
          </a:p>
          <a:p>
            <a:pPr algn="ctr"/>
            <a:r>
              <a:rPr lang="en-US" sz="1400"/>
              <a:t>&lt; 10%</a:t>
            </a:r>
          </a:p>
          <a:p>
            <a:pPr algn="ctr"/>
            <a:r>
              <a:rPr lang="en-US" sz="1400"/>
              <a:t>monthly income?</a:t>
            </a:r>
          </a:p>
        </p:txBody>
      </p:sp>
      <p:sp>
        <p:nvSpPr>
          <p:cNvPr id="48131" name="Oval 3"/>
          <p:cNvSpPr>
            <a:spLocks noChangeArrowheads="1"/>
          </p:cNvSpPr>
          <p:nvPr/>
        </p:nvSpPr>
        <p:spPr bwMode="auto">
          <a:xfrm>
            <a:off x="5803900" y="2755900"/>
            <a:ext cx="1739900" cy="901700"/>
          </a:xfrm>
          <a:prstGeom prst="ellipse">
            <a:avLst/>
          </a:prstGeom>
          <a:solidFill>
            <a:srgbClr val="FCFEB9"/>
          </a:solidFill>
          <a:ln w="12700">
            <a:solidFill>
              <a:schemeClr val="tx1"/>
            </a:solidFill>
            <a:round/>
            <a:headEnd/>
            <a:tailEnd/>
          </a:ln>
        </p:spPr>
        <p:txBody>
          <a:bodyPr wrap="none" lIns="92075" tIns="46038" rIns="92075" bIns="46038" anchor="ctr"/>
          <a:lstStyle/>
          <a:p>
            <a:pPr algn="ctr"/>
            <a:r>
              <a:rPr lang="en-US" sz="1400"/>
              <a:t>Other loans</a:t>
            </a:r>
          </a:p>
          <a:p>
            <a:pPr algn="ctr"/>
            <a:r>
              <a:rPr lang="en-US" sz="1400"/>
              <a:t>total &lt; 30%</a:t>
            </a:r>
          </a:p>
          <a:p>
            <a:pPr algn="ctr"/>
            <a:r>
              <a:rPr lang="en-US" sz="1400"/>
              <a:t>monthly income?</a:t>
            </a:r>
          </a:p>
        </p:txBody>
      </p:sp>
      <p:sp>
        <p:nvSpPr>
          <p:cNvPr id="48132" name="Oval 4"/>
          <p:cNvSpPr>
            <a:spLocks noChangeArrowheads="1"/>
          </p:cNvSpPr>
          <p:nvPr/>
        </p:nvSpPr>
        <p:spPr bwMode="auto">
          <a:xfrm>
            <a:off x="2984500" y="3136900"/>
            <a:ext cx="1739900" cy="901700"/>
          </a:xfrm>
          <a:prstGeom prst="ellipse">
            <a:avLst/>
          </a:prstGeom>
          <a:solidFill>
            <a:srgbClr val="CEDEFF"/>
          </a:solidFill>
          <a:ln w="12700">
            <a:solidFill>
              <a:schemeClr val="tx1"/>
            </a:solidFill>
            <a:round/>
            <a:headEnd/>
            <a:tailEnd/>
          </a:ln>
        </p:spPr>
        <p:txBody>
          <a:bodyPr wrap="none" lIns="92075" tIns="46038" rIns="92075" bIns="46038" anchor="ctr"/>
          <a:lstStyle/>
          <a:p>
            <a:pPr algn="ctr"/>
            <a:r>
              <a:rPr lang="en-US" sz="1400"/>
              <a:t>Credit</a:t>
            </a:r>
          </a:p>
          <a:p>
            <a:pPr algn="ctr"/>
            <a:r>
              <a:rPr lang="en-US" sz="1400"/>
              <a:t>History</a:t>
            </a:r>
          </a:p>
        </p:txBody>
      </p:sp>
      <p:sp>
        <p:nvSpPr>
          <p:cNvPr id="48133" name="Oval 5"/>
          <p:cNvSpPr>
            <a:spLocks noChangeArrowheads="1"/>
          </p:cNvSpPr>
          <p:nvPr/>
        </p:nvSpPr>
        <p:spPr bwMode="auto">
          <a:xfrm>
            <a:off x="3670300" y="4660900"/>
            <a:ext cx="1739900" cy="901700"/>
          </a:xfrm>
          <a:prstGeom prst="ellipse">
            <a:avLst/>
          </a:prstGeom>
          <a:solidFill>
            <a:srgbClr val="FCACFC"/>
          </a:solidFill>
          <a:ln w="12700">
            <a:solidFill>
              <a:schemeClr val="tx1"/>
            </a:solidFill>
            <a:round/>
            <a:headEnd/>
            <a:tailEnd/>
          </a:ln>
        </p:spPr>
        <p:txBody>
          <a:bodyPr wrap="none" lIns="92075" tIns="46038" rIns="92075" bIns="46038" anchor="ctr"/>
          <a:lstStyle/>
          <a:p>
            <a:pPr algn="ctr"/>
            <a:r>
              <a:rPr lang="en-US" sz="1400"/>
              <a:t>Job</a:t>
            </a:r>
          </a:p>
          <a:p>
            <a:pPr algn="ctr"/>
            <a:r>
              <a:rPr lang="en-US" sz="1400"/>
              <a:t>Stability</a:t>
            </a:r>
          </a:p>
          <a:p>
            <a:pPr algn="ctr"/>
            <a:endParaRPr lang="en-US" sz="1400"/>
          </a:p>
        </p:txBody>
      </p:sp>
      <p:sp>
        <p:nvSpPr>
          <p:cNvPr id="48134" name="Line 6"/>
          <p:cNvSpPr>
            <a:spLocks noChangeShapeType="1"/>
          </p:cNvSpPr>
          <p:nvPr/>
        </p:nvSpPr>
        <p:spPr bwMode="auto">
          <a:xfrm>
            <a:off x="4959350" y="2444750"/>
            <a:ext cx="990600" cy="4572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35" name="Line 7"/>
          <p:cNvSpPr>
            <a:spLocks noChangeShapeType="1"/>
          </p:cNvSpPr>
          <p:nvPr/>
        </p:nvSpPr>
        <p:spPr bwMode="auto">
          <a:xfrm flipH="1">
            <a:off x="3816350" y="2520950"/>
            <a:ext cx="457200" cy="6096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36" name="Line 8"/>
          <p:cNvSpPr>
            <a:spLocks noChangeShapeType="1"/>
          </p:cNvSpPr>
          <p:nvPr/>
        </p:nvSpPr>
        <p:spPr bwMode="auto">
          <a:xfrm>
            <a:off x="3892550" y="4121150"/>
            <a:ext cx="533400" cy="5334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37" name="Line 9"/>
          <p:cNvSpPr>
            <a:spLocks noChangeShapeType="1"/>
          </p:cNvSpPr>
          <p:nvPr/>
        </p:nvSpPr>
        <p:spPr bwMode="auto">
          <a:xfrm flipH="1">
            <a:off x="4730750" y="3282950"/>
            <a:ext cx="1066800" cy="2286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38" name="Line 10"/>
          <p:cNvSpPr>
            <a:spLocks noChangeShapeType="1"/>
          </p:cNvSpPr>
          <p:nvPr/>
        </p:nvSpPr>
        <p:spPr bwMode="auto">
          <a:xfrm flipH="1">
            <a:off x="2292350" y="3892550"/>
            <a:ext cx="914400" cy="7620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11"/>
          <p:cNvSpPr>
            <a:spLocks noChangeShapeType="1"/>
          </p:cNvSpPr>
          <p:nvPr/>
        </p:nvSpPr>
        <p:spPr bwMode="auto">
          <a:xfrm>
            <a:off x="6635750" y="3663950"/>
            <a:ext cx="228600" cy="11430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40" name="Line 12"/>
          <p:cNvSpPr>
            <a:spLocks noChangeShapeType="1"/>
          </p:cNvSpPr>
          <p:nvPr/>
        </p:nvSpPr>
        <p:spPr bwMode="auto">
          <a:xfrm>
            <a:off x="5416550" y="5187950"/>
            <a:ext cx="838200" cy="76200"/>
          </a:xfrm>
          <a:prstGeom prst="line">
            <a:avLst/>
          </a:prstGeom>
          <a:noFill/>
          <a:ln w="762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41" name="Rectangle 13"/>
          <p:cNvSpPr>
            <a:spLocks noChangeArrowheads="1"/>
          </p:cNvSpPr>
          <p:nvPr/>
        </p:nvSpPr>
        <p:spPr bwMode="auto">
          <a:xfrm>
            <a:off x="1660525" y="4929188"/>
            <a:ext cx="1047750" cy="65405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1800">
                <a:solidFill>
                  <a:schemeClr val="accent1"/>
                </a:solidFill>
              </a:rPr>
              <a:t>Approve</a:t>
            </a:r>
          </a:p>
          <a:p>
            <a:r>
              <a:rPr lang="en-US" sz="1800">
                <a:solidFill>
                  <a:schemeClr val="accent1"/>
                </a:solidFill>
              </a:rPr>
              <a:t>the loan</a:t>
            </a:r>
          </a:p>
        </p:txBody>
      </p:sp>
      <p:sp>
        <p:nvSpPr>
          <p:cNvPr id="48142" name="Rectangle 14"/>
          <p:cNvSpPr>
            <a:spLocks noChangeArrowheads="1"/>
          </p:cNvSpPr>
          <p:nvPr/>
        </p:nvSpPr>
        <p:spPr bwMode="auto">
          <a:xfrm>
            <a:off x="6613525" y="5005388"/>
            <a:ext cx="1009650" cy="654050"/>
          </a:xfrm>
          <a:prstGeom prst="rect">
            <a:avLst/>
          </a:prstGeom>
          <a:noFill/>
          <a:ln w="127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1800">
                <a:solidFill>
                  <a:srgbClr val="FC0128"/>
                </a:solidFill>
              </a:rPr>
              <a:t>Deny</a:t>
            </a:r>
          </a:p>
          <a:p>
            <a:r>
              <a:rPr lang="en-US" sz="1800">
                <a:solidFill>
                  <a:srgbClr val="FC0128"/>
                </a:solidFill>
              </a:rPr>
              <a:t>the loan</a:t>
            </a:r>
          </a:p>
        </p:txBody>
      </p:sp>
      <p:sp>
        <p:nvSpPr>
          <p:cNvPr id="48143" name="Rectangle 15"/>
          <p:cNvSpPr>
            <a:spLocks noChangeArrowheads="1"/>
          </p:cNvSpPr>
          <p:nvPr/>
        </p:nvSpPr>
        <p:spPr bwMode="auto">
          <a:xfrm>
            <a:off x="5553075" y="2192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No</a:t>
            </a:r>
          </a:p>
        </p:txBody>
      </p:sp>
      <p:sp>
        <p:nvSpPr>
          <p:cNvPr id="48144" name="Rectangle 16"/>
          <p:cNvSpPr>
            <a:spLocks noChangeArrowheads="1"/>
          </p:cNvSpPr>
          <p:nvPr/>
        </p:nvSpPr>
        <p:spPr bwMode="auto">
          <a:xfrm>
            <a:off x="3267075" y="249713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Yes</a:t>
            </a:r>
          </a:p>
        </p:txBody>
      </p:sp>
      <p:sp>
        <p:nvSpPr>
          <p:cNvPr id="48145" name="Rectangle 17"/>
          <p:cNvSpPr>
            <a:spLocks noChangeArrowheads="1"/>
          </p:cNvSpPr>
          <p:nvPr/>
        </p:nvSpPr>
        <p:spPr bwMode="auto">
          <a:xfrm>
            <a:off x="2124075" y="3716338"/>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Good</a:t>
            </a:r>
          </a:p>
        </p:txBody>
      </p:sp>
      <p:sp>
        <p:nvSpPr>
          <p:cNvPr id="48146" name="Line 18"/>
          <p:cNvSpPr>
            <a:spLocks noChangeShapeType="1"/>
          </p:cNvSpPr>
          <p:nvPr/>
        </p:nvSpPr>
        <p:spPr bwMode="auto">
          <a:xfrm>
            <a:off x="4654550" y="3740150"/>
            <a:ext cx="1828800" cy="11430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47" name="Rectangle 19"/>
          <p:cNvSpPr>
            <a:spLocks noChangeArrowheads="1"/>
          </p:cNvSpPr>
          <p:nvPr/>
        </p:nvSpPr>
        <p:spPr bwMode="auto">
          <a:xfrm>
            <a:off x="4867275" y="295433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Yes</a:t>
            </a:r>
          </a:p>
        </p:txBody>
      </p:sp>
      <p:sp>
        <p:nvSpPr>
          <p:cNvPr id="48148" name="Rectangle 20"/>
          <p:cNvSpPr>
            <a:spLocks noChangeArrowheads="1"/>
          </p:cNvSpPr>
          <p:nvPr/>
        </p:nvSpPr>
        <p:spPr bwMode="auto">
          <a:xfrm>
            <a:off x="6848475" y="38687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No</a:t>
            </a:r>
          </a:p>
        </p:txBody>
      </p:sp>
      <p:sp>
        <p:nvSpPr>
          <p:cNvPr id="48149" name="Rectangle 21"/>
          <p:cNvSpPr>
            <a:spLocks noChangeArrowheads="1"/>
          </p:cNvSpPr>
          <p:nvPr/>
        </p:nvSpPr>
        <p:spPr bwMode="auto">
          <a:xfrm>
            <a:off x="5324475" y="371633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Bad</a:t>
            </a:r>
          </a:p>
        </p:txBody>
      </p:sp>
      <p:sp>
        <p:nvSpPr>
          <p:cNvPr id="48150" name="Rectangle 22"/>
          <p:cNvSpPr>
            <a:spLocks noChangeArrowheads="1"/>
          </p:cNvSpPr>
          <p:nvPr/>
        </p:nvSpPr>
        <p:spPr bwMode="auto">
          <a:xfrm>
            <a:off x="4257675" y="409733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So-so</a:t>
            </a:r>
          </a:p>
        </p:txBody>
      </p:sp>
      <p:sp>
        <p:nvSpPr>
          <p:cNvPr id="48151" name="Line 23"/>
          <p:cNvSpPr>
            <a:spLocks noChangeShapeType="1"/>
          </p:cNvSpPr>
          <p:nvPr/>
        </p:nvSpPr>
        <p:spPr bwMode="auto">
          <a:xfrm flipH="1">
            <a:off x="2825750" y="5111750"/>
            <a:ext cx="762000" cy="2286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52" name="Rectangle 24"/>
          <p:cNvSpPr>
            <a:spLocks noChangeArrowheads="1"/>
          </p:cNvSpPr>
          <p:nvPr/>
        </p:nvSpPr>
        <p:spPr bwMode="auto">
          <a:xfrm>
            <a:off x="2962275" y="5392738"/>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Good</a:t>
            </a:r>
          </a:p>
        </p:txBody>
      </p:sp>
      <p:sp>
        <p:nvSpPr>
          <p:cNvPr id="48153" name="Rectangle 25"/>
          <p:cNvSpPr>
            <a:spLocks noChangeArrowheads="1"/>
          </p:cNvSpPr>
          <p:nvPr/>
        </p:nvSpPr>
        <p:spPr bwMode="auto">
          <a:xfrm>
            <a:off x="5324475" y="5392738"/>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Poor</a:t>
            </a:r>
          </a:p>
        </p:txBody>
      </p:sp>
      <p:sp>
        <p:nvSpPr>
          <p:cNvPr id="48154" name="Rectangle 26"/>
          <p:cNvSpPr>
            <a:spLocks noGrp="1" noChangeArrowheads="1"/>
          </p:cNvSpPr>
          <p:nvPr>
            <p:ph type="title"/>
          </p:nvPr>
        </p:nvSpPr>
        <p:spPr/>
        <p:txBody>
          <a:bodyPr/>
          <a:lstStyle/>
          <a:p>
            <a:r>
              <a:rPr lang="en-US" smtClean="0"/>
              <a:t>Decision Tree (bank loan) </a:t>
            </a:r>
          </a:p>
        </p:txBody>
      </p:sp>
    </p:spTree>
    <p:extLst>
      <p:ext uri="{BB962C8B-B14F-4D97-AF65-F5344CB8AC3E}">
        <p14:creationId xmlns:p14="http://schemas.microsoft.com/office/powerpoint/2010/main" val="36482191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066800" y="1479550"/>
            <a:ext cx="1816100" cy="158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600"/>
              <a:t>Customer Data</a:t>
            </a:r>
          </a:p>
          <a:p>
            <a:endParaRPr lang="en-US" sz="1600"/>
          </a:p>
          <a:p>
            <a:r>
              <a:rPr lang="en-US" sz="1600"/>
              <a:t>Name  ____</a:t>
            </a:r>
          </a:p>
          <a:p>
            <a:r>
              <a:rPr lang="en-US" sz="1600"/>
              <a:t>Address ____</a:t>
            </a:r>
          </a:p>
          <a:p>
            <a:r>
              <a:rPr lang="en-US" sz="1600"/>
              <a:t>Years at address__</a:t>
            </a:r>
          </a:p>
          <a:p>
            <a:r>
              <a:rPr lang="en-US" sz="1600"/>
              <a:t>Co-applicant___</a:t>
            </a:r>
          </a:p>
          <a:p>
            <a:endParaRPr lang="en-US" sz="1600"/>
          </a:p>
          <a:p>
            <a:endParaRPr lang="en-US" sz="1600"/>
          </a:p>
          <a:p>
            <a:endParaRPr lang="en-US" sz="1600"/>
          </a:p>
        </p:txBody>
      </p:sp>
      <p:sp>
        <p:nvSpPr>
          <p:cNvPr id="49155" name="Rectangle 3"/>
          <p:cNvSpPr>
            <a:spLocks noChangeArrowheads="1"/>
          </p:cNvSpPr>
          <p:nvPr/>
        </p:nvSpPr>
        <p:spPr bwMode="auto">
          <a:xfrm>
            <a:off x="3505200" y="1289050"/>
            <a:ext cx="2806700" cy="1358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600"/>
              <a:t>Job History</a:t>
            </a:r>
          </a:p>
          <a:p>
            <a:endParaRPr lang="en-US" sz="1600"/>
          </a:p>
          <a:p>
            <a:r>
              <a:rPr lang="en-US" sz="1600" u="sng"/>
              <a:t>Employer, Salary, Date Hired</a:t>
            </a:r>
          </a:p>
          <a:p>
            <a:r>
              <a:rPr lang="en-US" sz="1600"/>
              <a:t>...</a:t>
            </a:r>
          </a:p>
          <a:p>
            <a:r>
              <a:rPr lang="en-US" sz="1600"/>
              <a:t>...</a:t>
            </a:r>
          </a:p>
        </p:txBody>
      </p:sp>
      <p:sp>
        <p:nvSpPr>
          <p:cNvPr id="49156" name="Line 4"/>
          <p:cNvSpPr>
            <a:spLocks noChangeShapeType="1"/>
          </p:cNvSpPr>
          <p:nvPr/>
        </p:nvSpPr>
        <p:spPr bwMode="auto">
          <a:xfrm flipV="1">
            <a:off x="1974850" y="1892300"/>
            <a:ext cx="16002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57" name="Line 5"/>
          <p:cNvSpPr>
            <a:spLocks noChangeShapeType="1"/>
          </p:cNvSpPr>
          <p:nvPr/>
        </p:nvSpPr>
        <p:spPr bwMode="auto">
          <a:xfrm>
            <a:off x="2355850" y="2959100"/>
            <a:ext cx="1143000" cy="5334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58" name="Rectangle 6"/>
          <p:cNvSpPr>
            <a:spLocks noChangeArrowheads="1"/>
          </p:cNvSpPr>
          <p:nvPr/>
        </p:nvSpPr>
        <p:spPr bwMode="auto">
          <a:xfrm>
            <a:off x="3657600" y="2965450"/>
            <a:ext cx="2806700" cy="1358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600"/>
              <a:t>Job History</a:t>
            </a:r>
          </a:p>
          <a:p>
            <a:endParaRPr lang="en-US" sz="1600"/>
          </a:p>
          <a:p>
            <a:r>
              <a:rPr lang="en-US" sz="1600" u="sng"/>
              <a:t>Employer, Salary, Date Hired</a:t>
            </a:r>
          </a:p>
          <a:p>
            <a:r>
              <a:rPr lang="en-US" sz="1600"/>
              <a:t>...</a:t>
            </a:r>
          </a:p>
          <a:p>
            <a:r>
              <a:rPr lang="en-US" sz="1600"/>
              <a:t>...</a:t>
            </a:r>
          </a:p>
        </p:txBody>
      </p:sp>
      <p:sp>
        <p:nvSpPr>
          <p:cNvPr id="49159" name="Rectangle 7"/>
          <p:cNvSpPr>
            <a:spLocks noChangeArrowheads="1"/>
          </p:cNvSpPr>
          <p:nvPr/>
        </p:nvSpPr>
        <p:spPr bwMode="auto">
          <a:xfrm>
            <a:off x="1219200" y="4489450"/>
            <a:ext cx="2273300" cy="1511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600"/>
              <a:t>Loan Details</a:t>
            </a:r>
          </a:p>
          <a:p>
            <a:endParaRPr lang="en-US" sz="1600"/>
          </a:p>
          <a:p>
            <a:r>
              <a:rPr lang="en-US" sz="1600"/>
              <a:t>Purpose  </a:t>
            </a:r>
            <a:r>
              <a:rPr lang="en-US" sz="1600" b="1" u="sng"/>
              <a:t>Boat</a:t>
            </a:r>
            <a:endParaRPr lang="en-US" sz="1600"/>
          </a:p>
          <a:p>
            <a:r>
              <a:rPr lang="en-US" sz="1600"/>
              <a:t>Loan Amount _____</a:t>
            </a:r>
          </a:p>
          <a:p>
            <a:r>
              <a:rPr lang="en-US" sz="1600"/>
              <a:t>Time _____</a:t>
            </a:r>
          </a:p>
        </p:txBody>
      </p:sp>
      <p:sp>
        <p:nvSpPr>
          <p:cNvPr id="49160" name="Rectangle 8"/>
          <p:cNvSpPr>
            <a:spLocks noChangeArrowheads="1"/>
          </p:cNvSpPr>
          <p:nvPr/>
        </p:nvSpPr>
        <p:spPr bwMode="auto">
          <a:xfrm>
            <a:off x="3962400" y="4641850"/>
            <a:ext cx="2044700" cy="1663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600"/>
              <a:t>Data for Boat Loans</a:t>
            </a:r>
          </a:p>
          <a:p>
            <a:endParaRPr lang="en-US" sz="1600"/>
          </a:p>
          <a:p>
            <a:r>
              <a:rPr lang="en-US" sz="1600"/>
              <a:t>Length:</a:t>
            </a:r>
          </a:p>
          <a:p>
            <a:r>
              <a:rPr lang="en-US" sz="1600"/>
              <a:t>Engine:</a:t>
            </a:r>
          </a:p>
          <a:p>
            <a:r>
              <a:rPr lang="en-US" sz="1600"/>
              <a:t>Cost New:</a:t>
            </a:r>
          </a:p>
          <a:p>
            <a:r>
              <a:rPr lang="en-US" sz="1600"/>
              <a:t>Cost Used:</a:t>
            </a:r>
          </a:p>
        </p:txBody>
      </p:sp>
      <p:sp>
        <p:nvSpPr>
          <p:cNvPr id="49161" name="Line 9"/>
          <p:cNvSpPr>
            <a:spLocks noChangeShapeType="1"/>
          </p:cNvSpPr>
          <p:nvPr/>
        </p:nvSpPr>
        <p:spPr bwMode="auto">
          <a:xfrm flipV="1">
            <a:off x="2736850" y="5092700"/>
            <a:ext cx="1524000" cy="76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2" name="Line 10"/>
          <p:cNvSpPr>
            <a:spLocks noChangeShapeType="1"/>
          </p:cNvSpPr>
          <p:nvPr/>
        </p:nvSpPr>
        <p:spPr bwMode="auto">
          <a:xfrm>
            <a:off x="1593850" y="3111500"/>
            <a:ext cx="76200" cy="1219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3" name="Rectangle 11"/>
          <p:cNvSpPr>
            <a:spLocks noChangeArrowheads="1"/>
          </p:cNvSpPr>
          <p:nvPr/>
        </p:nvSpPr>
        <p:spPr bwMode="auto">
          <a:xfrm>
            <a:off x="7010400" y="3346450"/>
            <a:ext cx="2044700" cy="1511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600"/>
              <a:t>Recommendation</a:t>
            </a:r>
          </a:p>
          <a:p>
            <a:endParaRPr lang="en-US" sz="1600"/>
          </a:p>
          <a:p>
            <a:r>
              <a:rPr lang="en-US" sz="1600"/>
              <a:t>Lend $$$$</a:t>
            </a:r>
          </a:p>
          <a:p>
            <a:r>
              <a:rPr lang="en-US" sz="1600"/>
              <a:t>at ___ interest rate</a:t>
            </a:r>
          </a:p>
          <a:p>
            <a:r>
              <a:rPr lang="en-US" sz="1600"/>
              <a:t>for ___ months,</a:t>
            </a:r>
          </a:p>
          <a:p>
            <a:r>
              <a:rPr lang="en-US" sz="1600"/>
              <a:t>with ___ initial costs.</a:t>
            </a:r>
          </a:p>
        </p:txBody>
      </p:sp>
      <p:sp>
        <p:nvSpPr>
          <p:cNvPr id="49164" name="AutoShape 12"/>
          <p:cNvSpPr>
            <a:spLocks noChangeArrowheads="1"/>
          </p:cNvSpPr>
          <p:nvPr/>
        </p:nvSpPr>
        <p:spPr bwMode="auto">
          <a:xfrm>
            <a:off x="7772400" y="1593850"/>
            <a:ext cx="1282700" cy="596900"/>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a:latin typeface="Times New Roman" pitchFamily="18" charset="0"/>
              </a:rPr>
              <a:t>Rules</a:t>
            </a:r>
          </a:p>
        </p:txBody>
      </p:sp>
      <p:sp>
        <p:nvSpPr>
          <p:cNvPr id="49165" name="Line 13"/>
          <p:cNvSpPr>
            <a:spLocks noChangeShapeType="1"/>
          </p:cNvSpPr>
          <p:nvPr/>
        </p:nvSpPr>
        <p:spPr bwMode="auto">
          <a:xfrm>
            <a:off x="8070850" y="2273300"/>
            <a:ext cx="228600" cy="990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6" name="Freeform 14"/>
          <p:cNvSpPr>
            <a:spLocks/>
          </p:cNvSpPr>
          <p:nvPr/>
        </p:nvSpPr>
        <p:spPr bwMode="auto">
          <a:xfrm>
            <a:off x="6013450" y="1206500"/>
            <a:ext cx="1373188" cy="4725988"/>
          </a:xfrm>
          <a:custGeom>
            <a:avLst/>
            <a:gdLst>
              <a:gd name="T0" fmla="*/ 2147483647 w 865"/>
              <a:gd name="T1" fmla="*/ 0 h 2977"/>
              <a:gd name="T2" fmla="*/ 2147483647 w 865"/>
              <a:gd name="T3" fmla="*/ 2147483647 h 2977"/>
              <a:gd name="T4" fmla="*/ 0 w 865"/>
              <a:gd name="T5" fmla="*/ 2147483647 h 2977"/>
              <a:gd name="T6" fmla="*/ 0 60000 65536"/>
              <a:gd name="T7" fmla="*/ 0 60000 65536"/>
              <a:gd name="T8" fmla="*/ 0 60000 65536"/>
              <a:gd name="T9" fmla="*/ 0 w 865"/>
              <a:gd name="T10" fmla="*/ 0 h 2977"/>
              <a:gd name="T11" fmla="*/ 865 w 865"/>
              <a:gd name="T12" fmla="*/ 2977 h 2977"/>
            </a:gdLst>
            <a:ahLst/>
            <a:cxnLst>
              <a:cxn ang="T6">
                <a:pos x="T0" y="T1"/>
              </a:cxn>
              <a:cxn ang="T7">
                <a:pos x="T2" y="T3"/>
              </a:cxn>
              <a:cxn ang="T8">
                <a:pos x="T4" y="T5"/>
              </a:cxn>
            </a:cxnLst>
            <a:rect l="T9" t="T10" r="T11" b="T12"/>
            <a:pathLst>
              <a:path w="865" h="2977">
                <a:moveTo>
                  <a:pt x="216" y="0"/>
                </a:moveTo>
                <a:lnTo>
                  <a:pt x="864" y="503"/>
                </a:lnTo>
                <a:lnTo>
                  <a:pt x="0" y="2976"/>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7" name="Rectangle 15"/>
          <p:cNvSpPr>
            <a:spLocks noGrp="1" noChangeArrowheads="1"/>
          </p:cNvSpPr>
          <p:nvPr>
            <p:ph type="title"/>
          </p:nvPr>
        </p:nvSpPr>
        <p:spPr/>
        <p:txBody>
          <a:bodyPr/>
          <a:lstStyle/>
          <a:p>
            <a:r>
              <a:rPr lang="en-US" smtClean="0"/>
              <a:t>Frame-Based ES</a:t>
            </a:r>
          </a:p>
        </p:txBody>
      </p:sp>
    </p:spTree>
    <p:extLst>
      <p:ext uri="{BB962C8B-B14F-4D97-AF65-F5344CB8AC3E}">
        <p14:creationId xmlns:p14="http://schemas.microsoft.com/office/powerpoint/2010/main" val="32491054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Early ES Examples</a:t>
            </a:r>
          </a:p>
        </p:txBody>
      </p:sp>
      <p:sp>
        <p:nvSpPr>
          <p:cNvPr id="50179" name="Rectangle 3"/>
          <p:cNvSpPr>
            <a:spLocks noGrp="1" noChangeArrowheads="1"/>
          </p:cNvSpPr>
          <p:nvPr>
            <p:ph idx="1"/>
          </p:nvPr>
        </p:nvSpPr>
        <p:spPr/>
        <p:txBody>
          <a:bodyPr>
            <a:normAutofit fontScale="92500" lnSpcReduction="10000"/>
          </a:bodyPr>
          <a:lstStyle/>
          <a:p>
            <a:r>
              <a:rPr lang="en-US" smtClean="0"/>
              <a:t>United Airlines		GADS:  Gate Assignment</a:t>
            </a:r>
          </a:p>
          <a:p>
            <a:r>
              <a:rPr lang="en-US" smtClean="0"/>
              <a:t>American Express	Authorizer's Assistant</a:t>
            </a:r>
          </a:p>
          <a:p>
            <a:r>
              <a:rPr lang="en-US" smtClean="0"/>
              <a:t>Stanford			Mycin: Medicine</a:t>
            </a:r>
          </a:p>
          <a:p>
            <a:r>
              <a:rPr lang="en-US" smtClean="0"/>
              <a:t>DEC			Order Analysis + more</a:t>
            </a:r>
          </a:p>
          <a:p>
            <a:r>
              <a:rPr lang="en-US" smtClean="0"/>
              <a:t>Oil exploration	 	Geological survey analysis</a:t>
            </a:r>
          </a:p>
          <a:p>
            <a:r>
              <a:rPr lang="en-US" smtClean="0"/>
              <a:t>IRS			 	Audit selection</a:t>
            </a:r>
          </a:p>
          <a:p>
            <a:r>
              <a:rPr lang="en-US" smtClean="0"/>
              <a:t>Auto/Machine repair	(GM:Charley)  Diagnostic</a:t>
            </a:r>
          </a:p>
        </p:txBody>
      </p:sp>
    </p:spTree>
    <p:extLst>
      <p:ext uri="{BB962C8B-B14F-4D97-AF65-F5344CB8AC3E}">
        <p14:creationId xmlns:p14="http://schemas.microsoft.com/office/powerpoint/2010/main" val="248966475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ES Problem Suitability</a:t>
            </a:r>
          </a:p>
        </p:txBody>
      </p:sp>
      <p:sp>
        <p:nvSpPr>
          <p:cNvPr id="51203" name="Rectangle 3"/>
          <p:cNvSpPr>
            <a:spLocks noGrp="1" noChangeArrowheads="1"/>
          </p:cNvSpPr>
          <p:nvPr>
            <p:ph idx="1"/>
          </p:nvPr>
        </p:nvSpPr>
        <p:spPr/>
        <p:txBody>
          <a:bodyPr>
            <a:normAutofit fontScale="85000" lnSpcReduction="20000"/>
          </a:bodyPr>
          <a:lstStyle/>
          <a:p>
            <a:r>
              <a:rPr lang="en-US" dirty="0" smtClean="0"/>
              <a:t>Characteristics</a:t>
            </a:r>
          </a:p>
          <a:p>
            <a:pPr lvl="1"/>
            <a:r>
              <a:rPr lang="en-US" dirty="0" smtClean="0"/>
              <a:t>Narrow, well-defined domain</a:t>
            </a:r>
          </a:p>
          <a:p>
            <a:pPr lvl="1"/>
            <a:r>
              <a:rPr lang="en-US" dirty="0" smtClean="0"/>
              <a:t>Solutions require an expert</a:t>
            </a:r>
          </a:p>
          <a:p>
            <a:pPr lvl="1"/>
            <a:r>
              <a:rPr lang="en-US" dirty="0" smtClean="0"/>
              <a:t>Complex logical processing</a:t>
            </a:r>
          </a:p>
          <a:p>
            <a:pPr lvl="1"/>
            <a:r>
              <a:rPr lang="en-US" dirty="0" smtClean="0"/>
              <a:t>Handle missing, ill-structured data</a:t>
            </a:r>
          </a:p>
          <a:p>
            <a:pPr lvl="1"/>
            <a:r>
              <a:rPr lang="en-US" dirty="0" smtClean="0"/>
              <a:t>Need a cooperative expert</a:t>
            </a:r>
          </a:p>
          <a:p>
            <a:pPr lvl="1"/>
            <a:r>
              <a:rPr lang="en-US" dirty="0" smtClean="0"/>
              <a:t>Repeatable decision</a:t>
            </a:r>
          </a:p>
          <a:p>
            <a:r>
              <a:rPr lang="en-US" dirty="0" smtClean="0"/>
              <a:t>Types of problems</a:t>
            </a:r>
          </a:p>
          <a:p>
            <a:pPr lvl="1"/>
            <a:r>
              <a:rPr lang="en-US" dirty="0" smtClean="0"/>
              <a:t>Diagnostic</a:t>
            </a:r>
          </a:p>
          <a:p>
            <a:pPr lvl="1"/>
            <a:r>
              <a:rPr lang="en-US" dirty="0" smtClean="0"/>
              <a:t>Speed</a:t>
            </a:r>
          </a:p>
          <a:p>
            <a:pPr lvl="1"/>
            <a:r>
              <a:rPr lang="en-US" dirty="0" smtClean="0"/>
              <a:t>Consistency</a:t>
            </a:r>
          </a:p>
          <a:p>
            <a:pPr lvl="1"/>
            <a:r>
              <a:rPr lang="en-US" dirty="0" smtClean="0"/>
              <a:t>Training</a:t>
            </a:r>
          </a:p>
        </p:txBody>
      </p:sp>
    </p:spTree>
    <p:extLst>
      <p:ext uri="{BB962C8B-B14F-4D97-AF65-F5344CB8AC3E}">
        <p14:creationId xmlns:p14="http://schemas.microsoft.com/office/powerpoint/2010/main" val="23217070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2"/>
          <p:cNvSpPr>
            <a:spLocks noChangeArrowheads="1"/>
          </p:cNvSpPr>
          <p:nvPr/>
        </p:nvSpPr>
        <p:spPr bwMode="auto">
          <a:xfrm>
            <a:off x="7983537" y="3562350"/>
            <a:ext cx="1054100" cy="1130300"/>
          </a:xfrm>
          <a:prstGeom prst="roundRect">
            <a:avLst>
              <a:gd name="adj" fmla="val 19486"/>
            </a:avLst>
          </a:prstGeom>
          <a:solidFill>
            <a:srgbClr val="C8FEC8"/>
          </a:solidFill>
          <a:ln w="12700">
            <a:solidFill>
              <a:schemeClr val="tx1"/>
            </a:solidFill>
            <a:round/>
            <a:headEnd/>
            <a:tailEnd/>
          </a:ln>
        </p:spPr>
        <p:txBody>
          <a:bodyPr wrap="none" lIns="92075" tIns="46038" rIns="92075" bIns="46038" anchor="ctr"/>
          <a:lstStyle/>
          <a:p>
            <a:pPr algn="ctr"/>
            <a:r>
              <a:rPr lang="en-US" sz="1400">
                <a:solidFill>
                  <a:schemeClr val="tx2"/>
                </a:solidFill>
              </a:rPr>
              <a:t>ES screens</a:t>
            </a:r>
          </a:p>
          <a:p>
            <a:pPr algn="ctr"/>
            <a:r>
              <a:rPr lang="en-US" sz="1400">
                <a:solidFill>
                  <a:schemeClr val="tx2"/>
                </a:solidFill>
              </a:rPr>
              <a:t>seen by user</a:t>
            </a:r>
          </a:p>
        </p:txBody>
      </p:sp>
      <p:sp>
        <p:nvSpPr>
          <p:cNvPr id="9222" name="Rectangle 3"/>
          <p:cNvSpPr>
            <a:spLocks noChangeArrowheads="1"/>
          </p:cNvSpPr>
          <p:nvPr/>
        </p:nvSpPr>
        <p:spPr bwMode="auto">
          <a:xfrm>
            <a:off x="4630737" y="1733550"/>
            <a:ext cx="1130300" cy="1333500"/>
          </a:xfrm>
          <a:prstGeom prst="rect">
            <a:avLst/>
          </a:prstGeom>
          <a:solidFill>
            <a:srgbClr val="CEDEFF"/>
          </a:solidFill>
          <a:ln w="12700">
            <a:solidFill>
              <a:schemeClr val="tx1"/>
            </a:solidFill>
            <a:miter lim="800000"/>
            <a:headEnd/>
            <a:tailEnd/>
          </a:ln>
        </p:spPr>
        <p:txBody>
          <a:bodyPr wrap="none" lIns="92075" tIns="46038" rIns="92075" bIns="46038" anchor="ctr"/>
          <a:lstStyle/>
          <a:p>
            <a:pPr algn="ctr"/>
            <a:r>
              <a:rPr lang="en-US" sz="1400">
                <a:solidFill>
                  <a:schemeClr val="tx2"/>
                </a:solidFill>
              </a:rPr>
              <a:t>Rules</a:t>
            </a:r>
          </a:p>
          <a:p>
            <a:pPr algn="ctr"/>
            <a:r>
              <a:rPr lang="en-US" sz="1400">
                <a:solidFill>
                  <a:schemeClr val="tx2"/>
                </a:solidFill>
              </a:rPr>
              <a:t>and</a:t>
            </a:r>
          </a:p>
          <a:p>
            <a:pPr algn="ctr"/>
            <a:r>
              <a:rPr lang="en-US" sz="1400">
                <a:solidFill>
                  <a:schemeClr val="tx2"/>
                </a:solidFill>
              </a:rPr>
              <a:t>decision</a:t>
            </a:r>
          </a:p>
          <a:p>
            <a:pPr algn="ctr"/>
            <a:r>
              <a:rPr lang="en-US" sz="1400">
                <a:solidFill>
                  <a:schemeClr val="tx2"/>
                </a:solidFill>
              </a:rPr>
              <a:t>trees</a:t>
            </a:r>
          </a:p>
          <a:p>
            <a:pPr algn="ctr"/>
            <a:r>
              <a:rPr lang="en-US" sz="1400">
                <a:solidFill>
                  <a:schemeClr val="tx2"/>
                </a:solidFill>
              </a:rPr>
              <a:t>entered</a:t>
            </a:r>
          </a:p>
          <a:p>
            <a:pPr algn="ctr"/>
            <a:r>
              <a:rPr lang="en-US" sz="1400">
                <a:solidFill>
                  <a:schemeClr val="tx2"/>
                </a:solidFill>
              </a:rPr>
              <a:t>by designer</a:t>
            </a:r>
          </a:p>
        </p:txBody>
      </p:sp>
      <p:graphicFrame>
        <p:nvGraphicFramePr>
          <p:cNvPr id="9218" name="Object 4"/>
          <p:cNvGraphicFramePr>
            <a:graphicFrameLocks/>
          </p:cNvGraphicFramePr>
          <p:nvPr>
            <p:extLst>
              <p:ext uri="{D42A27DB-BD31-4B8C-83A1-F6EECF244321}">
                <p14:modId xmlns:p14="http://schemas.microsoft.com/office/powerpoint/2010/main" val="2853431796"/>
              </p:ext>
            </p:extLst>
          </p:nvPr>
        </p:nvGraphicFramePr>
        <p:xfrm>
          <a:off x="2474912" y="3073400"/>
          <a:ext cx="439738" cy="968375"/>
        </p:xfrm>
        <a:graphic>
          <a:graphicData uri="http://schemas.openxmlformats.org/presentationml/2006/ole">
            <mc:AlternateContent xmlns:mc="http://schemas.openxmlformats.org/markup-compatibility/2006">
              <mc:Choice xmlns:v="urn:schemas-microsoft-com:vml" Requires="v">
                <p:oleObj spid="_x0000_s9281" name="ClipArt" r:id="rId4" imgW="1430280" imgH="3435120" progId="MS_ClipArt_Gallery.2">
                  <p:embed/>
                </p:oleObj>
              </mc:Choice>
              <mc:Fallback>
                <p:oleObj name="ClipArt" r:id="rId4" imgW="1430280" imgH="343512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912" y="3073400"/>
                        <a:ext cx="43973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Rectangle 5"/>
          <p:cNvSpPr>
            <a:spLocks noChangeArrowheads="1"/>
          </p:cNvSpPr>
          <p:nvPr/>
        </p:nvSpPr>
        <p:spPr bwMode="auto">
          <a:xfrm>
            <a:off x="2290762" y="4040188"/>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Expert</a:t>
            </a:r>
          </a:p>
        </p:txBody>
      </p:sp>
      <p:sp>
        <p:nvSpPr>
          <p:cNvPr id="9224" name="Rectangle 6"/>
          <p:cNvSpPr>
            <a:spLocks noChangeArrowheads="1"/>
          </p:cNvSpPr>
          <p:nvPr/>
        </p:nvSpPr>
        <p:spPr bwMode="auto">
          <a:xfrm>
            <a:off x="5926137" y="1885950"/>
            <a:ext cx="1062038" cy="1120775"/>
          </a:xfrm>
          <a:prstGeom prst="rect">
            <a:avLst/>
          </a:prstGeom>
          <a:solidFill>
            <a:srgbClr val="FCFEB9"/>
          </a:solidFill>
          <a:ln w="12700">
            <a:solidFill>
              <a:schemeClr val="tx1"/>
            </a:solidFill>
            <a:miter lim="800000"/>
            <a:headEnd/>
            <a:tailEnd/>
          </a:ln>
        </p:spPr>
        <p:txBody>
          <a:bodyPr wrap="none" lIns="92075" tIns="46038" rIns="92075" bIns="46038" anchor="ctr"/>
          <a:lstStyle/>
          <a:p>
            <a:pPr algn="ctr"/>
            <a:r>
              <a:rPr lang="en-US" sz="1400">
                <a:solidFill>
                  <a:schemeClr val="tx2"/>
                </a:solidFill>
              </a:rPr>
              <a:t>Forward</a:t>
            </a:r>
          </a:p>
          <a:p>
            <a:pPr algn="ctr"/>
            <a:r>
              <a:rPr lang="en-US" sz="1400">
                <a:solidFill>
                  <a:schemeClr val="tx2"/>
                </a:solidFill>
              </a:rPr>
              <a:t>and</a:t>
            </a:r>
          </a:p>
          <a:p>
            <a:pPr algn="ctr"/>
            <a:r>
              <a:rPr lang="en-US" sz="1400">
                <a:solidFill>
                  <a:schemeClr val="tx2"/>
                </a:solidFill>
              </a:rPr>
              <a:t>backward</a:t>
            </a:r>
          </a:p>
          <a:p>
            <a:pPr algn="ctr"/>
            <a:r>
              <a:rPr lang="en-US" sz="1400">
                <a:solidFill>
                  <a:schemeClr val="tx2"/>
                </a:solidFill>
              </a:rPr>
              <a:t>chaining</a:t>
            </a:r>
          </a:p>
          <a:p>
            <a:pPr algn="ctr"/>
            <a:r>
              <a:rPr lang="en-US" sz="1400">
                <a:solidFill>
                  <a:schemeClr val="tx2"/>
                </a:solidFill>
              </a:rPr>
              <a:t>by ES shell</a:t>
            </a:r>
          </a:p>
        </p:txBody>
      </p:sp>
      <p:graphicFrame>
        <p:nvGraphicFramePr>
          <p:cNvPr id="9219" name="Object 7"/>
          <p:cNvGraphicFramePr>
            <a:graphicFrameLocks/>
          </p:cNvGraphicFramePr>
          <p:nvPr>
            <p:extLst>
              <p:ext uri="{D42A27DB-BD31-4B8C-83A1-F6EECF244321}">
                <p14:modId xmlns:p14="http://schemas.microsoft.com/office/powerpoint/2010/main" val="2477281340"/>
              </p:ext>
            </p:extLst>
          </p:nvPr>
        </p:nvGraphicFramePr>
        <p:xfrm>
          <a:off x="3895725" y="5249863"/>
          <a:ext cx="620712" cy="642937"/>
        </p:xfrm>
        <a:graphic>
          <a:graphicData uri="http://schemas.openxmlformats.org/presentationml/2006/ole">
            <mc:AlternateContent xmlns:mc="http://schemas.openxmlformats.org/markup-compatibility/2006">
              <mc:Choice xmlns:v="urn:schemas-microsoft-com:vml" Requires="v">
                <p:oleObj spid="_x0000_s9282" name="ClipArt" r:id="rId6" imgW="4206600" imgH="4760640" progId="MS_ClipArt_Gallery.2">
                  <p:embed/>
                </p:oleObj>
              </mc:Choice>
              <mc:Fallback>
                <p:oleObj name="ClipArt" r:id="rId6" imgW="4206600" imgH="476064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5725" y="5249863"/>
                        <a:ext cx="620712"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Rectangle 8"/>
          <p:cNvSpPr>
            <a:spLocks noChangeArrowheads="1"/>
          </p:cNvSpPr>
          <p:nvPr/>
        </p:nvSpPr>
        <p:spPr bwMode="auto">
          <a:xfrm>
            <a:off x="2185987" y="5122863"/>
            <a:ext cx="1241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Knowledge</a:t>
            </a:r>
          </a:p>
          <a:p>
            <a:r>
              <a:rPr lang="en-US" sz="1600"/>
              <a:t>engineer</a:t>
            </a:r>
          </a:p>
        </p:txBody>
      </p:sp>
      <p:sp>
        <p:nvSpPr>
          <p:cNvPr id="9226" name="Rectangle 9"/>
          <p:cNvSpPr>
            <a:spLocks noChangeArrowheads="1"/>
          </p:cNvSpPr>
          <p:nvPr/>
        </p:nvSpPr>
        <p:spPr bwMode="auto">
          <a:xfrm>
            <a:off x="3500437" y="4048125"/>
            <a:ext cx="977900" cy="712788"/>
          </a:xfrm>
          <a:prstGeom prst="rect">
            <a:avLst/>
          </a:prstGeom>
          <a:solidFill>
            <a:srgbClr val="CEDEFF"/>
          </a:solidFill>
          <a:ln w="12700">
            <a:solidFill>
              <a:schemeClr val="tx1"/>
            </a:solidFill>
            <a:miter lim="800000"/>
            <a:headEnd/>
            <a:tailEnd/>
          </a:ln>
        </p:spPr>
        <p:txBody>
          <a:bodyPr wrap="none" lIns="92075" tIns="46038" rIns="92075" bIns="46038" anchor="ctr"/>
          <a:lstStyle/>
          <a:p>
            <a:pPr algn="ctr"/>
            <a:r>
              <a:rPr lang="en-US" sz="1400">
                <a:solidFill>
                  <a:schemeClr val="tx2"/>
                </a:solidFill>
              </a:rPr>
              <a:t>Knowledge</a:t>
            </a:r>
          </a:p>
          <a:p>
            <a:pPr algn="ctr"/>
            <a:r>
              <a:rPr lang="en-US" sz="1400">
                <a:solidFill>
                  <a:schemeClr val="tx2"/>
                </a:solidFill>
              </a:rPr>
              <a:t>database</a:t>
            </a:r>
          </a:p>
        </p:txBody>
      </p:sp>
      <p:sp>
        <p:nvSpPr>
          <p:cNvPr id="9227" name="Rectangle 10"/>
          <p:cNvSpPr>
            <a:spLocks noChangeArrowheads="1"/>
          </p:cNvSpPr>
          <p:nvPr/>
        </p:nvSpPr>
        <p:spPr bwMode="auto">
          <a:xfrm>
            <a:off x="4954587" y="4629150"/>
            <a:ext cx="2892425" cy="1582738"/>
          </a:xfrm>
          <a:prstGeom prst="rect">
            <a:avLst/>
          </a:prstGeom>
          <a:solidFill>
            <a:srgbClr val="FCFEB9"/>
          </a:solidFill>
          <a:ln w="12700">
            <a:solidFill>
              <a:schemeClr val="tx1"/>
            </a:solidFill>
            <a:miter lim="800000"/>
            <a:headEnd/>
            <a:tailEnd/>
          </a:ln>
        </p:spPr>
        <p:txBody>
          <a:bodyPr wrap="none" lIns="92075" tIns="46038" rIns="92075" bIns="46038" anchor="ctr"/>
          <a:lstStyle/>
          <a:p>
            <a:r>
              <a:rPr lang="en-US" sz="1400">
                <a:solidFill>
                  <a:schemeClr val="tx2"/>
                </a:solidFill>
              </a:rPr>
              <a:t>(for (k 0 (+ 1 k) )</a:t>
            </a:r>
          </a:p>
          <a:p>
            <a:r>
              <a:rPr lang="en-US" sz="1400">
                <a:solidFill>
                  <a:schemeClr val="tx2"/>
                </a:solidFill>
              </a:rPr>
              <a:t>  exit when ( ?&gt; k cluster-size) do</a:t>
            </a:r>
          </a:p>
          <a:p>
            <a:r>
              <a:rPr lang="en-US" sz="1400">
                <a:solidFill>
                  <a:schemeClr val="tx2"/>
                </a:solidFill>
              </a:rPr>
              <a:t>  (for (j 0 (+ 1 j ))</a:t>
            </a:r>
          </a:p>
          <a:p>
            <a:r>
              <a:rPr lang="en-US" sz="1400">
                <a:solidFill>
                  <a:schemeClr val="tx2"/>
                </a:solidFill>
              </a:rPr>
              <a:t>     exit when (= j k) do</a:t>
            </a:r>
          </a:p>
          <a:p>
            <a:r>
              <a:rPr lang="en-US" sz="1400">
                <a:solidFill>
                  <a:schemeClr val="tx2"/>
                </a:solidFill>
              </a:rPr>
              <a:t>     (connect unit cluster k output  o -A</a:t>
            </a:r>
          </a:p>
          <a:p>
            <a:r>
              <a:rPr lang="en-US" sz="1400">
                <a:solidFill>
                  <a:schemeClr val="tx2"/>
                </a:solidFill>
              </a:rPr>
              <a:t>           to unit cluster j input i - A ))</a:t>
            </a:r>
          </a:p>
          <a:p>
            <a:r>
              <a:rPr lang="en-US" sz="1400">
                <a:solidFill>
                  <a:schemeClr val="tx2"/>
                </a:solidFill>
              </a:rPr>
              <a:t> . . .  )</a:t>
            </a:r>
          </a:p>
        </p:txBody>
      </p:sp>
      <p:sp>
        <p:nvSpPr>
          <p:cNvPr id="9228" name="Rectangle 11"/>
          <p:cNvSpPr>
            <a:spLocks noChangeArrowheads="1"/>
          </p:cNvSpPr>
          <p:nvPr/>
        </p:nvSpPr>
        <p:spPr bwMode="auto">
          <a:xfrm>
            <a:off x="4802187" y="3132138"/>
            <a:ext cx="324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Maintained by expert system shell</a:t>
            </a:r>
          </a:p>
        </p:txBody>
      </p:sp>
      <p:sp>
        <p:nvSpPr>
          <p:cNvPr id="9229" name="Rectangle 12"/>
          <p:cNvSpPr>
            <a:spLocks noChangeArrowheads="1"/>
          </p:cNvSpPr>
          <p:nvPr/>
        </p:nvSpPr>
        <p:spPr bwMode="auto">
          <a:xfrm>
            <a:off x="3678237" y="5932488"/>
            <a:ext cx="1171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Programmer</a:t>
            </a:r>
          </a:p>
        </p:txBody>
      </p:sp>
      <p:graphicFrame>
        <p:nvGraphicFramePr>
          <p:cNvPr id="9220" name="Object 13"/>
          <p:cNvGraphicFramePr>
            <a:graphicFrameLocks/>
          </p:cNvGraphicFramePr>
          <p:nvPr>
            <p:extLst>
              <p:ext uri="{D42A27DB-BD31-4B8C-83A1-F6EECF244321}">
                <p14:modId xmlns:p14="http://schemas.microsoft.com/office/powerpoint/2010/main" val="1210022346"/>
              </p:ext>
            </p:extLst>
          </p:nvPr>
        </p:nvGraphicFramePr>
        <p:xfrm>
          <a:off x="2265362" y="4464050"/>
          <a:ext cx="620713" cy="593725"/>
        </p:xfrm>
        <a:graphic>
          <a:graphicData uri="http://schemas.openxmlformats.org/presentationml/2006/ole">
            <mc:AlternateContent xmlns:mc="http://schemas.openxmlformats.org/markup-compatibility/2006">
              <mc:Choice xmlns:v="urn:schemas-microsoft-com:vml" Requires="v">
                <p:oleObj spid="_x0000_s9283" name="ClipArt" r:id="rId8" imgW="3504960" imgH="3657600" progId="MS_ClipArt_Gallery.2">
                  <p:embed/>
                </p:oleObj>
              </mc:Choice>
              <mc:Fallback>
                <p:oleObj name="ClipArt" r:id="rId8" imgW="3504960" imgH="36576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5362" y="4464050"/>
                        <a:ext cx="620713"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0" name="Rectangle 14"/>
          <p:cNvSpPr>
            <a:spLocks noChangeArrowheads="1"/>
          </p:cNvSpPr>
          <p:nvPr/>
        </p:nvSpPr>
        <p:spPr bwMode="auto">
          <a:xfrm>
            <a:off x="4491037" y="1657350"/>
            <a:ext cx="3556000" cy="1773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1" name="Rectangle 15"/>
          <p:cNvSpPr>
            <a:spLocks noChangeArrowheads="1"/>
          </p:cNvSpPr>
          <p:nvPr/>
        </p:nvSpPr>
        <p:spPr bwMode="auto">
          <a:xfrm>
            <a:off x="5330825" y="6216650"/>
            <a:ext cx="24082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Custom program in LISP</a:t>
            </a:r>
          </a:p>
        </p:txBody>
      </p:sp>
      <p:sp>
        <p:nvSpPr>
          <p:cNvPr id="9232" name="Line 16"/>
          <p:cNvSpPr>
            <a:spLocks noChangeShapeType="1"/>
          </p:cNvSpPr>
          <p:nvPr/>
        </p:nvSpPr>
        <p:spPr bwMode="auto">
          <a:xfrm>
            <a:off x="2898775" y="3859213"/>
            <a:ext cx="528637" cy="48418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17"/>
          <p:cNvSpPr>
            <a:spLocks noChangeShapeType="1"/>
          </p:cNvSpPr>
          <p:nvPr/>
        </p:nvSpPr>
        <p:spPr bwMode="auto">
          <a:xfrm flipV="1">
            <a:off x="2965450" y="4403725"/>
            <a:ext cx="461962" cy="3016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8"/>
          <p:cNvSpPr>
            <a:spLocks noChangeShapeType="1"/>
          </p:cNvSpPr>
          <p:nvPr/>
        </p:nvSpPr>
        <p:spPr bwMode="auto">
          <a:xfrm>
            <a:off x="4286250" y="4887913"/>
            <a:ext cx="595312" cy="48418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235" name="Line 19"/>
          <p:cNvSpPr>
            <a:spLocks noChangeShapeType="1"/>
          </p:cNvSpPr>
          <p:nvPr/>
        </p:nvSpPr>
        <p:spPr bwMode="auto">
          <a:xfrm flipV="1">
            <a:off x="3889375" y="3497263"/>
            <a:ext cx="660400" cy="482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236" name="Line 20"/>
          <p:cNvSpPr>
            <a:spLocks noChangeShapeType="1"/>
          </p:cNvSpPr>
          <p:nvPr/>
        </p:nvSpPr>
        <p:spPr bwMode="auto">
          <a:xfrm>
            <a:off x="6899275" y="3497263"/>
            <a:ext cx="925512" cy="42227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237" name="Line 21"/>
          <p:cNvSpPr>
            <a:spLocks noChangeShapeType="1"/>
          </p:cNvSpPr>
          <p:nvPr/>
        </p:nvSpPr>
        <p:spPr bwMode="auto">
          <a:xfrm flipV="1">
            <a:off x="6757987" y="4394200"/>
            <a:ext cx="11430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9238" name="Rectangle 22"/>
          <p:cNvSpPr>
            <a:spLocks noGrp="1" noChangeArrowheads="1"/>
          </p:cNvSpPr>
          <p:nvPr>
            <p:ph type="title"/>
          </p:nvPr>
        </p:nvSpPr>
        <p:spPr/>
        <p:txBody>
          <a:bodyPr/>
          <a:lstStyle/>
          <a:p>
            <a:r>
              <a:rPr lang="en-US" smtClean="0"/>
              <a:t>ES Development</a:t>
            </a:r>
          </a:p>
        </p:txBody>
      </p:sp>
      <p:sp>
        <p:nvSpPr>
          <p:cNvPr id="9239" name="Rectangle 23"/>
          <p:cNvSpPr>
            <a:spLocks noGrp="1" noChangeArrowheads="1"/>
          </p:cNvSpPr>
          <p:nvPr>
            <p:ph type="body" idx="4294967295"/>
          </p:nvPr>
        </p:nvSpPr>
        <p:spPr>
          <a:xfrm>
            <a:off x="1219200" y="1219200"/>
            <a:ext cx="4395787" cy="1924050"/>
          </a:xfrm>
        </p:spPr>
        <p:txBody>
          <a:bodyPr>
            <a:normAutofit fontScale="62500" lnSpcReduction="20000"/>
          </a:bodyPr>
          <a:lstStyle/>
          <a:p>
            <a:r>
              <a:rPr lang="en-US" dirty="0" smtClean="0"/>
              <a:t>ES Shells</a:t>
            </a:r>
          </a:p>
          <a:p>
            <a:pPr lvl="1"/>
            <a:r>
              <a:rPr lang="en-US" dirty="0" smtClean="0"/>
              <a:t>Guru</a:t>
            </a:r>
          </a:p>
          <a:p>
            <a:pPr lvl="1"/>
            <a:r>
              <a:rPr lang="en-US" dirty="0" err="1" smtClean="0"/>
              <a:t>Exsys</a:t>
            </a:r>
            <a:endParaRPr lang="en-US" dirty="0" smtClean="0"/>
          </a:p>
          <a:p>
            <a:r>
              <a:rPr lang="en-US" dirty="0" smtClean="0"/>
              <a:t>Custom Programming</a:t>
            </a:r>
          </a:p>
          <a:p>
            <a:pPr lvl="1"/>
            <a:r>
              <a:rPr lang="en-US" dirty="0" smtClean="0"/>
              <a:t>LISP</a:t>
            </a:r>
          </a:p>
          <a:p>
            <a:pPr lvl="1"/>
            <a:r>
              <a:rPr lang="en-US" dirty="0" smtClean="0"/>
              <a:t>PROLOG</a:t>
            </a:r>
          </a:p>
        </p:txBody>
      </p:sp>
    </p:spTree>
    <p:extLst>
      <p:ext uri="{BB962C8B-B14F-4D97-AF65-F5344CB8AC3E}">
        <p14:creationId xmlns:p14="http://schemas.microsoft.com/office/powerpoint/2010/main" val="217722805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Some Expert System Shells</a:t>
            </a:r>
          </a:p>
        </p:txBody>
      </p:sp>
      <p:sp>
        <p:nvSpPr>
          <p:cNvPr id="52227" name="Rectangle 3"/>
          <p:cNvSpPr>
            <a:spLocks noGrp="1" noChangeArrowheads="1"/>
          </p:cNvSpPr>
          <p:nvPr>
            <p:ph idx="1"/>
          </p:nvPr>
        </p:nvSpPr>
        <p:spPr/>
        <p:txBody>
          <a:bodyPr>
            <a:normAutofit fontScale="77500" lnSpcReduction="20000"/>
          </a:bodyPr>
          <a:lstStyle/>
          <a:p>
            <a:r>
              <a:rPr lang="en-US" dirty="0" smtClean="0"/>
              <a:t>CLIPS</a:t>
            </a:r>
          </a:p>
          <a:p>
            <a:pPr lvl="1"/>
            <a:r>
              <a:rPr lang="en-US" dirty="0" smtClean="0"/>
              <a:t>Originally developed at NASA</a:t>
            </a:r>
          </a:p>
          <a:p>
            <a:pPr lvl="1"/>
            <a:r>
              <a:rPr lang="en-US" dirty="0" smtClean="0"/>
              <a:t>Written in C</a:t>
            </a:r>
          </a:p>
          <a:p>
            <a:pPr lvl="1"/>
            <a:r>
              <a:rPr lang="en-US" dirty="0" smtClean="0"/>
              <a:t>Available free or at low cost</a:t>
            </a:r>
          </a:p>
          <a:p>
            <a:pPr lvl="1"/>
            <a:r>
              <a:rPr lang="en-US"/>
              <a:t>http://clipsrules.sourceforge.net/</a:t>
            </a:r>
            <a:endParaRPr lang="en-US" dirty="0" smtClean="0"/>
          </a:p>
          <a:p>
            <a:r>
              <a:rPr lang="en-US" dirty="0" smtClean="0"/>
              <a:t>Jess</a:t>
            </a:r>
          </a:p>
          <a:p>
            <a:pPr lvl="1"/>
            <a:r>
              <a:rPr lang="en-US" dirty="0" smtClean="0"/>
              <a:t>Written </a:t>
            </a:r>
            <a:r>
              <a:rPr lang="en-US" dirty="0" smtClean="0"/>
              <a:t>in Java</a:t>
            </a:r>
          </a:p>
          <a:p>
            <a:pPr lvl="1"/>
            <a:r>
              <a:rPr lang="en-US" dirty="0" smtClean="0"/>
              <a:t>Good for Web applications</a:t>
            </a:r>
          </a:p>
          <a:p>
            <a:pPr lvl="1"/>
            <a:r>
              <a:rPr lang="en-US" dirty="0" smtClean="0"/>
              <a:t>Available free or at low cost</a:t>
            </a:r>
          </a:p>
          <a:p>
            <a:pPr lvl="1"/>
            <a:r>
              <a:rPr lang="en-US" dirty="0" smtClean="0">
                <a:hlinkClick r:id="rId2"/>
              </a:rPr>
              <a:t>http://herzberg.ca.sandia.gov/jess/</a:t>
            </a:r>
            <a:endParaRPr lang="en-US" dirty="0" smtClean="0"/>
          </a:p>
          <a:p>
            <a:r>
              <a:rPr lang="en-US" dirty="0" err="1" smtClean="0"/>
              <a:t>ExSys</a:t>
            </a:r>
            <a:endParaRPr lang="en-US" dirty="0" smtClean="0"/>
          </a:p>
          <a:p>
            <a:pPr lvl="1"/>
            <a:r>
              <a:rPr lang="en-US" dirty="0" smtClean="0"/>
              <a:t>Commercial system with many features</a:t>
            </a:r>
          </a:p>
          <a:p>
            <a:pPr lvl="1"/>
            <a:r>
              <a:rPr lang="en-US" dirty="0" smtClean="0">
                <a:hlinkClick r:id="rId3"/>
              </a:rPr>
              <a:t>www.exsys.com</a:t>
            </a:r>
            <a:endParaRPr lang="en-US" dirty="0" smtClean="0"/>
          </a:p>
        </p:txBody>
      </p:sp>
    </p:spTree>
    <p:extLst>
      <p:ext uri="{BB962C8B-B14F-4D97-AF65-F5344CB8AC3E}">
        <p14:creationId xmlns:p14="http://schemas.microsoft.com/office/powerpoint/2010/main" val="1526256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Limitations of ES</a:t>
            </a:r>
          </a:p>
        </p:txBody>
      </p:sp>
      <p:sp>
        <p:nvSpPr>
          <p:cNvPr id="53251" name="Rectangle 3"/>
          <p:cNvSpPr>
            <a:spLocks noGrp="1" noChangeArrowheads="1"/>
          </p:cNvSpPr>
          <p:nvPr>
            <p:ph sz="half" idx="1"/>
          </p:nvPr>
        </p:nvSpPr>
        <p:spPr/>
        <p:txBody>
          <a:bodyPr/>
          <a:lstStyle/>
          <a:p>
            <a:r>
              <a:rPr lang="en-US" sz="2000" smtClean="0"/>
              <a:t>Fragile systems</a:t>
            </a:r>
          </a:p>
          <a:p>
            <a:pPr lvl="1"/>
            <a:r>
              <a:rPr lang="en-US" sz="1800" smtClean="0"/>
              <a:t>Small environmental. changes can force revision. of all of the rules.</a:t>
            </a:r>
          </a:p>
          <a:p>
            <a:r>
              <a:rPr lang="en-US" sz="2000" smtClean="0"/>
              <a:t>Mistakes</a:t>
            </a:r>
          </a:p>
          <a:p>
            <a:pPr lvl="1"/>
            <a:r>
              <a:rPr lang="en-US" sz="1800" smtClean="0"/>
              <a:t>Who is responsible?</a:t>
            </a:r>
          </a:p>
          <a:p>
            <a:pPr lvl="2"/>
            <a:r>
              <a:rPr lang="en-US" sz="1600" smtClean="0"/>
              <a:t>Expert?</a:t>
            </a:r>
          </a:p>
          <a:p>
            <a:pPr lvl="2"/>
            <a:r>
              <a:rPr lang="en-US" sz="1600" smtClean="0"/>
              <a:t>Multiple experts?</a:t>
            </a:r>
          </a:p>
          <a:p>
            <a:pPr lvl="2"/>
            <a:r>
              <a:rPr lang="en-US" sz="1600" smtClean="0"/>
              <a:t>Knowledge engineer?</a:t>
            </a:r>
          </a:p>
          <a:p>
            <a:pPr lvl="2"/>
            <a:r>
              <a:rPr lang="en-US" sz="1600" smtClean="0"/>
              <a:t>Company that uses it?</a:t>
            </a:r>
          </a:p>
          <a:p>
            <a:r>
              <a:rPr lang="en-US" sz="2000" smtClean="0"/>
              <a:t>Vague rules</a:t>
            </a:r>
          </a:p>
          <a:p>
            <a:pPr lvl="1"/>
            <a:r>
              <a:rPr lang="en-US" sz="1800" smtClean="0"/>
              <a:t>Rules can be hard to define.</a:t>
            </a:r>
          </a:p>
        </p:txBody>
      </p:sp>
      <p:sp>
        <p:nvSpPr>
          <p:cNvPr id="53252" name="Rectangle 4"/>
          <p:cNvSpPr>
            <a:spLocks noGrp="1" noChangeArrowheads="1"/>
          </p:cNvSpPr>
          <p:nvPr>
            <p:ph sz="half" idx="2"/>
          </p:nvPr>
        </p:nvSpPr>
        <p:spPr/>
        <p:txBody>
          <a:bodyPr/>
          <a:lstStyle/>
          <a:p>
            <a:r>
              <a:rPr lang="en-US" sz="2000" smtClean="0"/>
              <a:t>Conflicting experts</a:t>
            </a:r>
          </a:p>
          <a:p>
            <a:pPr lvl="1"/>
            <a:r>
              <a:rPr lang="en-US" sz="1800" smtClean="0"/>
              <a:t>With multiple opinions, who is right?</a:t>
            </a:r>
          </a:p>
          <a:p>
            <a:pPr lvl="1"/>
            <a:r>
              <a:rPr lang="en-US" sz="1800" smtClean="0"/>
              <a:t>Can diverse methods be combined?</a:t>
            </a:r>
          </a:p>
          <a:p>
            <a:r>
              <a:rPr lang="en-US" sz="2000" smtClean="0"/>
              <a:t>Unforeseen events</a:t>
            </a:r>
          </a:p>
          <a:p>
            <a:pPr lvl="1"/>
            <a:r>
              <a:rPr lang="en-US" sz="1800" smtClean="0"/>
              <a:t>Events outside of domain can lead to nonsense decisions.</a:t>
            </a:r>
          </a:p>
          <a:p>
            <a:pPr lvl="1"/>
            <a:r>
              <a:rPr lang="en-US" sz="1800" smtClean="0"/>
              <a:t>Human experts adapt.</a:t>
            </a:r>
          </a:p>
          <a:p>
            <a:pPr lvl="1"/>
            <a:r>
              <a:rPr lang="en-US" sz="1800" smtClean="0"/>
              <a:t>Will human novice recognize a nonsense result?</a:t>
            </a:r>
          </a:p>
        </p:txBody>
      </p:sp>
    </p:spTree>
    <p:extLst>
      <p:ext uri="{BB962C8B-B14F-4D97-AF65-F5344CB8AC3E}">
        <p14:creationId xmlns:p14="http://schemas.microsoft.com/office/powerpoint/2010/main" val="264791563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AI Research Areas</a:t>
            </a:r>
          </a:p>
        </p:txBody>
      </p:sp>
      <p:sp>
        <p:nvSpPr>
          <p:cNvPr id="54275" name="Rectangle 3"/>
          <p:cNvSpPr>
            <a:spLocks noGrp="1" noChangeArrowheads="1"/>
          </p:cNvSpPr>
          <p:nvPr>
            <p:ph sz="half" idx="1"/>
          </p:nvPr>
        </p:nvSpPr>
        <p:spPr/>
        <p:txBody>
          <a:bodyPr/>
          <a:lstStyle/>
          <a:p>
            <a:r>
              <a:rPr lang="en-US" sz="2000" smtClean="0"/>
              <a:t>Computer Science</a:t>
            </a:r>
          </a:p>
          <a:p>
            <a:pPr lvl="1"/>
            <a:r>
              <a:rPr lang="en-US" sz="1800" smtClean="0"/>
              <a:t>Parallel Processing</a:t>
            </a:r>
          </a:p>
          <a:p>
            <a:pPr lvl="1"/>
            <a:r>
              <a:rPr lang="en-US" sz="1800" smtClean="0"/>
              <a:t>Symbolic Processing</a:t>
            </a:r>
          </a:p>
          <a:p>
            <a:pPr lvl="1"/>
            <a:r>
              <a:rPr lang="en-US" sz="1800" smtClean="0"/>
              <a:t>Neural Networks</a:t>
            </a:r>
          </a:p>
          <a:p>
            <a:r>
              <a:rPr lang="en-US" sz="2000" smtClean="0"/>
              <a:t>Robotics Applications</a:t>
            </a:r>
          </a:p>
          <a:p>
            <a:pPr lvl="1"/>
            <a:r>
              <a:rPr lang="en-US" sz="1800" smtClean="0"/>
              <a:t>Visual Perception</a:t>
            </a:r>
          </a:p>
          <a:p>
            <a:pPr lvl="1"/>
            <a:r>
              <a:rPr lang="en-US" sz="1800" smtClean="0"/>
              <a:t>Tactility</a:t>
            </a:r>
          </a:p>
          <a:p>
            <a:pPr lvl="1"/>
            <a:r>
              <a:rPr lang="en-US" sz="1800" smtClean="0"/>
              <a:t>Dexterity</a:t>
            </a:r>
          </a:p>
          <a:p>
            <a:pPr lvl="1"/>
            <a:r>
              <a:rPr lang="en-US" sz="1800" smtClean="0"/>
              <a:t>Locomotion &amp; Navigation</a:t>
            </a:r>
          </a:p>
        </p:txBody>
      </p:sp>
      <p:sp>
        <p:nvSpPr>
          <p:cNvPr id="54276" name="Rectangle 4"/>
          <p:cNvSpPr>
            <a:spLocks noGrp="1" noChangeArrowheads="1"/>
          </p:cNvSpPr>
          <p:nvPr>
            <p:ph sz="half" idx="2"/>
          </p:nvPr>
        </p:nvSpPr>
        <p:spPr/>
        <p:txBody>
          <a:bodyPr/>
          <a:lstStyle/>
          <a:p>
            <a:r>
              <a:rPr lang="en-US" sz="2000" smtClean="0"/>
              <a:t>Natural Language</a:t>
            </a:r>
          </a:p>
          <a:p>
            <a:pPr lvl="1"/>
            <a:r>
              <a:rPr lang="en-US" sz="1800" smtClean="0"/>
              <a:t>Speech Recognition</a:t>
            </a:r>
          </a:p>
          <a:p>
            <a:pPr lvl="1"/>
            <a:r>
              <a:rPr lang="en-US" sz="1800" smtClean="0"/>
              <a:t>Language Translation</a:t>
            </a:r>
          </a:p>
          <a:p>
            <a:pPr lvl="1"/>
            <a:r>
              <a:rPr lang="en-US" sz="1800" smtClean="0"/>
              <a:t>Language Comprehension</a:t>
            </a:r>
          </a:p>
          <a:p>
            <a:r>
              <a:rPr lang="en-US" sz="2000" smtClean="0"/>
              <a:t>Cognitive Science</a:t>
            </a:r>
          </a:p>
          <a:p>
            <a:pPr lvl="1"/>
            <a:r>
              <a:rPr lang="en-US" sz="1800" smtClean="0"/>
              <a:t>Expert Systems</a:t>
            </a:r>
          </a:p>
          <a:p>
            <a:pPr lvl="1"/>
            <a:r>
              <a:rPr lang="en-US" sz="1800" smtClean="0"/>
              <a:t>Learning Systems</a:t>
            </a:r>
          </a:p>
          <a:p>
            <a:pPr lvl="1"/>
            <a:r>
              <a:rPr lang="en-US" sz="1800" smtClean="0"/>
              <a:t>Knowledge-Based Systems</a:t>
            </a:r>
          </a:p>
        </p:txBody>
      </p:sp>
    </p:spTree>
    <p:extLst>
      <p:ext uri="{BB962C8B-B14F-4D97-AF65-F5344CB8AC3E}">
        <p14:creationId xmlns:p14="http://schemas.microsoft.com/office/powerpoint/2010/main" val="5251755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en-US" smtClean="0"/>
              <a:t>Sample Model</a:t>
            </a:r>
          </a:p>
        </p:txBody>
      </p:sp>
      <p:sp>
        <p:nvSpPr>
          <p:cNvPr id="17411" name="Arc 3"/>
          <p:cNvSpPr>
            <a:spLocks/>
          </p:cNvSpPr>
          <p:nvPr/>
        </p:nvSpPr>
        <p:spPr bwMode="auto">
          <a:xfrm>
            <a:off x="4333976" y="3241071"/>
            <a:ext cx="1371600" cy="533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00FC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2" name="Arc 4"/>
          <p:cNvSpPr>
            <a:spLocks/>
          </p:cNvSpPr>
          <p:nvPr/>
        </p:nvSpPr>
        <p:spPr bwMode="auto">
          <a:xfrm>
            <a:off x="2963963" y="3241071"/>
            <a:ext cx="1371600" cy="5334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00FC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Rectangle 5"/>
          <p:cNvSpPr>
            <a:spLocks noChangeArrowheads="1"/>
          </p:cNvSpPr>
          <p:nvPr/>
        </p:nvSpPr>
        <p:spPr bwMode="auto">
          <a:xfrm>
            <a:off x="5689701" y="2737834"/>
            <a:ext cx="1557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solidFill>
                  <a:srgbClr val="F00FC9"/>
                </a:solidFill>
                <a:latin typeface="Times New Roman" pitchFamily="18" charset="0"/>
              </a:rPr>
              <a:t>Average total</a:t>
            </a:r>
          </a:p>
          <a:p>
            <a:r>
              <a:rPr lang="en-US" sz="2000">
                <a:solidFill>
                  <a:srgbClr val="F00FC9"/>
                </a:solidFill>
                <a:latin typeface="Times New Roman" pitchFamily="18" charset="0"/>
              </a:rPr>
              <a:t>cost</a:t>
            </a:r>
          </a:p>
        </p:txBody>
      </p:sp>
      <p:sp>
        <p:nvSpPr>
          <p:cNvPr id="17414" name="Arc 6"/>
          <p:cNvSpPr>
            <a:spLocks/>
          </p:cNvSpPr>
          <p:nvPr/>
        </p:nvSpPr>
        <p:spPr bwMode="auto">
          <a:xfrm>
            <a:off x="2733776" y="3164871"/>
            <a:ext cx="1905000" cy="1143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Rectangle 7"/>
          <p:cNvSpPr>
            <a:spLocks noChangeArrowheads="1"/>
          </p:cNvSpPr>
          <p:nvPr/>
        </p:nvSpPr>
        <p:spPr bwMode="auto">
          <a:xfrm>
            <a:off x="3632301" y="2737834"/>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solidFill>
                  <a:schemeClr val="tx2"/>
                </a:solidFill>
                <a:latin typeface="Times New Roman" pitchFamily="18" charset="0"/>
              </a:rPr>
              <a:t>Marginal cost</a:t>
            </a:r>
          </a:p>
        </p:txBody>
      </p:sp>
      <p:sp>
        <p:nvSpPr>
          <p:cNvPr id="17416" name="Freeform 8"/>
          <p:cNvSpPr>
            <a:spLocks/>
          </p:cNvSpPr>
          <p:nvPr/>
        </p:nvSpPr>
        <p:spPr bwMode="auto">
          <a:xfrm>
            <a:off x="2200376" y="2402871"/>
            <a:ext cx="4878387" cy="2363788"/>
          </a:xfrm>
          <a:custGeom>
            <a:avLst/>
            <a:gdLst>
              <a:gd name="T0" fmla="*/ 0 w 3073"/>
              <a:gd name="T1" fmla="*/ 0 h 1489"/>
              <a:gd name="T2" fmla="*/ 0 w 3073"/>
              <a:gd name="T3" fmla="*/ 2147483647 h 1489"/>
              <a:gd name="T4" fmla="*/ 2147483647 w 3073"/>
              <a:gd name="T5" fmla="*/ 2147483647 h 1489"/>
              <a:gd name="T6" fmla="*/ 0 60000 65536"/>
              <a:gd name="T7" fmla="*/ 0 60000 65536"/>
              <a:gd name="T8" fmla="*/ 0 60000 65536"/>
              <a:gd name="T9" fmla="*/ 0 w 3073"/>
              <a:gd name="T10" fmla="*/ 0 h 1489"/>
              <a:gd name="T11" fmla="*/ 3073 w 3073"/>
              <a:gd name="T12" fmla="*/ 1489 h 1489"/>
            </a:gdLst>
            <a:ahLst/>
            <a:cxnLst>
              <a:cxn ang="T6">
                <a:pos x="T0" y="T1"/>
              </a:cxn>
              <a:cxn ang="T7">
                <a:pos x="T2" y="T3"/>
              </a:cxn>
              <a:cxn ang="T8">
                <a:pos x="T4" y="T5"/>
              </a:cxn>
            </a:cxnLst>
            <a:rect l="T9" t="T10" r="T11" b="T12"/>
            <a:pathLst>
              <a:path w="3073" h="1489">
                <a:moveTo>
                  <a:pt x="0" y="0"/>
                </a:moveTo>
                <a:lnTo>
                  <a:pt x="0" y="1488"/>
                </a:lnTo>
                <a:lnTo>
                  <a:pt x="3072" y="1488"/>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7" name="Rectangle 9"/>
          <p:cNvSpPr>
            <a:spLocks noChangeArrowheads="1"/>
          </p:cNvSpPr>
          <p:nvPr/>
        </p:nvSpPr>
        <p:spPr bwMode="auto">
          <a:xfrm>
            <a:off x="1651101" y="215839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a:t>
            </a:r>
          </a:p>
        </p:txBody>
      </p:sp>
      <p:sp>
        <p:nvSpPr>
          <p:cNvPr id="17418" name="Rectangle 10"/>
          <p:cNvSpPr>
            <a:spLocks noChangeArrowheads="1"/>
          </p:cNvSpPr>
          <p:nvPr/>
        </p:nvSpPr>
        <p:spPr bwMode="auto">
          <a:xfrm>
            <a:off x="5994501" y="4825396"/>
            <a:ext cx="124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Quantity</a:t>
            </a:r>
          </a:p>
        </p:txBody>
      </p:sp>
      <p:sp>
        <p:nvSpPr>
          <p:cNvPr id="17419" name="Line 11"/>
          <p:cNvSpPr>
            <a:spLocks noChangeShapeType="1"/>
          </p:cNvSpPr>
          <p:nvPr/>
        </p:nvSpPr>
        <p:spPr bwMode="auto">
          <a:xfrm>
            <a:off x="2200376" y="3545871"/>
            <a:ext cx="533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20" name="Rectangle 12"/>
          <p:cNvSpPr>
            <a:spLocks noChangeArrowheads="1"/>
          </p:cNvSpPr>
          <p:nvPr/>
        </p:nvSpPr>
        <p:spPr bwMode="auto">
          <a:xfrm>
            <a:off x="6604101" y="3529996"/>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price</a:t>
            </a:r>
          </a:p>
        </p:txBody>
      </p:sp>
      <p:sp>
        <p:nvSpPr>
          <p:cNvPr id="17421" name="Line 13"/>
          <p:cNvSpPr>
            <a:spLocks noChangeShapeType="1"/>
          </p:cNvSpPr>
          <p:nvPr/>
        </p:nvSpPr>
        <p:spPr bwMode="auto">
          <a:xfrm>
            <a:off x="4486376" y="3545871"/>
            <a:ext cx="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22" name="Rectangle 14"/>
          <p:cNvSpPr>
            <a:spLocks noChangeArrowheads="1"/>
          </p:cNvSpPr>
          <p:nvPr/>
        </p:nvSpPr>
        <p:spPr bwMode="auto">
          <a:xfrm>
            <a:off x="4241901" y="4825396"/>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Q*</a:t>
            </a:r>
          </a:p>
        </p:txBody>
      </p:sp>
      <p:sp>
        <p:nvSpPr>
          <p:cNvPr id="17423" name="Rectangle 15"/>
          <p:cNvSpPr>
            <a:spLocks noChangeArrowheads="1"/>
          </p:cNvSpPr>
          <p:nvPr/>
        </p:nvSpPr>
        <p:spPr bwMode="auto">
          <a:xfrm>
            <a:off x="2638526" y="1701196"/>
            <a:ext cx="4340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a:t>Determining Production Levels</a:t>
            </a:r>
          </a:p>
          <a:p>
            <a:pPr algn="ctr"/>
            <a:r>
              <a:rPr lang="en-US"/>
              <a:t>in Perfect Competition</a:t>
            </a:r>
          </a:p>
        </p:txBody>
      </p:sp>
      <p:sp>
        <p:nvSpPr>
          <p:cNvPr id="2" name="TextBox 1"/>
          <p:cNvSpPr txBox="1"/>
          <p:nvPr/>
        </p:nvSpPr>
        <p:spPr>
          <a:xfrm>
            <a:off x="1651101" y="5486400"/>
            <a:ext cx="5327650" cy="1200329"/>
          </a:xfrm>
          <a:prstGeom prst="rect">
            <a:avLst/>
          </a:prstGeom>
          <a:noFill/>
        </p:spPr>
        <p:txBody>
          <a:bodyPr wrap="square" rtlCol="0">
            <a:spAutoFit/>
          </a:bodyPr>
          <a:lstStyle/>
          <a:p>
            <a:r>
              <a:rPr lang="en-US" dirty="0" smtClean="0"/>
              <a:t>Economic, financial, and accounting models are useful for examining and comparing businesses.</a:t>
            </a:r>
            <a:endParaRPr lang="en-US" dirty="0"/>
          </a:p>
        </p:txBody>
      </p:sp>
    </p:spTree>
    <p:extLst>
      <p:ext uri="{BB962C8B-B14F-4D97-AF65-F5344CB8AC3E}">
        <p14:creationId xmlns:p14="http://schemas.microsoft.com/office/powerpoint/2010/main" val="33992501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2"/>
          <p:cNvSpPr>
            <a:spLocks noChangeArrowheads="1"/>
          </p:cNvSpPr>
          <p:nvPr/>
        </p:nvSpPr>
        <p:spPr bwMode="auto">
          <a:xfrm>
            <a:off x="26892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299" name="Oval 3"/>
          <p:cNvSpPr>
            <a:spLocks noChangeArrowheads="1"/>
          </p:cNvSpPr>
          <p:nvPr/>
        </p:nvSpPr>
        <p:spPr bwMode="auto">
          <a:xfrm>
            <a:off x="29178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0" name="Oval 4"/>
          <p:cNvSpPr>
            <a:spLocks noChangeArrowheads="1"/>
          </p:cNvSpPr>
          <p:nvPr/>
        </p:nvSpPr>
        <p:spPr bwMode="auto">
          <a:xfrm>
            <a:off x="31464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1" name="Oval 5"/>
          <p:cNvSpPr>
            <a:spLocks noChangeArrowheads="1"/>
          </p:cNvSpPr>
          <p:nvPr/>
        </p:nvSpPr>
        <p:spPr bwMode="auto">
          <a:xfrm>
            <a:off x="33750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2" name="Oval 6"/>
          <p:cNvSpPr>
            <a:spLocks noChangeArrowheads="1"/>
          </p:cNvSpPr>
          <p:nvPr/>
        </p:nvSpPr>
        <p:spPr bwMode="auto">
          <a:xfrm>
            <a:off x="36036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3" name="Oval 7"/>
          <p:cNvSpPr>
            <a:spLocks noChangeArrowheads="1"/>
          </p:cNvSpPr>
          <p:nvPr/>
        </p:nvSpPr>
        <p:spPr bwMode="auto">
          <a:xfrm>
            <a:off x="38322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4" name="Oval 8"/>
          <p:cNvSpPr>
            <a:spLocks noChangeArrowheads="1"/>
          </p:cNvSpPr>
          <p:nvPr/>
        </p:nvSpPr>
        <p:spPr bwMode="auto">
          <a:xfrm>
            <a:off x="40608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5" name="Oval 9"/>
          <p:cNvSpPr>
            <a:spLocks noChangeArrowheads="1"/>
          </p:cNvSpPr>
          <p:nvPr/>
        </p:nvSpPr>
        <p:spPr bwMode="auto">
          <a:xfrm>
            <a:off x="4289425" y="1312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Oval 10"/>
          <p:cNvSpPr>
            <a:spLocks noChangeArrowheads="1"/>
          </p:cNvSpPr>
          <p:nvPr/>
        </p:nvSpPr>
        <p:spPr bwMode="auto">
          <a:xfrm>
            <a:off x="2689225" y="1541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7" name="Oval 11"/>
          <p:cNvSpPr>
            <a:spLocks noChangeArrowheads="1"/>
          </p:cNvSpPr>
          <p:nvPr/>
        </p:nvSpPr>
        <p:spPr bwMode="auto">
          <a:xfrm>
            <a:off x="2917825" y="1541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8" name="Oval 12"/>
          <p:cNvSpPr>
            <a:spLocks noChangeArrowheads="1"/>
          </p:cNvSpPr>
          <p:nvPr/>
        </p:nvSpPr>
        <p:spPr bwMode="auto">
          <a:xfrm>
            <a:off x="3146425" y="15414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09" name="Oval 13"/>
          <p:cNvSpPr>
            <a:spLocks noChangeArrowheads="1"/>
          </p:cNvSpPr>
          <p:nvPr/>
        </p:nvSpPr>
        <p:spPr bwMode="auto">
          <a:xfrm>
            <a:off x="3375025" y="15414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10" name="Oval 14"/>
          <p:cNvSpPr>
            <a:spLocks noChangeArrowheads="1"/>
          </p:cNvSpPr>
          <p:nvPr/>
        </p:nvSpPr>
        <p:spPr bwMode="auto">
          <a:xfrm>
            <a:off x="3603625" y="15414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11" name="Oval 15"/>
          <p:cNvSpPr>
            <a:spLocks noChangeArrowheads="1"/>
          </p:cNvSpPr>
          <p:nvPr/>
        </p:nvSpPr>
        <p:spPr bwMode="auto">
          <a:xfrm>
            <a:off x="3832225" y="1541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2" name="Oval 16"/>
          <p:cNvSpPr>
            <a:spLocks noChangeArrowheads="1"/>
          </p:cNvSpPr>
          <p:nvPr/>
        </p:nvSpPr>
        <p:spPr bwMode="auto">
          <a:xfrm>
            <a:off x="4060825" y="1541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3" name="Oval 17"/>
          <p:cNvSpPr>
            <a:spLocks noChangeArrowheads="1"/>
          </p:cNvSpPr>
          <p:nvPr/>
        </p:nvSpPr>
        <p:spPr bwMode="auto">
          <a:xfrm>
            <a:off x="4289425" y="1541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4" name="Oval 18"/>
          <p:cNvSpPr>
            <a:spLocks noChangeArrowheads="1"/>
          </p:cNvSpPr>
          <p:nvPr/>
        </p:nvSpPr>
        <p:spPr bwMode="auto">
          <a:xfrm>
            <a:off x="2689225" y="1770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5" name="Oval 19"/>
          <p:cNvSpPr>
            <a:spLocks noChangeArrowheads="1"/>
          </p:cNvSpPr>
          <p:nvPr/>
        </p:nvSpPr>
        <p:spPr bwMode="auto">
          <a:xfrm>
            <a:off x="2917825" y="17700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16" name="Oval 20"/>
          <p:cNvSpPr>
            <a:spLocks noChangeArrowheads="1"/>
          </p:cNvSpPr>
          <p:nvPr/>
        </p:nvSpPr>
        <p:spPr bwMode="auto">
          <a:xfrm>
            <a:off x="3146425" y="1770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7" name="Oval 21"/>
          <p:cNvSpPr>
            <a:spLocks noChangeArrowheads="1"/>
          </p:cNvSpPr>
          <p:nvPr/>
        </p:nvSpPr>
        <p:spPr bwMode="auto">
          <a:xfrm>
            <a:off x="3375025" y="1770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8" name="Oval 22"/>
          <p:cNvSpPr>
            <a:spLocks noChangeArrowheads="1"/>
          </p:cNvSpPr>
          <p:nvPr/>
        </p:nvSpPr>
        <p:spPr bwMode="auto">
          <a:xfrm>
            <a:off x="3603625" y="1770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9" name="Oval 23"/>
          <p:cNvSpPr>
            <a:spLocks noChangeArrowheads="1"/>
          </p:cNvSpPr>
          <p:nvPr/>
        </p:nvSpPr>
        <p:spPr bwMode="auto">
          <a:xfrm>
            <a:off x="3832225" y="17700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20" name="Oval 24"/>
          <p:cNvSpPr>
            <a:spLocks noChangeArrowheads="1"/>
          </p:cNvSpPr>
          <p:nvPr/>
        </p:nvSpPr>
        <p:spPr bwMode="auto">
          <a:xfrm>
            <a:off x="4060825" y="1770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1" name="Oval 25"/>
          <p:cNvSpPr>
            <a:spLocks noChangeArrowheads="1"/>
          </p:cNvSpPr>
          <p:nvPr/>
        </p:nvSpPr>
        <p:spPr bwMode="auto">
          <a:xfrm>
            <a:off x="4289425" y="1770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2" name="Oval 26"/>
          <p:cNvSpPr>
            <a:spLocks noChangeArrowheads="1"/>
          </p:cNvSpPr>
          <p:nvPr/>
        </p:nvSpPr>
        <p:spPr bwMode="auto">
          <a:xfrm>
            <a:off x="2689225" y="1998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3" name="Oval 27"/>
          <p:cNvSpPr>
            <a:spLocks noChangeArrowheads="1"/>
          </p:cNvSpPr>
          <p:nvPr/>
        </p:nvSpPr>
        <p:spPr bwMode="auto">
          <a:xfrm>
            <a:off x="2917825" y="19986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24" name="Oval 28"/>
          <p:cNvSpPr>
            <a:spLocks noChangeArrowheads="1"/>
          </p:cNvSpPr>
          <p:nvPr/>
        </p:nvSpPr>
        <p:spPr bwMode="auto">
          <a:xfrm>
            <a:off x="3146425" y="1998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5" name="Oval 29"/>
          <p:cNvSpPr>
            <a:spLocks noChangeArrowheads="1"/>
          </p:cNvSpPr>
          <p:nvPr/>
        </p:nvSpPr>
        <p:spPr bwMode="auto">
          <a:xfrm>
            <a:off x="3375025" y="1998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6" name="Oval 30"/>
          <p:cNvSpPr>
            <a:spLocks noChangeArrowheads="1"/>
          </p:cNvSpPr>
          <p:nvPr/>
        </p:nvSpPr>
        <p:spPr bwMode="auto">
          <a:xfrm>
            <a:off x="3603625" y="1998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7" name="Oval 31"/>
          <p:cNvSpPr>
            <a:spLocks noChangeArrowheads="1"/>
          </p:cNvSpPr>
          <p:nvPr/>
        </p:nvSpPr>
        <p:spPr bwMode="auto">
          <a:xfrm>
            <a:off x="3832225" y="19986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28" name="Oval 32"/>
          <p:cNvSpPr>
            <a:spLocks noChangeArrowheads="1"/>
          </p:cNvSpPr>
          <p:nvPr/>
        </p:nvSpPr>
        <p:spPr bwMode="auto">
          <a:xfrm>
            <a:off x="4060825" y="1998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29" name="Oval 33"/>
          <p:cNvSpPr>
            <a:spLocks noChangeArrowheads="1"/>
          </p:cNvSpPr>
          <p:nvPr/>
        </p:nvSpPr>
        <p:spPr bwMode="auto">
          <a:xfrm>
            <a:off x="4289425" y="1998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0" name="Oval 34"/>
          <p:cNvSpPr>
            <a:spLocks noChangeArrowheads="1"/>
          </p:cNvSpPr>
          <p:nvPr/>
        </p:nvSpPr>
        <p:spPr bwMode="auto">
          <a:xfrm>
            <a:off x="2689225" y="2227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1" name="Oval 35"/>
          <p:cNvSpPr>
            <a:spLocks noChangeArrowheads="1"/>
          </p:cNvSpPr>
          <p:nvPr/>
        </p:nvSpPr>
        <p:spPr bwMode="auto">
          <a:xfrm>
            <a:off x="2917825" y="22272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32" name="Oval 36"/>
          <p:cNvSpPr>
            <a:spLocks noChangeArrowheads="1"/>
          </p:cNvSpPr>
          <p:nvPr/>
        </p:nvSpPr>
        <p:spPr bwMode="auto">
          <a:xfrm>
            <a:off x="3146425" y="2227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3" name="Oval 37"/>
          <p:cNvSpPr>
            <a:spLocks noChangeArrowheads="1"/>
          </p:cNvSpPr>
          <p:nvPr/>
        </p:nvSpPr>
        <p:spPr bwMode="auto">
          <a:xfrm>
            <a:off x="3375025" y="2227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4" name="Oval 38"/>
          <p:cNvSpPr>
            <a:spLocks noChangeArrowheads="1"/>
          </p:cNvSpPr>
          <p:nvPr/>
        </p:nvSpPr>
        <p:spPr bwMode="auto">
          <a:xfrm>
            <a:off x="3603625" y="2227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5" name="Oval 39"/>
          <p:cNvSpPr>
            <a:spLocks noChangeArrowheads="1"/>
          </p:cNvSpPr>
          <p:nvPr/>
        </p:nvSpPr>
        <p:spPr bwMode="auto">
          <a:xfrm>
            <a:off x="3832225" y="22272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36" name="Oval 40"/>
          <p:cNvSpPr>
            <a:spLocks noChangeArrowheads="1"/>
          </p:cNvSpPr>
          <p:nvPr/>
        </p:nvSpPr>
        <p:spPr bwMode="auto">
          <a:xfrm>
            <a:off x="4060825" y="2227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7" name="Oval 41"/>
          <p:cNvSpPr>
            <a:spLocks noChangeArrowheads="1"/>
          </p:cNvSpPr>
          <p:nvPr/>
        </p:nvSpPr>
        <p:spPr bwMode="auto">
          <a:xfrm>
            <a:off x="4289425" y="2227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8" name="Oval 42"/>
          <p:cNvSpPr>
            <a:spLocks noChangeArrowheads="1"/>
          </p:cNvSpPr>
          <p:nvPr/>
        </p:nvSpPr>
        <p:spPr bwMode="auto">
          <a:xfrm>
            <a:off x="2689225" y="2455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39" name="Oval 43"/>
          <p:cNvSpPr>
            <a:spLocks noChangeArrowheads="1"/>
          </p:cNvSpPr>
          <p:nvPr/>
        </p:nvSpPr>
        <p:spPr bwMode="auto">
          <a:xfrm>
            <a:off x="2917825" y="2455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40" name="Oval 44"/>
          <p:cNvSpPr>
            <a:spLocks noChangeArrowheads="1"/>
          </p:cNvSpPr>
          <p:nvPr/>
        </p:nvSpPr>
        <p:spPr bwMode="auto">
          <a:xfrm>
            <a:off x="3146425" y="24558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41" name="Oval 45"/>
          <p:cNvSpPr>
            <a:spLocks noChangeArrowheads="1"/>
          </p:cNvSpPr>
          <p:nvPr/>
        </p:nvSpPr>
        <p:spPr bwMode="auto">
          <a:xfrm>
            <a:off x="3375025" y="24558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42" name="Oval 46"/>
          <p:cNvSpPr>
            <a:spLocks noChangeArrowheads="1"/>
          </p:cNvSpPr>
          <p:nvPr/>
        </p:nvSpPr>
        <p:spPr bwMode="auto">
          <a:xfrm>
            <a:off x="3603625" y="2455862"/>
            <a:ext cx="139700" cy="139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5343" name="Oval 47"/>
          <p:cNvSpPr>
            <a:spLocks noChangeArrowheads="1"/>
          </p:cNvSpPr>
          <p:nvPr/>
        </p:nvSpPr>
        <p:spPr bwMode="auto">
          <a:xfrm>
            <a:off x="3832225" y="2455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44" name="Oval 48"/>
          <p:cNvSpPr>
            <a:spLocks noChangeArrowheads="1"/>
          </p:cNvSpPr>
          <p:nvPr/>
        </p:nvSpPr>
        <p:spPr bwMode="auto">
          <a:xfrm>
            <a:off x="4060825" y="2455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45" name="Oval 49"/>
          <p:cNvSpPr>
            <a:spLocks noChangeArrowheads="1"/>
          </p:cNvSpPr>
          <p:nvPr/>
        </p:nvSpPr>
        <p:spPr bwMode="auto">
          <a:xfrm>
            <a:off x="4289425" y="2455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46" name="Oval 50"/>
          <p:cNvSpPr>
            <a:spLocks noChangeArrowheads="1"/>
          </p:cNvSpPr>
          <p:nvPr/>
        </p:nvSpPr>
        <p:spPr bwMode="auto">
          <a:xfrm>
            <a:off x="26892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47" name="Oval 51"/>
          <p:cNvSpPr>
            <a:spLocks noChangeArrowheads="1"/>
          </p:cNvSpPr>
          <p:nvPr/>
        </p:nvSpPr>
        <p:spPr bwMode="auto">
          <a:xfrm>
            <a:off x="29178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48" name="Oval 52"/>
          <p:cNvSpPr>
            <a:spLocks noChangeArrowheads="1"/>
          </p:cNvSpPr>
          <p:nvPr/>
        </p:nvSpPr>
        <p:spPr bwMode="auto">
          <a:xfrm>
            <a:off x="31464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49" name="Oval 53"/>
          <p:cNvSpPr>
            <a:spLocks noChangeArrowheads="1"/>
          </p:cNvSpPr>
          <p:nvPr/>
        </p:nvSpPr>
        <p:spPr bwMode="auto">
          <a:xfrm>
            <a:off x="33750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0" name="Oval 54"/>
          <p:cNvSpPr>
            <a:spLocks noChangeArrowheads="1"/>
          </p:cNvSpPr>
          <p:nvPr/>
        </p:nvSpPr>
        <p:spPr bwMode="auto">
          <a:xfrm>
            <a:off x="36036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1" name="Oval 55"/>
          <p:cNvSpPr>
            <a:spLocks noChangeArrowheads="1"/>
          </p:cNvSpPr>
          <p:nvPr/>
        </p:nvSpPr>
        <p:spPr bwMode="auto">
          <a:xfrm>
            <a:off x="38322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2" name="Oval 56"/>
          <p:cNvSpPr>
            <a:spLocks noChangeArrowheads="1"/>
          </p:cNvSpPr>
          <p:nvPr/>
        </p:nvSpPr>
        <p:spPr bwMode="auto">
          <a:xfrm>
            <a:off x="40608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3" name="Oval 57"/>
          <p:cNvSpPr>
            <a:spLocks noChangeArrowheads="1"/>
          </p:cNvSpPr>
          <p:nvPr/>
        </p:nvSpPr>
        <p:spPr bwMode="auto">
          <a:xfrm>
            <a:off x="4289425" y="2684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4" name="Oval 58"/>
          <p:cNvSpPr>
            <a:spLocks noChangeArrowheads="1"/>
          </p:cNvSpPr>
          <p:nvPr/>
        </p:nvSpPr>
        <p:spPr bwMode="auto">
          <a:xfrm>
            <a:off x="26892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5" name="Oval 59"/>
          <p:cNvSpPr>
            <a:spLocks noChangeArrowheads="1"/>
          </p:cNvSpPr>
          <p:nvPr/>
        </p:nvSpPr>
        <p:spPr bwMode="auto">
          <a:xfrm>
            <a:off x="29178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6" name="Oval 60"/>
          <p:cNvSpPr>
            <a:spLocks noChangeArrowheads="1"/>
          </p:cNvSpPr>
          <p:nvPr/>
        </p:nvSpPr>
        <p:spPr bwMode="auto">
          <a:xfrm>
            <a:off x="31464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7" name="Oval 61"/>
          <p:cNvSpPr>
            <a:spLocks noChangeArrowheads="1"/>
          </p:cNvSpPr>
          <p:nvPr/>
        </p:nvSpPr>
        <p:spPr bwMode="auto">
          <a:xfrm>
            <a:off x="33750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8" name="Oval 62"/>
          <p:cNvSpPr>
            <a:spLocks noChangeArrowheads="1"/>
          </p:cNvSpPr>
          <p:nvPr/>
        </p:nvSpPr>
        <p:spPr bwMode="auto">
          <a:xfrm>
            <a:off x="36036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59" name="Oval 63"/>
          <p:cNvSpPr>
            <a:spLocks noChangeArrowheads="1"/>
          </p:cNvSpPr>
          <p:nvPr/>
        </p:nvSpPr>
        <p:spPr bwMode="auto">
          <a:xfrm>
            <a:off x="38322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0" name="Oval 64"/>
          <p:cNvSpPr>
            <a:spLocks noChangeArrowheads="1"/>
          </p:cNvSpPr>
          <p:nvPr/>
        </p:nvSpPr>
        <p:spPr bwMode="auto">
          <a:xfrm>
            <a:off x="40608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1" name="Oval 65"/>
          <p:cNvSpPr>
            <a:spLocks noChangeArrowheads="1"/>
          </p:cNvSpPr>
          <p:nvPr/>
        </p:nvSpPr>
        <p:spPr bwMode="auto">
          <a:xfrm>
            <a:off x="4289425" y="2913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2" name="Oval 66"/>
          <p:cNvSpPr>
            <a:spLocks noChangeArrowheads="1"/>
          </p:cNvSpPr>
          <p:nvPr/>
        </p:nvSpPr>
        <p:spPr bwMode="auto">
          <a:xfrm>
            <a:off x="26892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3" name="Oval 67"/>
          <p:cNvSpPr>
            <a:spLocks noChangeArrowheads="1"/>
          </p:cNvSpPr>
          <p:nvPr/>
        </p:nvSpPr>
        <p:spPr bwMode="auto">
          <a:xfrm>
            <a:off x="29178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4" name="Oval 68"/>
          <p:cNvSpPr>
            <a:spLocks noChangeArrowheads="1"/>
          </p:cNvSpPr>
          <p:nvPr/>
        </p:nvSpPr>
        <p:spPr bwMode="auto">
          <a:xfrm>
            <a:off x="31464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5" name="Oval 69"/>
          <p:cNvSpPr>
            <a:spLocks noChangeArrowheads="1"/>
          </p:cNvSpPr>
          <p:nvPr/>
        </p:nvSpPr>
        <p:spPr bwMode="auto">
          <a:xfrm>
            <a:off x="33750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6" name="Oval 70"/>
          <p:cNvSpPr>
            <a:spLocks noChangeArrowheads="1"/>
          </p:cNvSpPr>
          <p:nvPr/>
        </p:nvSpPr>
        <p:spPr bwMode="auto">
          <a:xfrm>
            <a:off x="36036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7" name="Oval 71"/>
          <p:cNvSpPr>
            <a:spLocks noChangeArrowheads="1"/>
          </p:cNvSpPr>
          <p:nvPr/>
        </p:nvSpPr>
        <p:spPr bwMode="auto">
          <a:xfrm>
            <a:off x="38322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8" name="Oval 72"/>
          <p:cNvSpPr>
            <a:spLocks noChangeArrowheads="1"/>
          </p:cNvSpPr>
          <p:nvPr/>
        </p:nvSpPr>
        <p:spPr bwMode="auto">
          <a:xfrm>
            <a:off x="40608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69" name="Oval 73"/>
          <p:cNvSpPr>
            <a:spLocks noChangeArrowheads="1"/>
          </p:cNvSpPr>
          <p:nvPr/>
        </p:nvSpPr>
        <p:spPr bwMode="auto">
          <a:xfrm>
            <a:off x="4289425" y="4360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0" name="Oval 74"/>
          <p:cNvSpPr>
            <a:spLocks noChangeArrowheads="1"/>
          </p:cNvSpPr>
          <p:nvPr/>
        </p:nvSpPr>
        <p:spPr bwMode="auto">
          <a:xfrm>
            <a:off x="26892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1" name="Oval 75"/>
          <p:cNvSpPr>
            <a:spLocks noChangeArrowheads="1"/>
          </p:cNvSpPr>
          <p:nvPr/>
        </p:nvSpPr>
        <p:spPr bwMode="auto">
          <a:xfrm>
            <a:off x="29178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2" name="Oval 76"/>
          <p:cNvSpPr>
            <a:spLocks noChangeArrowheads="1"/>
          </p:cNvSpPr>
          <p:nvPr/>
        </p:nvSpPr>
        <p:spPr bwMode="auto">
          <a:xfrm>
            <a:off x="31464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3" name="Oval 77"/>
          <p:cNvSpPr>
            <a:spLocks noChangeArrowheads="1"/>
          </p:cNvSpPr>
          <p:nvPr/>
        </p:nvSpPr>
        <p:spPr bwMode="auto">
          <a:xfrm>
            <a:off x="33750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4" name="Oval 78"/>
          <p:cNvSpPr>
            <a:spLocks noChangeArrowheads="1"/>
          </p:cNvSpPr>
          <p:nvPr/>
        </p:nvSpPr>
        <p:spPr bwMode="auto">
          <a:xfrm>
            <a:off x="36036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5" name="Oval 79"/>
          <p:cNvSpPr>
            <a:spLocks noChangeArrowheads="1"/>
          </p:cNvSpPr>
          <p:nvPr/>
        </p:nvSpPr>
        <p:spPr bwMode="auto">
          <a:xfrm>
            <a:off x="38322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6" name="Oval 80"/>
          <p:cNvSpPr>
            <a:spLocks noChangeArrowheads="1"/>
          </p:cNvSpPr>
          <p:nvPr/>
        </p:nvSpPr>
        <p:spPr bwMode="auto">
          <a:xfrm>
            <a:off x="40608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7" name="Oval 81"/>
          <p:cNvSpPr>
            <a:spLocks noChangeArrowheads="1"/>
          </p:cNvSpPr>
          <p:nvPr/>
        </p:nvSpPr>
        <p:spPr bwMode="auto">
          <a:xfrm>
            <a:off x="4289425" y="4589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8" name="Oval 82"/>
          <p:cNvSpPr>
            <a:spLocks noChangeArrowheads="1"/>
          </p:cNvSpPr>
          <p:nvPr/>
        </p:nvSpPr>
        <p:spPr bwMode="auto">
          <a:xfrm>
            <a:off x="2689225" y="4818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79" name="Oval 83"/>
          <p:cNvSpPr>
            <a:spLocks noChangeArrowheads="1"/>
          </p:cNvSpPr>
          <p:nvPr/>
        </p:nvSpPr>
        <p:spPr bwMode="auto">
          <a:xfrm>
            <a:off x="2917825" y="4818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80" name="Oval 84"/>
          <p:cNvSpPr>
            <a:spLocks noChangeArrowheads="1"/>
          </p:cNvSpPr>
          <p:nvPr/>
        </p:nvSpPr>
        <p:spPr bwMode="auto">
          <a:xfrm>
            <a:off x="3146425" y="48180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381" name="Oval 85"/>
          <p:cNvSpPr>
            <a:spLocks noChangeArrowheads="1"/>
          </p:cNvSpPr>
          <p:nvPr/>
        </p:nvSpPr>
        <p:spPr bwMode="auto">
          <a:xfrm>
            <a:off x="3375025" y="48180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382" name="Oval 86"/>
          <p:cNvSpPr>
            <a:spLocks noChangeArrowheads="1"/>
          </p:cNvSpPr>
          <p:nvPr/>
        </p:nvSpPr>
        <p:spPr bwMode="auto">
          <a:xfrm>
            <a:off x="3603625" y="48180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383" name="Oval 87"/>
          <p:cNvSpPr>
            <a:spLocks noChangeArrowheads="1"/>
          </p:cNvSpPr>
          <p:nvPr/>
        </p:nvSpPr>
        <p:spPr bwMode="auto">
          <a:xfrm>
            <a:off x="3832225" y="4818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84" name="Oval 88"/>
          <p:cNvSpPr>
            <a:spLocks noChangeArrowheads="1"/>
          </p:cNvSpPr>
          <p:nvPr/>
        </p:nvSpPr>
        <p:spPr bwMode="auto">
          <a:xfrm>
            <a:off x="4060825" y="4818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85" name="Oval 89"/>
          <p:cNvSpPr>
            <a:spLocks noChangeArrowheads="1"/>
          </p:cNvSpPr>
          <p:nvPr/>
        </p:nvSpPr>
        <p:spPr bwMode="auto">
          <a:xfrm>
            <a:off x="4289425" y="4818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86" name="Oval 90"/>
          <p:cNvSpPr>
            <a:spLocks noChangeArrowheads="1"/>
          </p:cNvSpPr>
          <p:nvPr/>
        </p:nvSpPr>
        <p:spPr bwMode="auto">
          <a:xfrm>
            <a:off x="2689225" y="5046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87" name="Oval 91"/>
          <p:cNvSpPr>
            <a:spLocks noChangeArrowheads="1"/>
          </p:cNvSpPr>
          <p:nvPr/>
        </p:nvSpPr>
        <p:spPr bwMode="auto">
          <a:xfrm>
            <a:off x="2917825" y="5046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88" name="Oval 92"/>
          <p:cNvSpPr>
            <a:spLocks noChangeArrowheads="1"/>
          </p:cNvSpPr>
          <p:nvPr/>
        </p:nvSpPr>
        <p:spPr bwMode="auto">
          <a:xfrm>
            <a:off x="3146425" y="5046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89" name="Oval 93"/>
          <p:cNvSpPr>
            <a:spLocks noChangeArrowheads="1"/>
          </p:cNvSpPr>
          <p:nvPr/>
        </p:nvSpPr>
        <p:spPr bwMode="auto">
          <a:xfrm>
            <a:off x="3375025" y="5046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0" name="Oval 94"/>
          <p:cNvSpPr>
            <a:spLocks noChangeArrowheads="1"/>
          </p:cNvSpPr>
          <p:nvPr/>
        </p:nvSpPr>
        <p:spPr bwMode="auto">
          <a:xfrm>
            <a:off x="3603625" y="5046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1" name="Oval 95"/>
          <p:cNvSpPr>
            <a:spLocks noChangeArrowheads="1"/>
          </p:cNvSpPr>
          <p:nvPr/>
        </p:nvSpPr>
        <p:spPr bwMode="auto">
          <a:xfrm>
            <a:off x="3832225" y="50466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392" name="Oval 96"/>
          <p:cNvSpPr>
            <a:spLocks noChangeArrowheads="1"/>
          </p:cNvSpPr>
          <p:nvPr/>
        </p:nvSpPr>
        <p:spPr bwMode="auto">
          <a:xfrm>
            <a:off x="4060825" y="5046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3" name="Oval 97"/>
          <p:cNvSpPr>
            <a:spLocks noChangeArrowheads="1"/>
          </p:cNvSpPr>
          <p:nvPr/>
        </p:nvSpPr>
        <p:spPr bwMode="auto">
          <a:xfrm>
            <a:off x="4289425" y="50466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4" name="Oval 98"/>
          <p:cNvSpPr>
            <a:spLocks noChangeArrowheads="1"/>
          </p:cNvSpPr>
          <p:nvPr/>
        </p:nvSpPr>
        <p:spPr bwMode="auto">
          <a:xfrm>
            <a:off x="2689225" y="5275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5" name="Oval 99"/>
          <p:cNvSpPr>
            <a:spLocks noChangeArrowheads="1"/>
          </p:cNvSpPr>
          <p:nvPr/>
        </p:nvSpPr>
        <p:spPr bwMode="auto">
          <a:xfrm>
            <a:off x="2917825" y="5275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6" name="Oval 100"/>
          <p:cNvSpPr>
            <a:spLocks noChangeArrowheads="1"/>
          </p:cNvSpPr>
          <p:nvPr/>
        </p:nvSpPr>
        <p:spPr bwMode="auto">
          <a:xfrm>
            <a:off x="3146425" y="5275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7" name="Oval 101"/>
          <p:cNvSpPr>
            <a:spLocks noChangeArrowheads="1"/>
          </p:cNvSpPr>
          <p:nvPr/>
        </p:nvSpPr>
        <p:spPr bwMode="auto">
          <a:xfrm>
            <a:off x="3375025" y="5275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8" name="Oval 102"/>
          <p:cNvSpPr>
            <a:spLocks noChangeArrowheads="1"/>
          </p:cNvSpPr>
          <p:nvPr/>
        </p:nvSpPr>
        <p:spPr bwMode="auto">
          <a:xfrm>
            <a:off x="3603625" y="5275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99" name="Oval 103"/>
          <p:cNvSpPr>
            <a:spLocks noChangeArrowheads="1"/>
          </p:cNvSpPr>
          <p:nvPr/>
        </p:nvSpPr>
        <p:spPr bwMode="auto">
          <a:xfrm>
            <a:off x="3832225" y="52752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400" name="Oval 104"/>
          <p:cNvSpPr>
            <a:spLocks noChangeArrowheads="1"/>
          </p:cNvSpPr>
          <p:nvPr/>
        </p:nvSpPr>
        <p:spPr bwMode="auto">
          <a:xfrm>
            <a:off x="4060825" y="5275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1" name="Oval 105"/>
          <p:cNvSpPr>
            <a:spLocks noChangeArrowheads="1"/>
          </p:cNvSpPr>
          <p:nvPr/>
        </p:nvSpPr>
        <p:spPr bwMode="auto">
          <a:xfrm>
            <a:off x="4289425" y="52752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2" name="Oval 106"/>
          <p:cNvSpPr>
            <a:spLocks noChangeArrowheads="1"/>
          </p:cNvSpPr>
          <p:nvPr/>
        </p:nvSpPr>
        <p:spPr bwMode="auto">
          <a:xfrm>
            <a:off x="2689225" y="5503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3" name="Oval 107"/>
          <p:cNvSpPr>
            <a:spLocks noChangeArrowheads="1"/>
          </p:cNvSpPr>
          <p:nvPr/>
        </p:nvSpPr>
        <p:spPr bwMode="auto">
          <a:xfrm>
            <a:off x="2917825" y="55038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404" name="Oval 108"/>
          <p:cNvSpPr>
            <a:spLocks noChangeArrowheads="1"/>
          </p:cNvSpPr>
          <p:nvPr/>
        </p:nvSpPr>
        <p:spPr bwMode="auto">
          <a:xfrm>
            <a:off x="3146425" y="5503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5" name="Oval 109"/>
          <p:cNvSpPr>
            <a:spLocks noChangeArrowheads="1"/>
          </p:cNvSpPr>
          <p:nvPr/>
        </p:nvSpPr>
        <p:spPr bwMode="auto">
          <a:xfrm>
            <a:off x="3375025" y="5503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6" name="Oval 110"/>
          <p:cNvSpPr>
            <a:spLocks noChangeArrowheads="1"/>
          </p:cNvSpPr>
          <p:nvPr/>
        </p:nvSpPr>
        <p:spPr bwMode="auto">
          <a:xfrm>
            <a:off x="3603625" y="5503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7" name="Oval 111"/>
          <p:cNvSpPr>
            <a:spLocks noChangeArrowheads="1"/>
          </p:cNvSpPr>
          <p:nvPr/>
        </p:nvSpPr>
        <p:spPr bwMode="auto">
          <a:xfrm>
            <a:off x="3832225" y="5503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8" name="Oval 112"/>
          <p:cNvSpPr>
            <a:spLocks noChangeArrowheads="1"/>
          </p:cNvSpPr>
          <p:nvPr/>
        </p:nvSpPr>
        <p:spPr bwMode="auto">
          <a:xfrm>
            <a:off x="4060825" y="5503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09" name="Oval 113"/>
          <p:cNvSpPr>
            <a:spLocks noChangeArrowheads="1"/>
          </p:cNvSpPr>
          <p:nvPr/>
        </p:nvSpPr>
        <p:spPr bwMode="auto">
          <a:xfrm>
            <a:off x="4289425" y="5503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0" name="Oval 114"/>
          <p:cNvSpPr>
            <a:spLocks noChangeArrowheads="1"/>
          </p:cNvSpPr>
          <p:nvPr/>
        </p:nvSpPr>
        <p:spPr bwMode="auto">
          <a:xfrm>
            <a:off x="2689225" y="5732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1" name="Oval 115"/>
          <p:cNvSpPr>
            <a:spLocks noChangeArrowheads="1"/>
          </p:cNvSpPr>
          <p:nvPr/>
        </p:nvSpPr>
        <p:spPr bwMode="auto">
          <a:xfrm>
            <a:off x="2917825" y="5732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2" name="Oval 116"/>
          <p:cNvSpPr>
            <a:spLocks noChangeArrowheads="1"/>
          </p:cNvSpPr>
          <p:nvPr/>
        </p:nvSpPr>
        <p:spPr bwMode="auto">
          <a:xfrm>
            <a:off x="3146425" y="5732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3" name="Oval 117"/>
          <p:cNvSpPr>
            <a:spLocks noChangeArrowheads="1"/>
          </p:cNvSpPr>
          <p:nvPr/>
        </p:nvSpPr>
        <p:spPr bwMode="auto">
          <a:xfrm>
            <a:off x="3375025" y="57324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414" name="Oval 118"/>
          <p:cNvSpPr>
            <a:spLocks noChangeArrowheads="1"/>
          </p:cNvSpPr>
          <p:nvPr/>
        </p:nvSpPr>
        <p:spPr bwMode="auto">
          <a:xfrm>
            <a:off x="3603625" y="5732462"/>
            <a:ext cx="139700" cy="1397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5415" name="Oval 119"/>
          <p:cNvSpPr>
            <a:spLocks noChangeArrowheads="1"/>
          </p:cNvSpPr>
          <p:nvPr/>
        </p:nvSpPr>
        <p:spPr bwMode="auto">
          <a:xfrm>
            <a:off x="3832225" y="5732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6" name="Oval 120"/>
          <p:cNvSpPr>
            <a:spLocks noChangeArrowheads="1"/>
          </p:cNvSpPr>
          <p:nvPr/>
        </p:nvSpPr>
        <p:spPr bwMode="auto">
          <a:xfrm>
            <a:off x="4060825" y="5732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7" name="Oval 121"/>
          <p:cNvSpPr>
            <a:spLocks noChangeArrowheads="1"/>
          </p:cNvSpPr>
          <p:nvPr/>
        </p:nvSpPr>
        <p:spPr bwMode="auto">
          <a:xfrm>
            <a:off x="4289425" y="57324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8" name="Oval 122"/>
          <p:cNvSpPr>
            <a:spLocks noChangeArrowheads="1"/>
          </p:cNvSpPr>
          <p:nvPr/>
        </p:nvSpPr>
        <p:spPr bwMode="auto">
          <a:xfrm>
            <a:off x="26892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19" name="Oval 123"/>
          <p:cNvSpPr>
            <a:spLocks noChangeArrowheads="1"/>
          </p:cNvSpPr>
          <p:nvPr/>
        </p:nvSpPr>
        <p:spPr bwMode="auto">
          <a:xfrm>
            <a:off x="29178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0" name="Oval 124"/>
          <p:cNvSpPr>
            <a:spLocks noChangeArrowheads="1"/>
          </p:cNvSpPr>
          <p:nvPr/>
        </p:nvSpPr>
        <p:spPr bwMode="auto">
          <a:xfrm>
            <a:off x="31464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1" name="Oval 125"/>
          <p:cNvSpPr>
            <a:spLocks noChangeArrowheads="1"/>
          </p:cNvSpPr>
          <p:nvPr/>
        </p:nvSpPr>
        <p:spPr bwMode="auto">
          <a:xfrm>
            <a:off x="33750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2" name="Oval 126"/>
          <p:cNvSpPr>
            <a:spLocks noChangeArrowheads="1"/>
          </p:cNvSpPr>
          <p:nvPr/>
        </p:nvSpPr>
        <p:spPr bwMode="auto">
          <a:xfrm>
            <a:off x="36036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3" name="Oval 127"/>
          <p:cNvSpPr>
            <a:spLocks noChangeArrowheads="1"/>
          </p:cNvSpPr>
          <p:nvPr/>
        </p:nvSpPr>
        <p:spPr bwMode="auto">
          <a:xfrm>
            <a:off x="38322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4" name="Oval 128"/>
          <p:cNvSpPr>
            <a:spLocks noChangeArrowheads="1"/>
          </p:cNvSpPr>
          <p:nvPr/>
        </p:nvSpPr>
        <p:spPr bwMode="auto">
          <a:xfrm>
            <a:off x="40608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5" name="Oval 129"/>
          <p:cNvSpPr>
            <a:spLocks noChangeArrowheads="1"/>
          </p:cNvSpPr>
          <p:nvPr/>
        </p:nvSpPr>
        <p:spPr bwMode="auto">
          <a:xfrm>
            <a:off x="4289425" y="59610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6" name="Oval 130"/>
          <p:cNvSpPr>
            <a:spLocks noChangeArrowheads="1"/>
          </p:cNvSpPr>
          <p:nvPr/>
        </p:nvSpPr>
        <p:spPr bwMode="auto">
          <a:xfrm>
            <a:off x="1622425" y="3598862"/>
            <a:ext cx="139700" cy="139700"/>
          </a:xfrm>
          <a:prstGeom prst="ellipse">
            <a:avLst/>
          </a:prstGeom>
          <a:solidFill>
            <a:srgbClr val="63BAFB"/>
          </a:solidFill>
          <a:ln w="12700" algn="ctr">
            <a:solidFill>
              <a:schemeClr val="tx1"/>
            </a:solidFill>
            <a:round/>
            <a:headEnd/>
            <a:tailEnd/>
          </a:ln>
        </p:spPr>
        <p:txBody>
          <a:bodyPr wrap="none" anchor="ctr"/>
          <a:lstStyle/>
          <a:p>
            <a:endParaRPr lang="en-US"/>
          </a:p>
        </p:txBody>
      </p:sp>
      <p:sp>
        <p:nvSpPr>
          <p:cNvPr id="55427" name="Oval 131"/>
          <p:cNvSpPr>
            <a:spLocks noChangeArrowheads="1"/>
          </p:cNvSpPr>
          <p:nvPr/>
        </p:nvSpPr>
        <p:spPr bwMode="auto">
          <a:xfrm>
            <a:off x="19272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8" name="Oval 132"/>
          <p:cNvSpPr>
            <a:spLocks noChangeArrowheads="1"/>
          </p:cNvSpPr>
          <p:nvPr/>
        </p:nvSpPr>
        <p:spPr bwMode="auto">
          <a:xfrm>
            <a:off x="22320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29" name="Oval 133"/>
          <p:cNvSpPr>
            <a:spLocks noChangeArrowheads="1"/>
          </p:cNvSpPr>
          <p:nvPr/>
        </p:nvSpPr>
        <p:spPr bwMode="auto">
          <a:xfrm>
            <a:off x="25368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30" name="Oval 134"/>
          <p:cNvSpPr>
            <a:spLocks noChangeArrowheads="1"/>
          </p:cNvSpPr>
          <p:nvPr/>
        </p:nvSpPr>
        <p:spPr bwMode="auto">
          <a:xfrm>
            <a:off x="28416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31" name="Oval 135"/>
          <p:cNvSpPr>
            <a:spLocks noChangeArrowheads="1"/>
          </p:cNvSpPr>
          <p:nvPr/>
        </p:nvSpPr>
        <p:spPr bwMode="auto">
          <a:xfrm>
            <a:off x="3146425" y="3598862"/>
            <a:ext cx="139700" cy="139700"/>
          </a:xfrm>
          <a:prstGeom prst="ellipse">
            <a:avLst/>
          </a:prstGeom>
          <a:solidFill>
            <a:srgbClr val="63BAFB"/>
          </a:solidFill>
          <a:ln w="12700" algn="ctr">
            <a:solidFill>
              <a:schemeClr val="tx1"/>
            </a:solidFill>
            <a:round/>
            <a:headEnd/>
            <a:tailEnd/>
          </a:ln>
        </p:spPr>
        <p:txBody>
          <a:bodyPr wrap="none" anchor="ctr"/>
          <a:lstStyle/>
          <a:p>
            <a:endParaRPr lang="en-US"/>
          </a:p>
        </p:txBody>
      </p:sp>
      <p:sp>
        <p:nvSpPr>
          <p:cNvPr id="55432" name="Oval 136"/>
          <p:cNvSpPr>
            <a:spLocks noChangeArrowheads="1"/>
          </p:cNvSpPr>
          <p:nvPr/>
        </p:nvSpPr>
        <p:spPr bwMode="auto">
          <a:xfrm>
            <a:off x="34512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33" name="Oval 137"/>
          <p:cNvSpPr>
            <a:spLocks noChangeArrowheads="1"/>
          </p:cNvSpPr>
          <p:nvPr/>
        </p:nvSpPr>
        <p:spPr bwMode="auto">
          <a:xfrm>
            <a:off x="37560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34" name="Oval 138"/>
          <p:cNvSpPr>
            <a:spLocks noChangeArrowheads="1"/>
          </p:cNvSpPr>
          <p:nvPr/>
        </p:nvSpPr>
        <p:spPr bwMode="auto">
          <a:xfrm>
            <a:off x="4060825" y="3598862"/>
            <a:ext cx="139700" cy="139700"/>
          </a:xfrm>
          <a:prstGeom prst="ellipse">
            <a:avLst/>
          </a:prstGeom>
          <a:solidFill>
            <a:srgbClr val="63BAFB"/>
          </a:solidFill>
          <a:ln w="12700" algn="ctr">
            <a:solidFill>
              <a:schemeClr val="tx1"/>
            </a:solidFill>
            <a:round/>
            <a:headEnd/>
            <a:tailEnd/>
          </a:ln>
        </p:spPr>
        <p:txBody>
          <a:bodyPr wrap="none" anchor="ctr"/>
          <a:lstStyle/>
          <a:p>
            <a:endParaRPr lang="en-US"/>
          </a:p>
        </p:txBody>
      </p:sp>
      <p:sp>
        <p:nvSpPr>
          <p:cNvPr id="55435" name="Oval 139"/>
          <p:cNvSpPr>
            <a:spLocks noChangeArrowheads="1"/>
          </p:cNvSpPr>
          <p:nvPr/>
        </p:nvSpPr>
        <p:spPr bwMode="auto">
          <a:xfrm>
            <a:off x="43656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36" name="Oval 140"/>
          <p:cNvSpPr>
            <a:spLocks noChangeArrowheads="1"/>
          </p:cNvSpPr>
          <p:nvPr/>
        </p:nvSpPr>
        <p:spPr bwMode="auto">
          <a:xfrm>
            <a:off x="46704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37" name="Oval 141"/>
          <p:cNvSpPr>
            <a:spLocks noChangeArrowheads="1"/>
          </p:cNvSpPr>
          <p:nvPr/>
        </p:nvSpPr>
        <p:spPr bwMode="auto">
          <a:xfrm>
            <a:off x="49752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38" name="Oval 142"/>
          <p:cNvSpPr>
            <a:spLocks noChangeArrowheads="1"/>
          </p:cNvSpPr>
          <p:nvPr/>
        </p:nvSpPr>
        <p:spPr bwMode="auto">
          <a:xfrm>
            <a:off x="5280025" y="3598862"/>
            <a:ext cx="139700" cy="139700"/>
          </a:xfrm>
          <a:prstGeom prst="ellipse">
            <a:avLst/>
          </a:prstGeom>
          <a:solidFill>
            <a:srgbClr val="63BAFB"/>
          </a:solidFill>
          <a:ln w="12700" algn="ctr">
            <a:solidFill>
              <a:schemeClr val="tx1"/>
            </a:solidFill>
            <a:round/>
            <a:headEnd/>
            <a:tailEnd/>
          </a:ln>
        </p:spPr>
        <p:txBody>
          <a:bodyPr wrap="none" anchor="ctr"/>
          <a:lstStyle/>
          <a:p>
            <a:endParaRPr lang="en-US"/>
          </a:p>
        </p:txBody>
      </p:sp>
      <p:sp>
        <p:nvSpPr>
          <p:cNvPr id="55439" name="Oval 143"/>
          <p:cNvSpPr>
            <a:spLocks noChangeArrowheads="1"/>
          </p:cNvSpPr>
          <p:nvPr/>
        </p:nvSpPr>
        <p:spPr bwMode="auto">
          <a:xfrm>
            <a:off x="55848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40" name="Oval 144"/>
          <p:cNvSpPr>
            <a:spLocks noChangeArrowheads="1"/>
          </p:cNvSpPr>
          <p:nvPr/>
        </p:nvSpPr>
        <p:spPr bwMode="auto">
          <a:xfrm>
            <a:off x="58896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41" name="Oval 145"/>
          <p:cNvSpPr>
            <a:spLocks noChangeArrowheads="1"/>
          </p:cNvSpPr>
          <p:nvPr/>
        </p:nvSpPr>
        <p:spPr bwMode="auto">
          <a:xfrm>
            <a:off x="6194425" y="3598862"/>
            <a:ext cx="139700" cy="139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442" name="Rectangle 146"/>
          <p:cNvSpPr>
            <a:spLocks noChangeArrowheads="1"/>
          </p:cNvSpPr>
          <p:nvPr/>
        </p:nvSpPr>
        <p:spPr bwMode="auto">
          <a:xfrm>
            <a:off x="5029200" y="1587500"/>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accent1"/>
                </a:solidFill>
              </a:rPr>
              <a:t>Output Cells</a:t>
            </a:r>
          </a:p>
        </p:txBody>
      </p:sp>
      <p:sp>
        <p:nvSpPr>
          <p:cNvPr id="55443" name="Rectangle 147"/>
          <p:cNvSpPr>
            <a:spLocks noChangeArrowheads="1"/>
          </p:cNvSpPr>
          <p:nvPr/>
        </p:nvSpPr>
        <p:spPr bwMode="auto">
          <a:xfrm>
            <a:off x="5029200" y="5854700"/>
            <a:ext cx="216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accent2"/>
                </a:solidFill>
              </a:rPr>
              <a:t>Sensory Input Cells</a:t>
            </a:r>
          </a:p>
        </p:txBody>
      </p:sp>
      <p:sp>
        <p:nvSpPr>
          <p:cNvPr id="55444" name="Rectangle 148"/>
          <p:cNvSpPr>
            <a:spLocks noChangeArrowheads="1"/>
          </p:cNvSpPr>
          <p:nvPr/>
        </p:nvSpPr>
        <p:spPr bwMode="auto">
          <a:xfrm>
            <a:off x="7010400" y="3492500"/>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Hidden Layer</a:t>
            </a:r>
          </a:p>
        </p:txBody>
      </p:sp>
      <p:sp>
        <p:nvSpPr>
          <p:cNvPr id="55445" name="Rectangle 167"/>
          <p:cNvSpPr>
            <a:spLocks noChangeArrowheads="1"/>
          </p:cNvSpPr>
          <p:nvPr/>
        </p:nvSpPr>
        <p:spPr bwMode="auto">
          <a:xfrm>
            <a:off x="6248400" y="4483100"/>
            <a:ext cx="269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Some of the connections</a:t>
            </a:r>
          </a:p>
        </p:txBody>
      </p:sp>
      <p:sp>
        <p:nvSpPr>
          <p:cNvPr id="55446" name="Rectangle 187"/>
          <p:cNvSpPr>
            <a:spLocks noChangeArrowheads="1"/>
          </p:cNvSpPr>
          <p:nvPr/>
        </p:nvSpPr>
        <p:spPr bwMode="auto">
          <a:xfrm>
            <a:off x="1600200" y="2547937"/>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3</a:t>
            </a:r>
          </a:p>
        </p:txBody>
      </p:sp>
      <p:sp>
        <p:nvSpPr>
          <p:cNvPr id="55447" name="Rectangle 188"/>
          <p:cNvSpPr>
            <a:spLocks noChangeArrowheads="1"/>
          </p:cNvSpPr>
          <p:nvPr/>
        </p:nvSpPr>
        <p:spPr bwMode="auto">
          <a:xfrm>
            <a:off x="1905000" y="3005137"/>
            <a:ext cx="341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-2</a:t>
            </a:r>
          </a:p>
        </p:txBody>
      </p:sp>
      <p:sp>
        <p:nvSpPr>
          <p:cNvPr id="55448" name="Rectangle 189"/>
          <p:cNvSpPr>
            <a:spLocks noChangeArrowheads="1"/>
          </p:cNvSpPr>
          <p:nvPr/>
        </p:nvSpPr>
        <p:spPr bwMode="auto">
          <a:xfrm>
            <a:off x="5334000" y="2319337"/>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7</a:t>
            </a:r>
          </a:p>
        </p:txBody>
      </p:sp>
      <p:sp>
        <p:nvSpPr>
          <p:cNvPr id="55449" name="Rectangle 190"/>
          <p:cNvSpPr>
            <a:spLocks noChangeArrowheads="1"/>
          </p:cNvSpPr>
          <p:nvPr/>
        </p:nvSpPr>
        <p:spPr bwMode="auto">
          <a:xfrm>
            <a:off x="6270625" y="29892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4</a:t>
            </a:r>
          </a:p>
        </p:txBody>
      </p:sp>
      <p:sp>
        <p:nvSpPr>
          <p:cNvPr id="55450" name="Rectangle 191"/>
          <p:cNvSpPr>
            <a:spLocks noChangeArrowheads="1"/>
          </p:cNvSpPr>
          <p:nvPr/>
        </p:nvSpPr>
        <p:spPr bwMode="auto">
          <a:xfrm>
            <a:off x="6400800" y="2120900"/>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Input weights</a:t>
            </a:r>
          </a:p>
        </p:txBody>
      </p:sp>
      <p:sp>
        <p:nvSpPr>
          <p:cNvPr id="55451" name="Line 192"/>
          <p:cNvSpPr>
            <a:spLocks noChangeShapeType="1"/>
          </p:cNvSpPr>
          <p:nvPr/>
        </p:nvSpPr>
        <p:spPr bwMode="auto">
          <a:xfrm flipH="1">
            <a:off x="5578475" y="2373312"/>
            <a:ext cx="838200" cy="76200"/>
          </a:xfrm>
          <a:prstGeom prst="line">
            <a:avLst/>
          </a:prstGeom>
          <a:noFill/>
          <a:ln w="12700">
            <a:solidFill>
              <a:srgbClr val="F728F7"/>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5452" name="Rectangle 193"/>
          <p:cNvSpPr>
            <a:spLocks noChangeArrowheads="1"/>
          </p:cNvSpPr>
          <p:nvPr/>
        </p:nvSpPr>
        <p:spPr bwMode="auto">
          <a:xfrm>
            <a:off x="1066800" y="5778500"/>
            <a:ext cx="247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Incomplete</a:t>
            </a:r>
          </a:p>
          <a:p>
            <a:r>
              <a:rPr lang="en-US" sz="1800"/>
              <a:t>pattern/missing inputs.</a:t>
            </a:r>
          </a:p>
        </p:txBody>
      </p:sp>
      <p:sp>
        <p:nvSpPr>
          <p:cNvPr id="55453" name="Line 194"/>
          <p:cNvSpPr>
            <a:spLocks noChangeShapeType="1"/>
          </p:cNvSpPr>
          <p:nvPr/>
        </p:nvSpPr>
        <p:spPr bwMode="auto">
          <a:xfrm flipV="1">
            <a:off x="2454275" y="5802312"/>
            <a:ext cx="685800" cy="228600"/>
          </a:xfrm>
          <a:prstGeom prst="line">
            <a:avLst/>
          </a:prstGeom>
          <a:noFill/>
          <a:ln w="127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5454" name="Rectangle 195"/>
          <p:cNvSpPr>
            <a:spLocks noGrp="1" noChangeArrowheads="1"/>
          </p:cNvSpPr>
          <p:nvPr>
            <p:ph type="title"/>
          </p:nvPr>
        </p:nvSpPr>
        <p:spPr/>
        <p:txBody>
          <a:bodyPr/>
          <a:lstStyle/>
          <a:p>
            <a:r>
              <a:rPr lang="en-US" smtClean="0"/>
              <a:t>Neural Network:  Pattern recognition</a:t>
            </a:r>
          </a:p>
        </p:txBody>
      </p:sp>
      <p:sp>
        <p:nvSpPr>
          <p:cNvPr id="55455" name="Freeform 196"/>
          <p:cNvSpPr>
            <a:spLocks/>
          </p:cNvSpPr>
          <p:nvPr/>
        </p:nvSpPr>
        <p:spPr bwMode="auto">
          <a:xfrm>
            <a:off x="1698625" y="3827462"/>
            <a:ext cx="1219200" cy="1752600"/>
          </a:xfrm>
          <a:custGeom>
            <a:avLst/>
            <a:gdLst>
              <a:gd name="T0" fmla="*/ 2147483647 w 768"/>
              <a:gd name="T1" fmla="*/ 2147483647 h 1104"/>
              <a:gd name="T2" fmla="*/ 2147483647 w 768"/>
              <a:gd name="T3" fmla="*/ 2147483647 h 1104"/>
              <a:gd name="T4" fmla="*/ 0 w 768"/>
              <a:gd name="T5" fmla="*/ 0 h 1104"/>
              <a:gd name="T6" fmla="*/ 0 60000 65536"/>
              <a:gd name="T7" fmla="*/ 0 60000 65536"/>
              <a:gd name="T8" fmla="*/ 0 60000 65536"/>
              <a:gd name="T9" fmla="*/ 0 w 768"/>
              <a:gd name="T10" fmla="*/ 0 h 1104"/>
              <a:gd name="T11" fmla="*/ 768 w 768"/>
              <a:gd name="T12" fmla="*/ 1104 h 1104"/>
            </a:gdLst>
            <a:ahLst/>
            <a:cxnLst>
              <a:cxn ang="T6">
                <a:pos x="T0" y="T1"/>
              </a:cxn>
              <a:cxn ang="T7">
                <a:pos x="T2" y="T3"/>
              </a:cxn>
              <a:cxn ang="T8">
                <a:pos x="T4" y="T5"/>
              </a:cxn>
            </a:cxnLst>
            <a:rect l="T9" t="T10" r="T11" b="T12"/>
            <a:pathLst>
              <a:path w="768" h="1104">
                <a:moveTo>
                  <a:pt x="768" y="1104"/>
                </a:moveTo>
                <a:cubicBezTo>
                  <a:pt x="568" y="1028"/>
                  <a:pt x="368" y="952"/>
                  <a:pt x="240" y="768"/>
                </a:cubicBezTo>
                <a:cubicBezTo>
                  <a:pt x="112" y="584"/>
                  <a:pt x="56" y="292"/>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56" name="Rectangle 197"/>
          <p:cNvSpPr>
            <a:spLocks noChangeArrowheads="1"/>
          </p:cNvSpPr>
          <p:nvPr/>
        </p:nvSpPr>
        <p:spPr bwMode="auto">
          <a:xfrm>
            <a:off x="1622425" y="47418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t>6</a:t>
            </a:r>
          </a:p>
        </p:txBody>
      </p:sp>
      <p:sp>
        <p:nvSpPr>
          <p:cNvPr id="55457" name="Freeform 198"/>
          <p:cNvSpPr>
            <a:spLocks/>
          </p:cNvSpPr>
          <p:nvPr/>
        </p:nvSpPr>
        <p:spPr bwMode="auto">
          <a:xfrm>
            <a:off x="1752600" y="3827462"/>
            <a:ext cx="936625" cy="1447800"/>
          </a:xfrm>
          <a:custGeom>
            <a:avLst/>
            <a:gdLst>
              <a:gd name="T0" fmla="*/ 2147483647 w 590"/>
              <a:gd name="T1" fmla="*/ 2147483647 h 912"/>
              <a:gd name="T2" fmla="*/ 2147483647 w 590"/>
              <a:gd name="T3" fmla="*/ 2147483647 h 912"/>
              <a:gd name="T4" fmla="*/ 0 w 590"/>
              <a:gd name="T5" fmla="*/ 0 h 912"/>
              <a:gd name="T6" fmla="*/ 0 60000 65536"/>
              <a:gd name="T7" fmla="*/ 0 60000 65536"/>
              <a:gd name="T8" fmla="*/ 0 60000 65536"/>
              <a:gd name="T9" fmla="*/ 0 w 590"/>
              <a:gd name="T10" fmla="*/ 0 h 912"/>
              <a:gd name="T11" fmla="*/ 590 w 590"/>
              <a:gd name="T12" fmla="*/ 912 h 912"/>
            </a:gdLst>
            <a:ahLst/>
            <a:cxnLst>
              <a:cxn ang="T6">
                <a:pos x="T0" y="T1"/>
              </a:cxn>
              <a:cxn ang="T7">
                <a:pos x="T2" y="T3"/>
              </a:cxn>
              <a:cxn ang="T8">
                <a:pos x="T4" y="T5"/>
              </a:cxn>
            </a:cxnLst>
            <a:rect l="T9" t="T10" r="T11" b="T12"/>
            <a:pathLst>
              <a:path w="590" h="912">
                <a:moveTo>
                  <a:pt x="590" y="912"/>
                </a:moveTo>
                <a:cubicBezTo>
                  <a:pt x="426" y="724"/>
                  <a:pt x="256" y="536"/>
                  <a:pt x="158" y="384"/>
                </a:cubicBezTo>
                <a:cubicBezTo>
                  <a:pt x="60" y="232"/>
                  <a:pt x="33" y="80"/>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58" name="Freeform 199"/>
          <p:cNvSpPr>
            <a:spLocks/>
          </p:cNvSpPr>
          <p:nvPr/>
        </p:nvSpPr>
        <p:spPr bwMode="auto">
          <a:xfrm>
            <a:off x="1660525" y="1922462"/>
            <a:ext cx="1181100" cy="1600200"/>
          </a:xfrm>
          <a:custGeom>
            <a:avLst/>
            <a:gdLst>
              <a:gd name="T0" fmla="*/ 2147483647 w 744"/>
              <a:gd name="T1" fmla="*/ 2147483647 h 1008"/>
              <a:gd name="T2" fmla="*/ 2147483647 w 744"/>
              <a:gd name="T3" fmla="*/ 2147483647 h 1008"/>
              <a:gd name="T4" fmla="*/ 2147483647 w 744"/>
              <a:gd name="T5" fmla="*/ 0 h 1008"/>
              <a:gd name="T6" fmla="*/ 0 60000 65536"/>
              <a:gd name="T7" fmla="*/ 0 60000 65536"/>
              <a:gd name="T8" fmla="*/ 0 60000 65536"/>
              <a:gd name="T9" fmla="*/ 0 w 744"/>
              <a:gd name="T10" fmla="*/ 0 h 1008"/>
              <a:gd name="T11" fmla="*/ 744 w 744"/>
              <a:gd name="T12" fmla="*/ 1008 h 1008"/>
            </a:gdLst>
            <a:ahLst/>
            <a:cxnLst>
              <a:cxn ang="T6">
                <a:pos x="T0" y="T1"/>
              </a:cxn>
              <a:cxn ang="T7">
                <a:pos x="T2" y="T3"/>
              </a:cxn>
              <a:cxn ang="T8">
                <a:pos x="T4" y="T5"/>
              </a:cxn>
            </a:cxnLst>
            <a:rect l="T9" t="T10" r="T11" b="T12"/>
            <a:pathLst>
              <a:path w="744" h="1008">
                <a:moveTo>
                  <a:pt x="24" y="1008"/>
                </a:moveTo>
                <a:cubicBezTo>
                  <a:pt x="12" y="828"/>
                  <a:pt x="0" y="648"/>
                  <a:pt x="120" y="480"/>
                </a:cubicBezTo>
                <a:cubicBezTo>
                  <a:pt x="240" y="312"/>
                  <a:pt x="492" y="156"/>
                  <a:pt x="744"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59" name="Freeform 200"/>
          <p:cNvSpPr>
            <a:spLocks/>
          </p:cNvSpPr>
          <p:nvPr/>
        </p:nvSpPr>
        <p:spPr bwMode="auto">
          <a:xfrm>
            <a:off x="1851025" y="1922462"/>
            <a:ext cx="1066800" cy="1676400"/>
          </a:xfrm>
          <a:custGeom>
            <a:avLst/>
            <a:gdLst>
              <a:gd name="T0" fmla="*/ 2147483647 w 672"/>
              <a:gd name="T1" fmla="*/ 2147483647 h 1056"/>
              <a:gd name="T2" fmla="*/ 2147483647 w 672"/>
              <a:gd name="T3" fmla="*/ 2147483647 h 1056"/>
              <a:gd name="T4" fmla="*/ 2147483647 w 672"/>
              <a:gd name="T5" fmla="*/ 0 h 1056"/>
              <a:gd name="T6" fmla="*/ 0 60000 65536"/>
              <a:gd name="T7" fmla="*/ 0 60000 65536"/>
              <a:gd name="T8" fmla="*/ 0 60000 65536"/>
              <a:gd name="T9" fmla="*/ 0 w 672"/>
              <a:gd name="T10" fmla="*/ 0 h 1056"/>
              <a:gd name="T11" fmla="*/ 672 w 672"/>
              <a:gd name="T12" fmla="*/ 1056 h 1056"/>
            </a:gdLst>
            <a:ahLst/>
            <a:cxnLst>
              <a:cxn ang="T6">
                <a:pos x="T0" y="T1"/>
              </a:cxn>
              <a:cxn ang="T7">
                <a:pos x="T2" y="T3"/>
              </a:cxn>
              <a:cxn ang="T8">
                <a:pos x="T4" y="T5"/>
              </a:cxn>
            </a:cxnLst>
            <a:rect l="T9" t="T10" r="T11" b="T12"/>
            <a:pathLst>
              <a:path w="672" h="1056">
                <a:moveTo>
                  <a:pt x="96" y="1056"/>
                </a:moveTo>
                <a:cubicBezTo>
                  <a:pt x="48" y="952"/>
                  <a:pt x="0" y="848"/>
                  <a:pt x="96" y="672"/>
                </a:cubicBezTo>
                <a:cubicBezTo>
                  <a:pt x="192" y="496"/>
                  <a:pt x="432" y="248"/>
                  <a:pt x="67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0" name="Freeform 201"/>
          <p:cNvSpPr>
            <a:spLocks/>
          </p:cNvSpPr>
          <p:nvPr/>
        </p:nvSpPr>
        <p:spPr bwMode="auto">
          <a:xfrm>
            <a:off x="2079625" y="2532062"/>
            <a:ext cx="609600" cy="1066800"/>
          </a:xfrm>
          <a:custGeom>
            <a:avLst/>
            <a:gdLst>
              <a:gd name="T0" fmla="*/ 0 w 384"/>
              <a:gd name="T1" fmla="*/ 2147483647 h 672"/>
              <a:gd name="T2" fmla="*/ 2147483647 w 384"/>
              <a:gd name="T3" fmla="*/ 2147483647 h 672"/>
              <a:gd name="T4" fmla="*/ 2147483647 w 384"/>
              <a:gd name="T5" fmla="*/ 0 h 672"/>
              <a:gd name="T6" fmla="*/ 0 60000 65536"/>
              <a:gd name="T7" fmla="*/ 0 60000 65536"/>
              <a:gd name="T8" fmla="*/ 0 60000 65536"/>
              <a:gd name="T9" fmla="*/ 0 w 384"/>
              <a:gd name="T10" fmla="*/ 0 h 672"/>
              <a:gd name="T11" fmla="*/ 384 w 384"/>
              <a:gd name="T12" fmla="*/ 672 h 672"/>
            </a:gdLst>
            <a:ahLst/>
            <a:cxnLst>
              <a:cxn ang="T6">
                <a:pos x="T0" y="T1"/>
              </a:cxn>
              <a:cxn ang="T7">
                <a:pos x="T2" y="T3"/>
              </a:cxn>
              <a:cxn ang="T8">
                <a:pos x="T4" y="T5"/>
              </a:cxn>
            </a:cxnLst>
            <a:rect l="T9" t="T10" r="T11" b="T12"/>
            <a:pathLst>
              <a:path w="384" h="672">
                <a:moveTo>
                  <a:pt x="0" y="672"/>
                </a:moveTo>
                <a:cubicBezTo>
                  <a:pt x="16" y="536"/>
                  <a:pt x="32" y="400"/>
                  <a:pt x="96" y="288"/>
                </a:cubicBezTo>
                <a:cubicBezTo>
                  <a:pt x="160" y="176"/>
                  <a:pt x="272" y="88"/>
                  <a:pt x="384"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1" name="Freeform 202"/>
          <p:cNvSpPr>
            <a:spLocks/>
          </p:cNvSpPr>
          <p:nvPr/>
        </p:nvSpPr>
        <p:spPr bwMode="auto">
          <a:xfrm>
            <a:off x="2308225" y="3751262"/>
            <a:ext cx="609600" cy="1524000"/>
          </a:xfrm>
          <a:custGeom>
            <a:avLst/>
            <a:gdLst>
              <a:gd name="T0" fmla="*/ 2147483647 w 384"/>
              <a:gd name="T1" fmla="*/ 2147483647 h 960"/>
              <a:gd name="T2" fmla="*/ 2147483647 w 384"/>
              <a:gd name="T3" fmla="*/ 2147483647 h 960"/>
              <a:gd name="T4" fmla="*/ 0 w 384"/>
              <a:gd name="T5" fmla="*/ 0 h 960"/>
              <a:gd name="T6" fmla="*/ 0 60000 65536"/>
              <a:gd name="T7" fmla="*/ 0 60000 65536"/>
              <a:gd name="T8" fmla="*/ 0 60000 65536"/>
              <a:gd name="T9" fmla="*/ 0 w 384"/>
              <a:gd name="T10" fmla="*/ 0 h 960"/>
              <a:gd name="T11" fmla="*/ 384 w 384"/>
              <a:gd name="T12" fmla="*/ 960 h 960"/>
            </a:gdLst>
            <a:ahLst/>
            <a:cxnLst>
              <a:cxn ang="T6">
                <a:pos x="T0" y="T1"/>
              </a:cxn>
              <a:cxn ang="T7">
                <a:pos x="T2" y="T3"/>
              </a:cxn>
              <a:cxn ang="T8">
                <a:pos x="T4" y="T5"/>
              </a:cxn>
            </a:cxnLst>
            <a:rect l="T9" t="T10" r="T11" b="T12"/>
            <a:pathLst>
              <a:path w="384" h="960">
                <a:moveTo>
                  <a:pt x="384" y="960"/>
                </a:moveTo>
                <a:cubicBezTo>
                  <a:pt x="272" y="848"/>
                  <a:pt x="160" y="736"/>
                  <a:pt x="96" y="576"/>
                </a:cubicBezTo>
                <a:cubicBezTo>
                  <a:pt x="32" y="416"/>
                  <a:pt x="16" y="208"/>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2" name="Freeform 203"/>
          <p:cNvSpPr>
            <a:spLocks/>
          </p:cNvSpPr>
          <p:nvPr/>
        </p:nvSpPr>
        <p:spPr bwMode="auto">
          <a:xfrm>
            <a:off x="2473325" y="3751262"/>
            <a:ext cx="444500" cy="1295400"/>
          </a:xfrm>
          <a:custGeom>
            <a:avLst/>
            <a:gdLst>
              <a:gd name="T0" fmla="*/ 2147483647 w 280"/>
              <a:gd name="T1" fmla="*/ 2147483647 h 816"/>
              <a:gd name="T2" fmla="*/ 2147483647 w 280"/>
              <a:gd name="T3" fmla="*/ 2147483647 h 816"/>
              <a:gd name="T4" fmla="*/ 2147483647 w 280"/>
              <a:gd name="T5" fmla="*/ 0 h 816"/>
              <a:gd name="T6" fmla="*/ 0 60000 65536"/>
              <a:gd name="T7" fmla="*/ 0 60000 65536"/>
              <a:gd name="T8" fmla="*/ 0 60000 65536"/>
              <a:gd name="T9" fmla="*/ 0 w 280"/>
              <a:gd name="T10" fmla="*/ 0 h 816"/>
              <a:gd name="T11" fmla="*/ 280 w 280"/>
              <a:gd name="T12" fmla="*/ 816 h 816"/>
            </a:gdLst>
            <a:ahLst/>
            <a:cxnLst>
              <a:cxn ang="T6">
                <a:pos x="T0" y="T1"/>
              </a:cxn>
              <a:cxn ang="T7">
                <a:pos x="T2" y="T3"/>
              </a:cxn>
              <a:cxn ang="T8">
                <a:pos x="T4" y="T5"/>
              </a:cxn>
            </a:cxnLst>
            <a:rect l="T9" t="T10" r="T11" b="T12"/>
            <a:pathLst>
              <a:path w="280" h="816">
                <a:moveTo>
                  <a:pt x="280" y="816"/>
                </a:moveTo>
                <a:cubicBezTo>
                  <a:pt x="180" y="620"/>
                  <a:pt x="80" y="424"/>
                  <a:pt x="40" y="288"/>
                </a:cubicBezTo>
                <a:cubicBezTo>
                  <a:pt x="0" y="152"/>
                  <a:pt x="20" y="76"/>
                  <a:pt x="4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3" name="Freeform 204"/>
          <p:cNvSpPr>
            <a:spLocks/>
          </p:cNvSpPr>
          <p:nvPr/>
        </p:nvSpPr>
        <p:spPr bwMode="auto">
          <a:xfrm>
            <a:off x="4441825" y="3751262"/>
            <a:ext cx="1524000" cy="1828800"/>
          </a:xfrm>
          <a:custGeom>
            <a:avLst/>
            <a:gdLst>
              <a:gd name="T0" fmla="*/ 0 w 960"/>
              <a:gd name="T1" fmla="*/ 2147483647 h 1152"/>
              <a:gd name="T2" fmla="*/ 2147483647 w 960"/>
              <a:gd name="T3" fmla="*/ 2147483647 h 1152"/>
              <a:gd name="T4" fmla="*/ 2147483647 w 960"/>
              <a:gd name="T5" fmla="*/ 0 h 1152"/>
              <a:gd name="T6" fmla="*/ 0 60000 65536"/>
              <a:gd name="T7" fmla="*/ 0 60000 65536"/>
              <a:gd name="T8" fmla="*/ 0 60000 65536"/>
              <a:gd name="T9" fmla="*/ 0 w 960"/>
              <a:gd name="T10" fmla="*/ 0 h 1152"/>
              <a:gd name="T11" fmla="*/ 960 w 960"/>
              <a:gd name="T12" fmla="*/ 1152 h 1152"/>
            </a:gdLst>
            <a:ahLst/>
            <a:cxnLst>
              <a:cxn ang="T6">
                <a:pos x="T0" y="T1"/>
              </a:cxn>
              <a:cxn ang="T7">
                <a:pos x="T2" y="T3"/>
              </a:cxn>
              <a:cxn ang="T8">
                <a:pos x="T4" y="T5"/>
              </a:cxn>
            </a:cxnLst>
            <a:rect l="T9" t="T10" r="T11" b="T12"/>
            <a:pathLst>
              <a:path w="960" h="1152">
                <a:moveTo>
                  <a:pt x="0" y="1152"/>
                </a:moveTo>
                <a:cubicBezTo>
                  <a:pt x="304" y="1056"/>
                  <a:pt x="608" y="960"/>
                  <a:pt x="768" y="768"/>
                </a:cubicBezTo>
                <a:cubicBezTo>
                  <a:pt x="928" y="576"/>
                  <a:pt x="944" y="288"/>
                  <a:pt x="96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4" name="Freeform 206"/>
          <p:cNvSpPr>
            <a:spLocks/>
          </p:cNvSpPr>
          <p:nvPr/>
        </p:nvSpPr>
        <p:spPr bwMode="auto">
          <a:xfrm>
            <a:off x="4441825" y="3751262"/>
            <a:ext cx="1828800" cy="1524000"/>
          </a:xfrm>
          <a:custGeom>
            <a:avLst/>
            <a:gdLst>
              <a:gd name="T0" fmla="*/ 0 w 1152"/>
              <a:gd name="T1" fmla="*/ 2147483647 h 960"/>
              <a:gd name="T2" fmla="*/ 2147483647 w 1152"/>
              <a:gd name="T3" fmla="*/ 2147483647 h 960"/>
              <a:gd name="T4" fmla="*/ 2147483647 w 1152"/>
              <a:gd name="T5" fmla="*/ 0 h 960"/>
              <a:gd name="T6" fmla="*/ 0 60000 65536"/>
              <a:gd name="T7" fmla="*/ 0 60000 65536"/>
              <a:gd name="T8" fmla="*/ 0 60000 65536"/>
              <a:gd name="T9" fmla="*/ 0 w 1152"/>
              <a:gd name="T10" fmla="*/ 0 h 960"/>
              <a:gd name="T11" fmla="*/ 1152 w 1152"/>
              <a:gd name="T12" fmla="*/ 960 h 960"/>
            </a:gdLst>
            <a:ahLst/>
            <a:cxnLst>
              <a:cxn ang="T6">
                <a:pos x="T0" y="T1"/>
              </a:cxn>
              <a:cxn ang="T7">
                <a:pos x="T2" y="T3"/>
              </a:cxn>
              <a:cxn ang="T8">
                <a:pos x="T4" y="T5"/>
              </a:cxn>
            </a:cxnLst>
            <a:rect l="T9" t="T10" r="T11" b="T12"/>
            <a:pathLst>
              <a:path w="1152" h="960">
                <a:moveTo>
                  <a:pt x="0" y="960"/>
                </a:moveTo>
                <a:cubicBezTo>
                  <a:pt x="288" y="824"/>
                  <a:pt x="576" y="688"/>
                  <a:pt x="768" y="528"/>
                </a:cubicBezTo>
                <a:cubicBezTo>
                  <a:pt x="960" y="368"/>
                  <a:pt x="1056" y="184"/>
                  <a:pt x="115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5" name="Freeform 207"/>
          <p:cNvSpPr>
            <a:spLocks/>
          </p:cNvSpPr>
          <p:nvPr/>
        </p:nvSpPr>
        <p:spPr bwMode="auto">
          <a:xfrm>
            <a:off x="4213225" y="3751262"/>
            <a:ext cx="1447800" cy="1371600"/>
          </a:xfrm>
          <a:custGeom>
            <a:avLst/>
            <a:gdLst>
              <a:gd name="T0" fmla="*/ 0 w 912"/>
              <a:gd name="T1" fmla="*/ 2147483647 h 864"/>
              <a:gd name="T2" fmla="*/ 2147483647 w 912"/>
              <a:gd name="T3" fmla="*/ 2147483647 h 864"/>
              <a:gd name="T4" fmla="*/ 2147483647 w 912"/>
              <a:gd name="T5" fmla="*/ 0 h 864"/>
              <a:gd name="T6" fmla="*/ 0 60000 65536"/>
              <a:gd name="T7" fmla="*/ 0 60000 65536"/>
              <a:gd name="T8" fmla="*/ 0 60000 65536"/>
              <a:gd name="T9" fmla="*/ 0 w 912"/>
              <a:gd name="T10" fmla="*/ 0 h 864"/>
              <a:gd name="T11" fmla="*/ 912 w 912"/>
              <a:gd name="T12" fmla="*/ 864 h 864"/>
            </a:gdLst>
            <a:ahLst/>
            <a:cxnLst>
              <a:cxn ang="T6">
                <a:pos x="T0" y="T1"/>
              </a:cxn>
              <a:cxn ang="T7">
                <a:pos x="T2" y="T3"/>
              </a:cxn>
              <a:cxn ang="T8">
                <a:pos x="T4" y="T5"/>
              </a:cxn>
            </a:cxnLst>
            <a:rect l="T9" t="T10" r="T11" b="T12"/>
            <a:pathLst>
              <a:path w="912" h="864">
                <a:moveTo>
                  <a:pt x="0" y="864"/>
                </a:moveTo>
                <a:cubicBezTo>
                  <a:pt x="284" y="768"/>
                  <a:pt x="568" y="672"/>
                  <a:pt x="720" y="528"/>
                </a:cubicBezTo>
                <a:cubicBezTo>
                  <a:pt x="872" y="384"/>
                  <a:pt x="892" y="192"/>
                  <a:pt x="91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6" name="Freeform 208"/>
          <p:cNvSpPr>
            <a:spLocks/>
          </p:cNvSpPr>
          <p:nvPr/>
        </p:nvSpPr>
        <p:spPr bwMode="auto">
          <a:xfrm>
            <a:off x="3756025" y="3751262"/>
            <a:ext cx="1600200" cy="1981200"/>
          </a:xfrm>
          <a:custGeom>
            <a:avLst/>
            <a:gdLst>
              <a:gd name="T0" fmla="*/ 0 w 1008"/>
              <a:gd name="T1" fmla="*/ 2147483647 h 1248"/>
              <a:gd name="T2" fmla="*/ 2147483647 w 1008"/>
              <a:gd name="T3" fmla="*/ 2147483647 h 1248"/>
              <a:gd name="T4" fmla="*/ 2147483647 w 1008"/>
              <a:gd name="T5" fmla="*/ 0 h 1248"/>
              <a:gd name="T6" fmla="*/ 0 60000 65536"/>
              <a:gd name="T7" fmla="*/ 0 60000 65536"/>
              <a:gd name="T8" fmla="*/ 0 60000 65536"/>
              <a:gd name="T9" fmla="*/ 0 w 1008"/>
              <a:gd name="T10" fmla="*/ 0 h 1248"/>
              <a:gd name="T11" fmla="*/ 1008 w 1008"/>
              <a:gd name="T12" fmla="*/ 1248 h 1248"/>
            </a:gdLst>
            <a:ahLst/>
            <a:cxnLst>
              <a:cxn ang="T6">
                <a:pos x="T0" y="T1"/>
              </a:cxn>
              <a:cxn ang="T7">
                <a:pos x="T2" y="T3"/>
              </a:cxn>
              <a:cxn ang="T8">
                <a:pos x="T4" y="T5"/>
              </a:cxn>
            </a:cxnLst>
            <a:rect l="T9" t="T10" r="T11" b="T12"/>
            <a:pathLst>
              <a:path w="1008" h="1248">
                <a:moveTo>
                  <a:pt x="0" y="1248"/>
                </a:moveTo>
                <a:cubicBezTo>
                  <a:pt x="228" y="1208"/>
                  <a:pt x="456" y="1168"/>
                  <a:pt x="624" y="960"/>
                </a:cubicBezTo>
                <a:cubicBezTo>
                  <a:pt x="792" y="752"/>
                  <a:pt x="900" y="376"/>
                  <a:pt x="1008"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7" name="Freeform 209"/>
          <p:cNvSpPr>
            <a:spLocks/>
          </p:cNvSpPr>
          <p:nvPr/>
        </p:nvSpPr>
        <p:spPr bwMode="auto">
          <a:xfrm>
            <a:off x="4441825" y="3751262"/>
            <a:ext cx="635000" cy="838200"/>
          </a:xfrm>
          <a:custGeom>
            <a:avLst/>
            <a:gdLst>
              <a:gd name="T0" fmla="*/ 0 w 400"/>
              <a:gd name="T1" fmla="*/ 2147483647 h 528"/>
              <a:gd name="T2" fmla="*/ 2147483647 w 400"/>
              <a:gd name="T3" fmla="*/ 2147483647 h 528"/>
              <a:gd name="T4" fmla="*/ 2147483647 w 400"/>
              <a:gd name="T5" fmla="*/ 0 h 528"/>
              <a:gd name="T6" fmla="*/ 0 60000 65536"/>
              <a:gd name="T7" fmla="*/ 0 60000 65536"/>
              <a:gd name="T8" fmla="*/ 0 60000 65536"/>
              <a:gd name="T9" fmla="*/ 0 w 400"/>
              <a:gd name="T10" fmla="*/ 0 h 528"/>
              <a:gd name="T11" fmla="*/ 400 w 400"/>
              <a:gd name="T12" fmla="*/ 528 h 528"/>
            </a:gdLst>
            <a:ahLst/>
            <a:cxnLst>
              <a:cxn ang="T6">
                <a:pos x="T0" y="T1"/>
              </a:cxn>
              <a:cxn ang="T7">
                <a:pos x="T2" y="T3"/>
              </a:cxn>
              <a:cxn ang="T8">
                <a:pos x="T4" y="T5"/>
              </a:cxn>
            </a:cxnLst>
            <a:rect l="T9" t="T10" r="T11" b="T12"/>
            <a:pathLst>
              <a:path w="400" h="528">
                <a:moveTo>
                  <a:pt x="0" y="528"/>
                </a:moveTo>
                <a:cubicBezTo>
                  <a:pt x="136" y="452"/>
                  <a:pt x="272" y="376"/>
                  <a:pt x="336" y="288"/>
                </a:cubicBezTo>
                <a:cubicBezTo>
                  <a:pt x="400" y="200"/>
                  <a:pt x="392" y="100"/>
                  <a:pt x="384"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8" name="Freeform 210"/>
          <p:cNvSpPr>
            <a:spLocks/>
          </p:cNvSpPr>
          <p:nvPr/>
        </p:nvSpPr>
        <p:spPr bwMode="auto">
          <a:xfrm>
            <a:off x="4441825" y="3751262"/>
            <a:ext cx="355600" cy="1143000"/>
          </a:xfrm>
          <a:custGeom>
            <a:avLst/>
            <a:gdLst>
              <a:gd name="T0" fmla="*/ 0 w 224"/>
              <a:gd name="T1" fmla="*/ 2147483647 h 720"/>
              <a:gd name="T2" fmla="*/ 2147483647 w 224"/>
              <a:gd name="T3" fmla="*/ 2147483647 h 720"/>
              <a:gd name="T4" fmla="*/ 2147483647 w 224"/>
              <a:gd name="T5" fmla="*/ 0 h 720"/>
              <a:gd name="T6" fmla="*/ 0 60000 65536"/>
              <a:gd name="T7" fmla="*/ 0 60000 65536"/>
              <a:gd name="T8" fmla="*/ 0 60000 65536"/>
              <a:gd name="T9" fmla="*/ 0 w 224"/>
              <a:gd name="T10" fmla="*/ 0 h 720"/>
              <a:gd name="T11" fmla="*/ 224 w 224"/>
              <a:gd name="T12" fmla="*/ 720 h 720"/>
            </a:gdLst>
            <a:ahLst/>
            <a:cxnLst>
              <a:cxn ang="T6">
                <a:pos x="T0" y="T1"/>
              </a:cxn>
              <a:cxn ang="T7">
                <a:pos x="T2" y="T3"/>
              </a:cxn>
              <a:cxn ang="T8">
                <a:pos x="T4" y="T5"/>
              </a:cxn>
            </a:cxnLst>
            <a:rect l="T9" t="T10" r="T11" b="T12"/>
            <a:pathLst>
              <a:path w="224" h="720">
                <a:moveTo>
                  <a:pt x="0" y="720"/>
                </a:moveTo>
                <a:cubicBezTo>
                  <a:pt x="80" y="708"/>
                  <a:pt x="160" y="696"/>
                  <a:pt x="192" y="576"/>
                </a:cubicBezTo>
                <a:cubicBezTo>
                  <a:pt x="224" y="456"/>
                  <a:pt x="208" y="228"/>
                  <a:pt x="19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69" name="Freeform 211"/>
          <p:cNvSpPr>
            <a:spLocks/>
          </p:cNvSpPr>
          <p:nvPr/>
        </p:nvSpPr>
        <p:spPr bwMode="auto">
          <a:xfrm>
            <a:off x="3756025" y="3751262"/>
            <a:ext cx="685800" cy="1295400"/>
          </a:xfrm>
          <a:custGeom>
            <a:avLst/>
            <a:gdLst>
              <a:gd name="T0" fmla="*/ 0 w 432"/>
              <a:gd name="T1" fmla="*/ 2147483647 h 816"/>
              <a:gd name="T2" fmla="*/ 2147483647 w 432"/>
              <a:gd name="T3" fmla="*/ 2147483647 h 816"/>
              <a:gd name="T4" fmla="*/ 2147483647 w 432"/>
              <a:gd name="T5" fmla="*/ 0 h 816"/>
              <a:gd name="T6" fmla="*/ 0 60000 65536"/>
              <a:gd name="T7" fmla="*/ 0 60000 65536"/>
              <a:gd name="T8" fmla="*/ 0 60000 65536"/>
              <a:gd name="T9" fmla="*/ 0 w 432"/>
              <a:gd name="T10" fmla="*/ 0 h 816"/>
              <a:gd name="T11" fmla="*/ 432 w 432"/>
              <a:gd name="T12" fmla="*/ 816 h 816"/>
            </a:gdLst>
            <a:ahLst/>
            <a:cxnLst>
              <a:cxn ang="T6">
                <a:pos x="T0" y="T1"/>
              </a:cxn>
              <a:cxn ang="T7">
                <a:pos x="T2" y="T3"/>
              </a:cxn>
              <a:cxn ang="T8">
                <a:pos x="T4" y="T5"/>
              </a:cxn>
            </a:cxnLst>
            <a:rect l="T9" t="T10" r="T11" b="T12"/>
            <a:pathLst>
              <a:path w="432" h="816">
                <a:moveTo>
                  <a:pt x="0" y="816"/>
                </a:moveTo>
                <a:cubicBezTo>
                  <a:pt x="132" y="788"/>
                  <a:pt x="264" y="760"/>
                  <a:pt x="336" y="624"/>
                </a:cubicBezTo>
                <a:cubicBezTo>
                  <a:pt x="408" y="488"/>
                  <a:pt x="420" y="244"/>
                  <a:pt x="43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0" name="Freeform 212"/>
          <p:cNvSpPr>
            <a:spLocks/>
          </p:cNvSpPr>
          <p:nvPr/>
        </p:nvSpPr>
        <p:spPr bwMode="auto">
          <a:xfrm>
            <a:off x="3578225" y="3751262"/>
            <a:ext cx="330200" cy="1066800"/>
          </a:xfrm>
          <a:custGeom>
            <a:avLst/>
            <a:gdLst>
              <a:gd name="T0" fmla="*/ 2147483647 w 208"/>
              <a:gd name="T1" fmla="*/ 2147483647 h 672"/>
              <a:gd name="T2" fmla="*/ 2147483647 w 208"/>
              <a:gd name="T3" fmla="*/ 2147483647 h 672"/>
              <a:gd name="T4" fmla="*/ 2147483647 w 208"/>
              <a:gd name="T5" fmla="*/ 0 h 672"/>
              <a:gd name="T6" fmla="*/ 0 60000 65536"/>
              <a:gd name="T7" fmla="*/ 0 60000 65536"/>
              <a:gd name="T8" fmla="*/ 0 60000 65536"/>
              <a:gd name="T9" fmla="*/ 0 w 208"/>
              <a:gd name="T10" fmla="*/ 0 h 672"/>
              <a:gd name="T11" fmla="*/ 208 w 208"/>
              <a:gd name="T12" fmla="*/ 672 h 672"/>
            </a:gdLst>
            <a:ahLst/>
            <a:cxnLst>
              <a:cxn ang="T6">
                <a:pos x="T0" y="T1"/>
              </a:cxn>
              <a:cxn ang="T7">
                <a:pos x="T2" y="T3"/>
              </a:cxn>
              <a:cxn ang="T8">
                <a:pos x="T4" y="T5"/>
              </a:cxn>
            </a:cxnLst>
            <a:rect l="T9" t="T10" r="T11" b="T12"/>
            <a:pathLst>
              <a:path w="208" h="672">
                <a:moveTo>
                  <a:pt x="208" y="672"/>
                </a:moveTo>
                <a:cubicBezTo>
                  <a:pt x="120" y="536"/>
                  <a:pt x="32" y="400"/>
                  <a:pt x="16" y="288"/>
                </a:cubicBezTo>
                <a:cubicBezTo>
                  <a:pt x="0" y="176"/>
                  <a:pt x="56" y="88"/>
                  <a:pt x="11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1" name="Freeform 213"/>
          <p:cNvSpPr>
            <a:spLocks/>
          </p:cNvSpPr>
          <p:nvPr/>
        </p:nvSpPr>
        <p:spPr bwMode="auto">
          <a:xfrm>
            <a:off x="3984625" y="3751262"/>
            <a:ext cx="177800" cy="609600"/>
          </a:xfrm>
          <a:custGeom>
            <a:avLst/>
            <a:gdLst>
              <a:gd name="T0" fmla="*/ 0 w 112"/>
              <a:gd name="T1" fmla="*/ 2147483647 h 384"/>
              <a:gd name="T2" fmla="*/ 2147483647 w 112"/>
              <a:gd name="T3" fmla="*/ 2147483647 h 384"/>
              <a:gd name="T4" fmla="*/ 2147483647 w 112"/>
              <a:gd name="T5" fmla="*/ 0 h 384"/>
              <a:gd name="T6" fmla="*/ 0 60000 65536"/>
              <a:gd name="T7" fmla="*/ 0 60000 65536"/>
              <a:gd name="T8" fmla="*/ 0 60000 65536"/>
              <a:gd name="T9" fmla="*/ 0 w 112"/>
              <a:gd name="T10" fmla="*/ 0 h 384"/>
              <a:gd name="T11" fmla="*/ 112 w 112"/>
              <a:gd name="T12" fmla="*/ 384 h 384"/>
            </a:gdLst>
            <a:ahLst/>
            <a:cxnLst>
              <a:cxn ang="T6">
                <a:pos x="T0" y="T1"/>
              </a:cxn>
              <a:cxn ang="T7">
                <a:pos x="T2" y="T3"/>
              </a:cxn>
              <a:cxn ang="T8">
                <a:pos x="T4" y="T5"/>
              </a:cxn>
            </a:cxnLst>
            <a:rect l="T9" t="T10" r="T11" b="T12"/>
            <a:pathLst>
              <a:path w="112" h="384">
                <a:moveTo>
                  <a:pt x="0" y="384"/>
                </a:moveTo>
                <a:cubicBezTo>
                  <a:pt x="40" y="320"/>
                  <a:pt x="80" y="256"/>
                  <a:pt x="96" y="192"/>
                </a:cubicBezTo>
                <a:cubicBezTo>
                  <a:pt x="112" y="128"/>
                  <a:pt x="104" y="64"/>
                  <a:pt x="96"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2" name="Freeform 215"/>
          <p:cNvSpPr>
            <a:spLocks/>
          </p:cNvSpPr>
          <p:nvPr/>
        </p:nvSpPr>
        <p:spPr bwMode="auto">
          <a:xfrm>
            <a:off x="3717925" y="3751262"/>
            <a:ext cx="342900" cy="838200"/>
          </a:xfrm>
          <a:custGeom>
            <a:avLst/>
            <a:gdLst>
              <a:gd name="T0" fmla="*/ 2147483647 w 216"/>
              <a:gd name="T1" fmla="*/ 2147483647 h 528"/>
              <a:gd name="T2" fmla="*/ 2147483647 w 216"/>
              <a:gd name="T3" fmla="*/ 2147483647 h 528"/>
              <a:gd name="T4" fmla="*/ 2147483647 w 216"/>
              <a:gd name="T5" fmla="*/ 0 h 528"/>
              <a:gd name="T6" fmla="*/ 0 60000 65536"/>
              <a:gd name="T7" fmla="*/ 0 60000 65536"/>
              <a:gd name="T8" fmla="*/ 0 60000 65536"/>
              <a:gd name="T9" fmla="*/ 0 w 216"/>
              <a:gd name="T10" fmla="*/ 0 h 528"/>
              <a:gd name="T11" fmla="*/ 216 w 216"/>
              <a:gd name="T12" fmla="*/ 528 h 528"/>
            </a:gdLst>
            <a:ahLst/>
            <a:cxnLst>
              <a:cxn ang="T6">
                <a:pos x="T0" y="T1"/>
              </a:cxn>
              <a:cxn ang="T7">
                <a:pos x="T2" y="T3"/>
              </a:cxn>
              <a:cxn ang="T8">
                <a:pos x="T4" y="T5"/>
              </a:cxn>
            </a:cxnLst>
            <a:rect l="T9" t="T10" r="T11" b="T12"/>
            <a:pathLst>
              <a:path w="216" h="528">
                <a:moveTo>
                  <a:pt x="216" y="528"/>
                </a:moveTo>
                <a:cubicBezTo>
                  <a:pt x="132" y="404"/>
                  <a:pt x="48" y="280"/>
                  <a:pt x="24" y="192"/>
                </a:cubicBezTo>
                <a:cubicBezTo>
                  <a:pt x="0" y="104"/>
                  <a:pt x="36" y="52"/>
                  <a:pt x="7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3" name="Freeform 216"/>
          <p:cNvSpPr>
            <a:spLocks/>
          </p:cNvSpPr>
          <p:nvPr/>
        </p:nvSpPr>
        <p:spPr bwMode="auto">
          <a:xfrm>
            <a:off x="3032125" y="3751262"/>
            <a:ext cx="419100" cy="1066800"/>
          </a:xfrm>
          <a:custGeom>
            <a:avLst/>
            <a:gdLst>
              <a:gd name="T0" fmla="*/ 2147483647 w 264"/>
              <a:gd name="T1" fmla="*/ 2147483647 h 672"/>
              <a:gd name="T2" fmla="*/ 2147483647 w 264"/>
              <a:gd name="T3" fmla="*/ 2147483647 h 672"/>
              <a:gd name="T4" fmla="*/ 2147483647 w 264"/>
              <a:gd name="T5" fmla="*/ 0 h 672"/>
              <a:gd name="T6" fmla="*/ 0 60000 65536"/>
              <a:gd name="T7" fmla="*/ 0 60000 65536"/>
              <a:gd name="T8" fmla="*/ 0 60000 65536"/>
              <a:gd name="T9" fmla="*/ 0 w 264"/>
              <a:gd name="T10" fmla="*/ 0 h 672"/>
              <a:gd name="T11" fmla="*/ 264 w 264"/>
              <a:gd name="T12" fmla="*/ 672 h 672"/>
            </a:gdLst>
            <a:ahLst/>
            <a:cxnLst>
              <a:cxn ang="T6">
                <a:pos x="T0" y="T1"/>
              </a:cxn>
              <a:cxn ang="T7">
                <a:pos x="T2" y="T3"/>
              </a:cxn>
              <a:cxn ang="T8">
                <a:pos x="T4" y="T5"/>
              </a:cxn>
            </a:cxnLst>
            <a:rect l="T9" t="T10" r="T11" b="T12"/>
            <a:pathLst>
              <a:path w="264" h="672">
                <a:moveTo>
                  <a:pt x="264" y="672"/>
                </a:moveTo>
                <a:cubicBezTo>
                  <a:pt x="156" y="536"/>
                  <a:pt x="48" y="400"/>
                  <a:pt x="24" y="288"/>
                </a:cubicBezTo>
                <a:cubicBezTo>
                  <a:pt x="0" y="176"/>
                  <a:pt x="60" y="88"/>
                  <a:pt x="12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4" name="Freeform 217"/>
          <p:cNvSpPr>
            <a:spLocks/>
          </p:cNvSpPr>
          <p:nvPr/>
        </p:nvSpPr>
        <p:spPr bwMode="auto">
          <a:xfrm>
            <a:off x="3222625" y="3751262"/>
            <a:ext cx="355600" cy="1066800"/>
          </a:xfrm>
          <a:custGeom>
            <a:avLst/>
            <a:gdLst>
              <a:gd name="T0" fmla="*/ 0 w 224"/>
              <a:gd name="T1" fmla="*/ 2147483647 h 672"/>
              <a:gd name="T2" fmla="*/ 2147483647 w 224"/>
              <a:gd name="T3" fmla="*/ 2147483647 h 672"/>
              <a:gd name="T4" fmla="*/ 2147483647 w 224"/>
              <a:gd name="T5" fmla="*/ 0 h 672"/>
              <a:gd name="T6" fmla="*/ 0 60000 65536"/>
              <a:gd name="T7" fmla="*/ 0 60000 65536"/>
              <a:gd name="T8" fmla="*/ 0 60000 65536"/>
              <a:gd name="T9" fmla="*/ 0 w 224"/>
              <a:gd name="T10" fmla="*/ 0 h 672"/>
              <a:gd name="T11" fmla="*/ 224 w 224"/>
              <a:gd name="T12" fmla="*/ 672 h 672"/>
            </a:gdLst>
            <a:ahLst/>
            <a:cxnLst>
              <a:cxn ang="T6">
                <a:pos x="T0" y="T1"/>
              </a:cxn>
              <a:cxn ang="T7">
                <a:pos x="T2" y="T3"/>
              </a:cxn>
              <a:cxn ang="T8">
                <a:pos x="T4" y="T5"/>
              </a:cxn>
            </a:cxnLst>
            <a:rect l="T9" t="T10" r="T11" b="T12"/>
            <a:pathLst>
              <a:path w="224" h="672">
                <a:moveTo>
                  <a:pt x="0" y="672"/>
                </a:moveTo>
                <a:cubicBezTo>
                  <a:pt x="80" y="608"/>
                  <a:pt x="160" y="544"/>
                  <a:pt x="192" y="432"/>
                </a:cubicBezTo>
                <a:cubicBezTo>
                  <a:pt x="224" y="320"/>
                  <a:pt x="208" y="160"/>
                  <a:pt x="19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5" name="Freeform 218"/>
          <p:cNvSpPr>
            <a:spLocks/>
          </p:cNvSpPr>
          <p:nvPr/>
        </p:nvSpPr>
        <p:spPr bwMode="auto">
          <a:xfrm>
            <a:off x="2676525" y="3675062"/>
            <a:ext cx="241300" cy="914400"/>
          </a:xfrm>
          <a:custGeom>
            <a:avLst/>
            <a:gdLst>
              <a:gd name="T0" fmla="*/ 2147483647 w 152"/>
              <a:gd name="T1" fmla="*/ 2147483647 h 576"/>
              <a:gd name="T2" fmla="*/ 2147483647 w 152"/>
              <a:gd name="T3" fmla="*/ 2147483647 h 576"/>
              <a:gd name="T4" fmla="*/ 2147483647 w 152"/>
              <a:gd name="T5" fmla="*/ 0 h 576"/>
              <a:gd name="T6" fmla="*/ 0 60000 65536"/>
              <a:gd name="T7" fmla="*/ 0 60000 65536"/>
              <a:gd name="T8" fmla="*/ 0 60000 65536"/>
              <a:gd name="T9" fmla="*/ 0 w 152"/>
              <a:gd name="T10" fmla="*/ 0 h 576"/>
              <a:gd name="T11" fmla="*/ 152 w 152"/>
              <a:gd name="T12" fmla="*/ 576 h 576"/>
            </a:gdLst>
            <a:ahLst/>
            <a:cxnLst>
              <a:cxn ang="T6">
                <a:pos x="T0" y="T1"/>
              </a:cxn>
              <a:cxn ang="T7">
                <a:pos x="T2" y="T3"/>
              </a:cxn>
              <a:cxn ang="T8">
                <a:pos x="T4" y="T5"/>
              </a:cxn>
            </a:cxnLst>
            <a:rect l="T9" t="T10" r="T11" b="T12"/>
            <a:pathLst>
              <a:path w="152" h="576">
                <a:moveTo>
                  <a:pt x="152" y="576"/>
                </a:moveTo>
                <a:cubicBezTo>
                  <a:pt x="84" y="480"/>
                  <a:pt x="16" y="384"/>
                  <a:pt x="8" y="288"/>
                </a:cubicBezTo>
                <a:cubicBezTo>
                  <a:pt x="0" y="192"/>
                  <a:pt x="52" y="96"/>
                  <a:pt x="104"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6" name="Freeform 219"/>
          <p:cNvSpPr>
            <a:spLocks/>
          </p:cNvSpPr>
          <p:nvPr/>
        </p:nvSpPr>
        <p:spPr bwMode="auto">
          <a:xfrm>
            <a:off x="3984625" y="2303462"/>
            <a:ext cx="2514600" cy="1295400"/>
          </a:xfrm>
          <a:custGeom>
            <a:avLst/>
            <a:gdLst>
              <a:gd name="T0" fmla="*/ 2147483647 w 1584"/>
              <a:gd name="T1" fmla="*/ 2147483647 h 816"/>
              <a:gd name="T2" fmla="*/ 2147483647 w 1584"/>
              <a:gd name="T3" fmla="*/ 2147483647 h 816"/>
              <a:gd name="T4" fmla="*/ 0 w 1584"/>
              <a:gd name="T5" fmla="*/ 0 h 816"/>
              <a:gd name="T6" fmla="*/ 0 60000 65536"/>
              <a:gd name="T7" fmla="*/ 0 60000 65536"/>
              <a:gd name="T8" fmla="*/ 0 60000 65536"/>
              <a:gd name="T9" fmla="*/ 0 w 1584"/>
              <a:gd name="T10" fmla="*/ 0 h 816"/>
              <a:gd name="T11" fmla="*/ 1584 w 1584"/>
              <a:gd name="T12" fmla="*/ 816 h 816"/>
            </a:gdLst>
            <a:ahLst/>
            <a:cxnLst>
              <a:cxn ang="T6">
                <a:pos x="T0" y="T1"/>
              </a:cxn>
              <a:cxn ang="T7">
                <a:pos x="T2" y="T3"/>
              </a:cxn>
              <a:cxn ang="T8">
                <a:pos x="T4" y="T5"/>
              </a:cxn>
            </a:cxnLst>
            <a:rect l="T9" t="T10" r="T11" b="T12"/>
            <a:pathLst>
              <a:path w="1584" h="816">
                <a:moveTo>
                  <a:pt x="1440" y="816"/>
                </a:moveTo>
                <a:cubicBezTo>
                  <a:pt x="1512" y="740"/>
                  <a:pt x="1584" y="664"/>
                  <a:pt x="1344" y="528"/>
                </a:cubicBezTo>
                <a:cubicBezTo>
                  <a:pt x="1104" y="392"/>
                  <a:pt x="552" y="196"/>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7" name="Freeform 220"/>
          <p:cNvSpPr>
            <a:spLocks/>
          </p:cNvSpPr>
          <p:nvPr/>
        </p:nvSpPr>
        <p:spPr bwMode="auto">
          <a:xfrm>
            <a:off x="3984625" y="1846262"/>
            <a:ext cx="1917700" cy="1752600"/>
          </a:xfrm>
          <a:custGeom>
            <a:avLst/>
            <a:gdLst>
              <a:gd name="T0" fmla="*/ 2147483647 w 1208"/>
              <a:gd name="T1" fmla="*/ 2147483647 h 1104"/>
              <a:gd name="T2" fmla="*/ 2147483647 w 1208"/>
              <a:gd name="T3" fmla="*/ 2147483647 h 1104"/>
              <a:gd name="T4" fmla="*/ 0 w 1208"/>
              <a:gd name="T5" fmla="*/ 0 h 1104"/>
              <a:gd name="T6" fmla="*/ 0 60000 65536"/>
              <a:gd name="T7" fmla="*/ 0 60000 65536"/>
              <a:gd name="T8" fmla="*/ 0 60000 65536"/>
              <a:gd name="T9" fmla="*/ 0 w 1208"/>
              <a:gd name="T10" fmla="*/ 0 h 1104"/>
              <a:gd name="T11" fmla="*/ 1208 w 1208"/>
              <a:gd name="T12" fmla="*/ 1104 h 1104"/>
            </a:gdLst>
            <a:ahLst/>
            <a:cxnLst>
              <a:cxn ang="T6">
                <a:pos x="T0" y="T1"/>
              </a:cxn>
              <a:cxn ang="T7">
                <a:pos x="T2" y="T3"/>
              </a:cxn>
              <a:cxn ang="T8">
                <a:pos x="T4" y="T5"/>
              </a:cxn>
            </a:cxnLst>
            <a:rect l="T9" t="T10" r="T11" b="T12"/>
            <a:pathLst>
              <a:path w="1208" h="1104">
                <a:moveTo>
                  <a:pt x="912" y="1104"/>
                </a:moveTo>
                <a:cubicBezTo>
                  <a:pt x="936" y="1032"/>
                  <a:pt x="1208" y="856"/>
                  <a:pt x="1056" y="672"/>
                </a:cubicBezTo>
                <a:cubicBezTo>
                  <a:pt x="904" y="488"/>
                  <a:pt x="452" y="244"/>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8" name="Freeform 221"/>
          <p:cNvSpPr>
            <a:spLocks/>
          </p:cNvSpPr>
          <p:nvPr/>
        </p:nvSpPr>
        <p:spPr bwMode="auto">
          <a:xfrm>
            <a:off x="3984625" y="2532062"/>
            <a:ext cx="1168400" cy="1066800"/>
          </a:xfrm>
          <a:custGeom>
            <a:avLst/>
            <a:gdLst>
              <a:gd name="T0" fmla="*/ 2147483647 w 736"/>
              <a:gd name="T1" fmla="*/ 2147483647 h 672"/>
              <a:gd name="T2" fmla="*/ 2147483647 w 736"/>
              <a:gd name="T3" fmla="*/ 2147483647 h 672"/>
              <a:gd name="T4" fmla="*/ 0 w 736"/>
              <a:gd name="T5" fmla="*/ 0 h 672"/>
              <a:gd name="T6" fmla="*/ 0 60000 65536"/>
              <a:gd name="T7" fmla="*/ 0 60000 65536"/>
              <a:gd name="T8" fmla="*/ 0 60000 65536"/>
              <a:gd name="T9" fmla="*/ 0 w 736"/>
              <a:gd name="T10" fmla="*/ 0 h 672"/>
              <a:gd name="T11" fmla="*/ 736 w 736"/>
              <a:gd name="T12" fmla="*/ 672 h 672"/>
            </a:gdLst>
            <a:ahLst/>
            <a:cxnLst>
              <a:cxn ang="T6">
                <a:pos x="T0" y="T1"/>
              </a:cxn>
              <a:cxn ang="T7">
                <a:pos x="T2" y="T3"/>
              </a:cxn>
              <a:cxn ang="T8">
                <a:pos x="T4" y="T5"/>
              </a:cxn>
            </a:cxnLst>
            <a:rect l="T9" t="T10" r="T11" b="T12"/>
            <a:pathLst>
              <a:path w="736" h="672">
                <a:moveTo>
                  <a:pt x="672" y="672"/>
                </a:moveTo>
                <a:cubicBezTo>
                  <a:pt x="704" y="536"/>
                  <a:pt x="736" y="400"/>
                  <a:pt x="624" y="288"/>
                </a:cubicBezTo>
                <a:cubicBezTo>
                  <a:pt x="512" y="176"/>
                  <a:pt x="256" y="88"/>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79" name="Freeform 222"/>
          <p:cNvSpPr>
            <a:spLocks/>
          </p:cNvSpPr>
          <p:nvPr/>
        </p:nvSpPr>
        <p:spPr bwMode="auto">
          <a:xfrm>
            <a:off x="3756025" y="2608262"/>
            <a:ext cx="1155700" cy="990600"/>
          </a:xfrm>
          <a:custGeom>
            <a:avLst/>
            <a:gdLst>
              <a:gd name="T0" fmla="*/ 2147483647 w 728"/>
              <a:gd name="T1" fmla="*/ 2147483647 h 624"/>
              <a:gd name="T2" fmla="*/ 2147483647 w 728"/>
              <a:gd name="T3" fmla="*/ 2147483647 h 624"/>
              <a:gd name="T4" fmla="*/ 0 w 728"/>
              <a:gd name="T5" fmla="*/ 0 h 624"/>
              <a:gd name="T6" fmla="*/ 0 60000 65536"/>
              <a:gd name="T7" fmla="*/ 0 60000 65536"/>
              <a:gd name="T8" fmla="*/ 0 60000 65536"/>
              <a:gd name="T9" fmla="*/ 0 w 728"/>
              <a:gd name="T10" fmla="*/ 0 h 624"/>
              <a:gd name="T11" fmla="*/ 728 w 728"/>
              <a:gd name="T12" fmla="*/ 624 h 624"/>
            </a:gdLst>
            <a:ahLst/>
            <a:cxnLst>
              <a:cxn ang="T6">
                <a:pos x="T0" y="T1"/>
              </a:cxn>
              <a:cxn ang="T7">
                <a:pos x="T2" y="T3"/>
              </a:cxn>
              <a:cxn ang="T8">
                <a:pos x="T4" y="T5"/>
              </a:cxn>
            </a:cxnLst>
            <a:rect l="T9" t="T10" r="T11" b="T12"/>
            <a:pathLst>
              <a:path w="728" h="624">
                <a:moveTo>
                  <a:pt x="624" y="624"/>
                </a:moveTo>
                <a:cubicBezTo>
                  <a:pt x="676" y="556"/>
                  <a:pt x="728" y="488"/>
                  <a:pt x="624" y="384"/>
                </a:cubicBezTo>
                <a:cubicBezTo>
                  <a:pt x="520" y="280"/>
                  <a:pt x="260" y="140"/>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0" name="Freeform 223"/>
          <p:cNvSpPr>
            <a:spLocks/>
          </p:cNvSpPr>
          <p:nvPr/>
        </p:nvSpPr>
        <p:spPr bwMode="auto">
          <a:xfrm>
            <a:off x="3527425" y="2608262"/>
            <a:ext cx="914400" cy="990600"/>
          </a:xfrm>
          <a:custGeom>
            <a:avLst/>
            <a:gdLst>
              <a:gd name="T0" fmla="*/ 2147483647 w 576"/>
              <a:gd name="T1" fmla="*/ 2147483647 h 624"/>
              <a:gd name="T2" fmla="*/ 0 w 576"/>
              <a:gd name="T3" fmla="*/ 0 h 624"/>
              <a:gd name="T4" fmla="*/ 0 60000 65536"/>
              <a:gd name="T5" fmla="*/ 0 60000 65536"/>
              <a:gd name="T6" fmla="*/ 0 w 576"/>
              <a:gd name="T7" fmla="*/ 0 h 624"/>
              <a:gd name="T8" fmla="*/ 576 w 576"/>
              <a:gd name="T9" fmla="*/ 624 h 624"/>
            </a:gdLst>
            <a:ahLst/>
            <a:cxnLst>
              <a:cxn ang="T4">
                <a:pos x="T0" y="T1"/>
              </a:cxn>
              <a:cxn ang="T5">
                <a:pos x="T2" y="T3"/>
              </a:cxn>
            </a:cxnLst>
            <a:rect l="T6" t="T7" r="T8" b="T9"/>
            <a:pathLst>
              <a:path w="576" h="624">
                <a:moveTo>
                  <a:pt x="576" y="624"/>
                </a:moveTo>
                <a:cubicBezTo>
                  <a:pt x="576" y="624"/>
                  <a:pt x="288" y="312"/>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1" name="Freeform 224"/>
          <p:cNvSpPr>
            <a:spLocks/>
          </p:cNvSpPr>
          <p:nvPr/>
        </p:nvSpPr>
        <p:spPr bwMode="auto">
          <a:xfrm>
            <a:off x="3984625" y="2074862"/>
            <a:ext cx="635000" cy="1524000"/>
          </a:xfrm>
          <a:custGeom>
            <a:avLst/>
            <a:gdLst>
              <a:gd name="T0" fmla="*/ 2147483647 w 400"/>
              <a:gd name="T1" fmla="*/ 2147483647 h 960"/>
              <a:gd name="T2" fmla="*/ 2147483647 w 400"/>
              <a:gd name="T3" fmla="*/ 2147483647 h 960"/>
              <a:gd name="T4" fmla="*/ 0 w 400"/>
              <a:gd name="T5" fmla="*/ 0 h 960"/>
              <a:gd name="T6" fmla="*/ 0 60000 65536"/>
              <a:gd name="T7" fmla="*/ 0 60000 65536"/>
              <a:gd name="T8" fmla="*/ 0 60000 65536"/>
              <a:gd name="T9" fmla="*/ 0 w 400"/>
              <a:gd name="T10" fmla="*/ 0 h 960"/>
              <a:gd name="T11" fmla="*/ 400 w 400"/>
              <a:gd name="T12" fmla="*/ 960 h 960"/>
            </a:gdLst>
            <a:ahLst/>
            <a:cxnLst>
              <a:cxn ang="T6">
                <a:pos x="T0" y="T1"/>
              </a:cxn>
              <a:cxn ang="T7">
                <a:pos x="T2" y="T3"/>
              </a:cxn>
              <a:cxn ang="T8">
                <a:pos x="T4" y="T5"/>
              </a:cxn>
            </a:cxnLst>
            <a:rect l="T9" t="T10" r="T11" b="T12"/>
            <a:pathLst>
              <a:path w="400" h="960">
                <a:moveTo>
                  <a:pt x="96" y="960"/>
                </a:moveTo>
                <a:cubicBezTo>
                  <a:pt x="248" y="824"/>
                  <a:pt x="400" y="688"/>
                  <a:pt x="384" y="528"/>
                </a:cubicBezTo>
                <a:cubicBezTo>
                  <a:pt x="368" y="368"/>
                  <a:pt x="184" y="184"/>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2" name="Freeform 225"/>
          <p:cNvSpPr>
            <a:spLocks/>
          </p:cNvSpPr>
          <p:nvPr/>
        </p:nvSpPr>
        <p:spPr bwMode="auto">
          <a:xfrm>
            <a:off x="3832225" y="2608262"/>
            <a:ext cx="76200" cy="990600"/>
          </a:xfrm>
          <a:custGeom>
            <a:avLst/>
            <a:gdLst>
              <a:gd name="T0" fmla="*/ 0 w 48"/>
              <a:gd name="T1" fmla="*/ 2147483647 h 624"/>
              <a:gd name="T2" fmla="*/ 2147483647 w 48"/>
              <a:gd name="T3" fmla="*/ 0 h 624"/>
              <a:gd name="T4" fmla="*/ 0 60000 65536"/>
              <a:gd name="T5" fmla="*/ 0 60000 65536"/>
              <a:gd name="T6" fmla="*/ 0 w 48"/>
              <a:gd name="T7" fmla="*/ 0 h 624"/>
              <a:gd name="T8" fmla="*/ 48 w 48"/>
              <a:gd name="T9" fmla="*/ 624 h 624"/>
            </a:gdLst>
            <a:ahLst/>
            <a:cxnLst>
              <a:cxn ang="T4">
                <a:pos x="T0" y="T1"/>
              </a:cxn>
              <a:cxn ang="T5">
                <a:pos x="T2" y="T3"/>
              </a:cxn>
            </a:cxnLst>
            <a:rect l="T6" t="T7" r="T8" b="T9"/>
            <a:pathLst>
              <a:path w="48" h="624">
                <a:moveTo>
                  <a:pt x="0" y="624"/>
                </a:moveTo>
                <a:cubicBezTo>
                  <a:pt x="0" y="624"/>
                  <a:pt x="24" y="312"/>
                  <a:pt x="48"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3" name="Freeform 226"/>
          <p:cNvSpPr>
            <a:spLocks/>
          </p:cNvSpPr>
          <p:nvPr/>
        </p:nvSpPr>
        <p:spPr bwMode="auto">
          <a:xfrm>
            <a:off x="3298825" y="2836862"/>
            <a:ext cx="228600" cy="762000"/>
          </a:xfrm>
          <a:custGeom>
            <a:avLst/>
            <a:gdLst>
              <a:gd name="T0" fmla="*/ 2147483647 w 144"/>
              <a:gd name="T1" fmla="*/ 2147483647 h 480"/>
              <a:gd name="T2" fmla="*/ 0 w 144"/>
              <a:gd name="T3" fmla="*/ 0 h 480"/>
              <a:gd name="T4" fmla="*/ 0 60000 65536"/>
              <a:gd name="T5" fmla="*/ 0 60000 65536"/>
              <a:gd name="T6" fmla="*/ 0 w 144"/>
              <a:gd name="T7" fmla="*/ 0 h 480"/>
              <a:gd name="T8" fmla="*/ 144 w 144"/>
              <a:gd name="T9" fmla="*/ 480 h 480"/>
            </a:gdLst>
            <a:ahLst/>
            <a:cxnLst>
              <a:cxn ang="T4">
                <a:pos x="T0" y="T1"/>
              </a:cxn>
              <a:cxn ang="T5">
                <a:pos x="T2" y="T3"/>
              </a:cxn>
            </a:cxnLst>
            <a:rect l="T6" t="T7" r="T8" b="T9"/>
            <a:pathLst>
              <a:path w="144" h="480">
                <a:moveTo>
                  <a:pt x="144" y="480"/>
                </a:moveTo>
                <a:cubicBezTo>
                  <a:pt x="144" y="480"/>
                  <a:pt x="72" y="240"/>
                  <a:pt x="0"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4" name="Freeform 227"/>
          <p:cNvSpPr>
            <a:spLocks/>
          </p:cNvSpPr>
          <p:nvPr/>
        </p:nvSpPr>
        <p:spPr bwMode="auto">
          <a:xfrm>
            <a:off x="2994025" y="2608262"/>
            <a:ext cx="266700" cy="1003300"/>
          </a:xfrm>
          <a:custGeom>
            <a:avLst/>
            <a:gdLst>
              <a:gd name="T0" fmla="*/ 2147483647 w 168"/>
              <a:gd name="T1" fmla="*/ 2147483647 h 632"/>
              <a:gd name="T2" fmla="*/ 2147483647 w 168"/>
              <a:gd name="T3" fmla="*/ 2147483647 h 632"/>
              <a:gd name="T4" fmla="*/ 0 w 168"/>
              <a:gd name="T5" fmla="*/ 2147483647 h 632"/>
              <a:gd name="T6" fmla="*/ 2147483647 w 168"/>
              <a:gd name="T7" fmla="*/ 0 h 632"/>
              <a:gd name="T8" fmla="*/ 0 60000 65536"/>
              <a:gd name="T9" fmla="*/ 0 60000 65536"/>
              <a:gd name="T10" fmla="*/ 0 60000 65536"/>
              <a:gd name="T11" fmla="*/ 0 60000 65536"/>
              <a:gd name="T12" fmla="*/ 0 w 168"/>
              <a:gd name="T13" fmla="*/ 0 h 632"/>
              <a:gd name="T14" fmla="*/ 168 w 168"/>
              <a:gd name="T15" fmla="*/ 632 h 632"/>
            </a:gdLst>
            <a:ahLst/>
            <a:cxnLst>
              <a:cxn ang="T8">
                <a:pos x="T0" y="T1"/>
              </a:cxn>
              <a:cxn ang="T9">
                <a:pos x="T2" y="T3"/>
              </a:cxn>
              <a:cxn ang="T10">
                <a:pos x="T4" y="T5"/>
              </a:cxn>
              <a:cxn ang="T11">
                <a:pos x="T6" y="T7"/>
              </a:cxn>
            </a:cxnLst>
            <a:rect l="T12" t="T13" r="T14" b="T15"/>
            <a:pathLst>
              <a:path w="168" h="632">
                <a:moveTo>
                  <a:pt x="144" y="624"/>
                </a:moveTo>
                <a:cubicBezTo>
                  <a:pt x="156" y="628"/>
                  <a:pt x="168" y="632"/>
                  <a:pt x="144" y="576"/>
                </a:cubicBezTo>
                <a:cubicBezTo>
                  <a:pt x="120" y="520"/>
                  <a:pt x="0" y="384"/>
                  <a:pt x="0" y="288"/>
                </a:cubicBezTo>
                <a:cubicBezTo>
                  <a:pt x="0" y="192"/>
                  <a:pt x="72" y="96"/>
                  <a:pt x="144"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5" name="Freeform 228"/>
          <p:cNvSpPr>
            <a:spLocks/>
          </p:cNvSpPr>
          <p:nvPr/>
        </p:nvSpPr>
        <p:spPr bwMode="auto">
          <a:xfrm>
            <a:off x="2765425" y="2760662"/>
            <a:ext cx="152400" cy="838200"/>
          </a:xfrm>
          <a:custGeom>
            <a:avLst/>
            <a:gdLst>
              <a:gd name="T0" fmla="*/ 2147483647 w 96"/>
              <a:gd name="T1" fmla="*/ 2147483647 h 528"/>
              <a:gd name="T2" fmla="*/ 0 w 96"/>
              <a:gd name="T3" fmla="*/ 2147483647 h 528"/>
              <a:gd name="T4" fmla="*/ 2147483647 w 96"/>
              <a:gd name="T5" fmla="*/ 0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528"/>
                </a:moveTo>
                <a:cubicBezTo>
                  <a:pt x="48" y="380"/>
                  <a:pt x="0" y="232"/>
                  <a:pt x="0" y="144"/>
                </a:cubicBezTo>
                <a:cubicBezTo>
                  <a:pt x="0" y="56"/>
                  <a:pt x="48" y="28"/>
                  <a:pt x="96"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6" name="Freeform 229"/>
          <p:cNvSpPr>
            <a:spLocks/>
          </p:cNvSpPr>
          <p:nvPr/>
        </p:nvSpPr>
        <p:spPr bwMode="auto">
          <a:xfrm>
            <a:off x="2689225" y="2836862"/>
            <a:ext cx="533400" cy="762000"/>
          </a:xfrm>
          <a:custGeom>
            <a:avLst/>
            <a:gdLst>
              <a:gd name="T0" fmla="*/ 0 w 336"/>
              <a:gd name="T1" fmla="*/ 2147483647 h 480"/>
              <a:gd name="T2" fmla="*/ 2147483647 w 336"/>
              <a:gd name="T3" fmla="*/ 0 h 480"/>
              <a:gd name="T4" fmla="*/ 0 60000 65536"/>
              <a:gd name="T5" fmla="*/ 0 60000 65536"/>
              <a:gd name="T6" fmla="*/ 0 w 336"/>
              <a:gd name="T7" fmla="*/ 0 h 480"/>
              <a:gd name="T8" fmla="*/ 336 w 336"/>
              <a:gd name="T9" fmla="*/ 480 h 480"/>
            </a:gdLst>
            <a:ahLst/>
            <a:cxnLst>
              <a:cxn ang="T4">
                <a:pos x="T0" y="T1"/>
              </a:cxn>
              <a:cxn ang="T5">
                <a:pos x="T2" y="T3"/>
              </a:cxn>
            </a:cxnLst>
            <a:rect l="T6" t="T7" r="T8" b="T9"/>
            <a:pathLst>
              <a:path w="336" h="480">
                <a:moveTo>
                  <a:pt x="0" y="480"/>
                </a:moveTo>
                <a:cubicBezTo>
                  <a:pt x="56" y="400"/>
                  <a:pt x="200" y="200"/>
                  <a:pt x="336"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87" name="Freeform 230"/>
          <p:cNvSpPr>
            <a:spLocks/>
          </p:cNvSpPr>
          <p:nvPr/>
        </p:nvSpPr>
        <p:spPr bwMode="auto">
          <a:xfrm>
            <a:off x="2232025" y="2379662"/>
            <a:ext cx="685800" cy="1219200"/>
          </a:xfrm>
          <a:custGeom>
            <a:avLst/>
            <a:gdLst>
              <a:gd name="T0" fmla="*/ 0 w 432"/>
              <a:gd name="T1" fmla="*/ 2147483647 h 768"/>
              <a:gd name="T2" fmla="*/ 2147483647 w 432"/>
              <a:gd name="T3" fmla="*/ 0 h 768"/>
              <a:gd name="T4" fmla="*/ 0 60000 65536"/>
              <a:gd name="T5" fmla="*/ 0 60000 65536"/>
              <a:gd name="T6" fmla="*/ 0 w 432"/>
              <a:gd name="T7" fmla="*/ 0 h 768"/>
              <a:gd name="T8" fmla="*/ 432 w 432"/>
              <a:gd name="T9" fmla="*/ 768 h 768"/>
            </a:gdLst>
            <a:ahLst/>
            <a:cxnLst>
              <a:cxn ang="T4">
                <a:pos x="T0" y="T1"/>
              </a:cxn>
              <a:cxn ang="T5">
                <a:pos x="T2" y="T3"/>
              </a:cxn>
            </a:cxnLst>
            <a:rect l="T6" t="T7" r="T8" b="T9"/>
            <a:pathLst>
              <a:path w="432" h="768">
                <a:moveTo>
                  <a:pt x="0" y="768"/>
                </a:moveTo>
                <a:cubicBezTo>
                  <a:pt x="0" y="768"/>
                  <a:pt x="216" y="384"/>
                  <a:pt x="432" y="0"/>
                </a:cubicBezTo>
              </a:path>
            </a:pathLst>
          </a:custGeom>
          <a:noFill/>
          <a:ln w="12700">
            <a:solidFill>
              <a:schemeClr val="tx1"/>
            </a:solidFill>
            <a:round/>
            <a:headEnd type="none" w="sm" len="sm"/>
            <a:tailEnd type="stealth" w="sm" len="lg"/>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0520123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r>
              <a:rPr lang="en-US" smtClean="0"/>
              <a:t>Machine Vision Example</a:t>
            </a:r>
          </a:p>
        </p:txBody>
      </p:sp>
      <p:sp>
        <p:nvSpPr>
          <p:cNvPr id="56323" name="Rectangle 7"/>
          <p:cNvSpPr>
            <a:spLocks noChangeArrowheads="1"/>
          </p:cNvSpPr>
          <p:nvPr/>
        </p:nvSpPr>
        <p:spPr bwMode="auto">
          <a:xfrm>
            <a:off x="3633698" y="4548980"/>
            <a:ext cx="277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a:hlinkClick r:id="rId2"/>
              </a:rPr>
              <a:t>http://www.terramax.com/</a:t>
            </a:r>
            <a:endParaRPr lang="en-US" sz="1800"/>
          </a:p>
        </p:txBody>
      </p:sp>
      <p:sp>
        <p:nvSpPr>
          <p:cNvPr id="56324" name="Text Box 8"/>
          <p:cNvSpPr txBox="1">
            <a:spLocks noChangeArrowheads="1"/>
          </p:cNvSpPr>
          <p:nvPr/>
        </p:nvSpPr>
        <p:spPr bwMode="auto">
          <a:xfrm>
            <a:off x="1195298" y="5234780"/>
            <a:ext cx="731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Several teams passed the second DARPA challenge to create autonomous vehicles. Although Stanford won the challenge, Team TerraMax had the most impressive entry.</a:t>
            </a:r>
          </a:p>
        </p:txBody>
      </p:sp>
      <p:pic>
        <p:nvPicPr>
          <p:cNvPr id="5632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698" y="1272380"/>
            <a:ext cx="4791075"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496071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p:spPr>
        <p:txBody>
          <a:bodyPr/>
          <a:lstStyle/>
          <a:p>
            <a:r>
              <a:rPr lang="en-US" smtClean="0"/>
              <a:t>Language Recognition</a:t>
            </a:r>
          </a:p>
        </p:txBody>
      </p:sp>
      <p:sp>
        <p:nvSpPr>
          <p:cNvPr id="142339" name="Rectangle 3"/>
          <p:cNvSpPr>
            <a:spLocks noGrp="1" noChangeArrowheads="1"/>
          </p:cNvSpPr>
          <p:nvPr>
            <p:ph type="body" idx="4294967295"/>
          </p:nvPr>
        </p:nvSpPr>
        <p:spPr>
          <a:xfrm>
            <a:off x="1212850" y="2286000"/>
            <a:ext cx="7772400" cy="1905000"/>
          </a:xfrm>
          <a:noFill/>
        </p:spPr>
        <p:txBody>
          <a:bodyPr>
            <a:normAutofit fontScale="85000" lnSpcReduction="10000"/>
          </a:bodyPr>
          <a:lstStyle/>
          <a:p>
            <a:r>
              <a:rPr lang="en-US" smtClean="0"/>
              <a:t>Look at the user’s voice command:</a:t>
            </a:r>
          </a:p>
          <a:p>
            <a:r>
              <a:rPr lang="en-US" smtClean="0"/>
              <a:t>Copy the red, file the blue, delete the yellow mark.</a:t>
            </a:r>
          </a:p>
          <a:p>
            <a:r>
              <a:rPr lang="en-US" smtClean="0"/>
              <a:t>Now, change the commas slightly.</a:t>
            </a:r>
          </a:p>
          <a:p>
            <a:r>
              <a:rPr lang="en-US" smtClean="0"/>
              <a:t>Copy the red file, the blue delete, the yellow mark.</a:t>
            </a:r>
          </a:p>
        </p:txBody>
      </p:sp>
      <p:sp>
        <p:nvSpPr>
          <p:cNvPr id="57348" name="Rectangle 4"/>
          <p:cNvSpPr>
            <a:spLocks noChangeArrowheads="1"/>
          </p:cNvSpPr>
          <p:nvPr/>
        </p:nvSpPr>
        <p:spPr bwMode="auto">
          <a:xfrm>
            <a:off x="1143000" y="1682750"/>
            <a:ext cx="673100" cy="444500"/>
          </a:xfrm>
          <a:prstGeom prst="rect">
            <a:avLst/>
          </a:prstGeom>
          <a:solidFill>
            <a:srgbClr val="C00000"/>
          </a:solidFill>
          <a:ln w="12700">
            <a:solidFill>
              <a:schemeClr val="tx1"/>
            </a:solidFill>
            <a:miter lim="800000"/>
            <a:headEnd/>
            <a:tailEnd/>
          </a:ln>
        </p:spPr>
        <p:txBody>
          <a:bodyPr wrap="none" anchor="ctr"/>
          <a:lstStyle/>
          <a:p>
            <a:endParaRPr lang="en-US"/>
          </a:p>
        </p:txBody>
      </p:sp>
      <p:sp>
        <p:nvSpPr>
          <p:cNvPr id="57349" name="Oval 5"/>
          <p:cNvSpPr>
            <a:spLocks noChangeArrowheads="1"/>
          </p:cNvSpPr>
          <p:nvPr/>
        </p:nvSpPr>
        <p:spPr bwMode="auto">
          <a:xfrm>
            <a:off x="2514600" y="1606550"/>
            <a:ext cx="749300" cy="520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7350" name="Freeform 6"/>
          <p:cNvSpPr>
            <a:spLocks/>
          </p:cNvSpPr>
          <p:nvPr/>
        </p:nvSpPr>
        <p:spPr bwMode="auto">
          <a:xfrm>
            <a:off x="3956050" y="1676400"/>
            <a:ext cx="763588" cy="458788"/>
          </a:xfrm>
          <a:custGeom>
            <a:avLst/>
            <a:gdLst>
              <a:gd name="T0" fmla="*/ 2147483647 w 481"/>
              <a:gd name="T1" fmla="*/ 0 h 289"/>
              <a:gd name="T2" fmla="*/ 0 w 481"/>
              <a:gd name="T3" fmla="*/ 2147483647 h 289"/>
              <a:gd name="T4" fmla="*/ 2147483647 w 481"/>
              <a:gd name="T5" fmla="*/ 2147483647 h 289"/>
              <a:gd name="T6" fmla="*/ 2147483647 w 481"/>
              <a:gd name="T7" fmla="*/ 0 h 289"/>
              <a:gd name="T8" fmla="*/ 0 60000 65536"/>
              <a:gd name="T9" fmla="*/ 0 60000 65536"/>
              <a:gd name="T10" fmla="*/ 0 60000 65536"/>
              <a:gd name="T11" fmla="*/ 0 60000 65536"/>
              <a:gd name="T12" fmla="*/ 0 w 481"/>
              <a:gd name="T13" fmla="*/ 0 h 289"/>
              <a:gd name="T14" fmla="*/ 481 w 481"/>
              <a:gd name="T15" fmla="*/ 289 h 289"/>
            </a:gdLst>
            <a:ahLst/>
            <a:cxnLst>
              <a:cxn ang="T8">
                <a:pos x="T0" y="T1"/>
              </a:cxn>
              <a:cxn ang="T9">
                <a:pos x="T2" y="T3"/>
              </a:cxn>
              <a:cxn ang="T10">
                <a:pos x="T4" y="T5"/>
              </a:cxn>
              <a:cxn ang="T11">
                <a:pos x="T6" y="T7"/>
              </a:cxn>
            </a:cxnLst>
            <a:rect l="T12" t="T13" r="T14" b="T15"/>
            <a:pathLst>
              <a:path w="481" h="289">
                <a:moveTo>
                  <a:pt x="336" y="0"/>
                </a:moveTo>
                <a:lnTo>
                  <a:pt x="0" y="288"/>
                </a:lnTo>
                <a:lnTo>
                  <a:pt x="480" y="288"/>
                </a:lnTo>
                <a:lnTo>
                  <a:pt x="336" y="0"/>
                </a:lnTo>
              </a:path>
            </a:pathLst>
          </a:custGeom>
          <a:solidFill>
            <a:srgbClr val="FFFF00"/>
          </a:solidFill>
          <a:ln w="12700" cap="rnd">
            <a:solidFill>
              <a:schemeClr val="tx1"/>
            </a:solidFill>
            <a:round/>
            <a:headEnd/>
            <a:tailEnd/>
          </a:ln>
        </p:spPr>
        <p:txBody>
          <a:bodyPr/>
          <a:lstStyle/>
          <a:p>
            <a:endParaRPr lang="en-US"/>
          </a:p>
        </p:txBody>
      </p:sp>
      <p:sp>
        <p:nvSpPr>
          <p:cNvPr id="57351" name="Rectangle 7"/>
          <p:cNvSpPr>
            <a:spLocks noChangeArrowheads="1"/>
          </p:cNvSpPr>
          <p:nvPr/>
        </p:nvSpPr>
        <p:spPr bwMode="auto">
          <a:xfrm>
            <a:off x="1219200" y="4197350"/>
            <a:ext cx="673100" cy="444500"/>
          </a:xfrm>
          <a:prstGeom prst="rect">
            <a:avLst/>
          </a:prstGeom>
          <a:solidFill>
            <a:srgbClr val="C00000"/>
          </a:solidFill>
          <a:ln w="12700">
            <a:solidFill>
              <a:schemeClr val="tx1"/>
            </a:solidFill>
            <a:miter lim="800000"/>
            <a:headEnd/>
            <a:tailEnd/>
          </a:ln>
        </p:spPr>
        <p:txBody>
          <a:bodyPr wrap="none" anchor="ctr"/>
          <a:lstStyle/>
          <a:p>
            <a:endParaRPr lang="en-US"/>
          </a:p>
        </p:txBody>
      </p:sp>
      <p:sp>
        <p:nvSpPr>
          <p:cNvPr id="57352" name="Oval 8"/>
          <p:cNvSpPr>
            <a:spLocks noChangeArrowheads="1"/>
          </p:cNvSpPr>
          <p:nvPr/>
        </p:nvSpPr>
        <p:spPr bwMode="auto">
          <a:xfrm>
            <a:off x="2590800" y="4121150"/>
            <a:ext cx="749300" cy="520700"/>
          </a:xfrm>
          <a:prstGeom prst="ellipse">
            <a:avLst/>
          </a:prstGeom>
          <a:solidFill>
            <a:srgbClr val="63BAFB"/>
          </a:solidFill>
          <a:ln w="12700">
            <a:solidFill>
              <a:schemeClr val="tx1"/>
            </a:solidFill>
            <a:round/>
            <a:headEnd/>
            <a:tailEnd/>
          </a:ln>
        </p:spPr>
        <p:txBody>
          <a:bodyPr wrap="none" anchor="ctr"/>
          <a:lstStyle/>
          <a:p>
            <a:endParaRPr lang="en-US"/>
          </a:p>
        </p:txBody>
      </p:sp>
      <p:sp>
        <p:nvSpPr>
          <p:cNvPr id="57353" name="Freeform 9"/>
          <p:cNvSpPr>
            <a:spLocks/>
          </p:cNvSpPr>
          <p:nvPr/>
        </p:nvSpPr>
        <p:spPr bwMode="auto">
          <a:xfrm>
            <a:off x="4032250" y="4191000"/>
            <a:ext cx="763588" cy="458788"/>
          </a:xfrm>
          <a:custGeom>
            <a:avLst/>
            <a:gdLst>
              <a:gd name="T0" fmla="*/ 2147483647 w 481"/>
              <a:gd name="T1" fmla="*/ 0 h 289"/>
              <a:gd name="T2" fmla="*/ 0 w 481"/>
              <a:gd name="T3" fmla="*/ 2147483647 h 289"/>
              <a:gd name="T4" fmla="*/ 2147483647 w 481"/>
              <a:gd name="T5" fmla="*/ 2147483647 h 289"/>
              <a:gd name="T6" fmla="*/ 2147483647 w 481"/>
              <a:gd name="T7" fmla="*/ 0 h 289"/>
              <a:gd name="T8" fmla="*/ 0 60000 65536"/>
              <a:gd name="T9" fmla="*/ 0 60000 65536"/>
              <a:gd name="T10" fmla="*/ 0 60000 65536"/>
              <a:gd name="T11" fmla="*/ 0 60000 65536"/>
              <a:gd name="T12" fmla="*/ 0 w 481"/>
              <a:gd name="T13" fmla="*/ 0 h 289"/>
              <a:gd name="T14" fmla="*/ 481 w 481"/>
              <a:gd name="T15" fmla="*/ 289 h 289"/>
            </a:gdLst>
            <a:ahLst/>
            <a:cxnLst>
              <a:cxn ang="T8">
                <a:pos x="T0" y="T1"/>
              </a:cxn>
              <a:cxn ang="T9">
                <a:pos x="T2" y="T3"/>
              </a:cxn>
              <a:cxn ang="T10">
                <a:pos x="T4" y="T5"/>
              </a:cxn>
              <a:cxn ang="T11">
                <a:pos x="T6" y="T7"/>
              </a:cxn>
            </a:cxnLst>
            <a:rect l="T12" t="T13" r="T14" b="T15"/>
            <a:pathLst>
              <a:path w="481" h="289">
                <a:moveTo>
                  <a:pt x="336" y="0"/>
                </a:moveTo>
                <a:lnTo>
                  <a:pt x="0" y="288"/>
                </a:lnTo>
                <a:lnTo>
                  <a:pt x="480" y="288"/>
                </a:lnTo>
                <a:lnTo>
                  <a:pt x="336" y="0"/>
                </a:lnTo>
              </a:path>
            </a:pathLst>
          </a:custGeom>
          <a:solidFill>
            <a:srgbClr val="FFFF00"/>
          </a:solidFill>
          <a:ln w="12700" cap="rnd">
            <a:solidFill>
              <a:schemeClr val="tx1"/>
            </a:solidFill>
            <a:round/>
            <a:headEnd/>
            <a:tailEnd/>
          </a:ln>
        </p:spPr>
        <p:txBody>
          <a:bodyPr/>
          <a:lstStyle/>
          <a:p>
            <a:endParaRPr lang="en-US"/>
          </a:p>
        </p:txBody>
      </p:sp>
      <p:sp>
        <p:nvSpPr>
          <p:cNvPr id="57354" name="Rectangle 10"/>
          <p:cNvSpPr>
            <a:spLocks noChangeArrowheads="1"/>
          </p:cNvSpPr>
          <p:nvPr/>
        </p:nvSpPr>
        <p:spPr bwMode="auto">
          <a:xfrm>
            <a:off x="1289050" y="5257800"/>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I saw the Grand Canyon flying to New York.</a:t>
            </a:r>
          </a:p>
        </p:txBody>
      </p:sp>
      <p:sp>
        <p:nvSpPr>
          <p:cNvPr id="57355" name="AutoShape 11"/>
          <p:cNvSpPr>
            <a:spLocks noChangeArrowheads="1"/>
          </p:cNvSpPr>
          <p:nvPr/>
        </p:nvSpPr>
        <p:spPr bwMode="auto">
          <a:xfrm>
            <a:off x="7004050" y="4419600"/>
            <a:ext cx="1600200" cy="1828800"/>
          </a:xfrm>
          <a:prstGeom prst="roundRect">
            <a:avLst>
              <a:gd name="adj" fmla="val 16667"/>
            </a:avLst>
          </a:prstGeom>
          <a:solidFill>
            <a:srgbClr val="FFFF99"/>
          </a:solidFill>
          <a:ln w="12700">
            <a:solidFill>
              <a:srgbClr val="FC0128"/>
            </a:solidFill>
            <a:round/>
            <a:headEnd type="none" w="sm" len="sm"/>
            <a:tailEnd type="none" w="sm" len="sm"/>
          </a:ln>
        </p:spPr>
        <p:txBody>
          <a:bodyPr wrap="none" anchor="ctr"/>
          <a:lstStyle/>
          <a:p>
            <a:pPr algn="ctr"/>
            <a:r>
              <a:rPr lang="en-US" sz="2000">
                <a:solidFill>
                  <a:srgbClr val="FC0128"/>
                </a:solidFill>
              </a:rPr>
              <a:t>Emergency</a:t>
            </a:r>
          </a:p>
          <a:p>
            <a:pPr algn="ctr"/>
            <a:r>
              <a:rPr lang="en-US" sz="2000">
                <a:solidFill>
                  <a:srgbClr val="FC0128"/>
                </a:solidFill>
              </a:rPr>
              <a:t>Vehicles</a:t>
            </a:r>
          </a:p>
          <a:p>
            <a:pPr algn="ctr"/>
            <a:r>
              <a:rPr lang="en-US" sz="2000">
                <a:solidFill>
                  <a:srgbClr val="FC0128"/>
                </a:solidFill>
              </a:rPr>
              <a:t>No</a:t>
            </a:r>
          </a:p>
          <a:p>
            <a:pPr algn="ctr"/>
            <a:r>
              <a:rPr lang="en-US" sz="2000">
                <a:solidFill>
                  <a:srgbClr val="FC0128"/>
                </a:solidFill>
              </a:rPr>
              <a:t>Parking</a:t>
            </a:r>
          </a:p>
          <a:p>
            <a:pPr algn="ctr"/>
            <a:r>
              <a:rPr lang="en-US" sz="2000">
                <a:solidFill>
                  <a:srgbClr val="FC0128"/>
                </a:solidFill>
              </a:rPr>
              <a:t>Any Time</a:t>
            </a:r>
          </a:p>
        </p:txBody>
      </p:sp>
      <p:sp>
        <p:nvSpPr>
          <p:cNvPr id="57356" name="TextBox 11"/>
          <p:cNvSpPr txBox="1">
            <a:spLocks noChangeArrowheads="1"/>
          </p:cNvSpPr>
          <p:nvPr/>
        </p:nvSpPr>
        <p:spPr bwMode="auto">
          <a:xfrm>
            <a:off x="1273175" y="5791200"/>
            <a:ext cx="580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The panda enters a bar, eats, shoots, and leaves.</a:t>
            </a:r>
          </a:p>
        </p:txBody>
      </p:sp>
    </p:spTree>
    <p:extLst>
      <p:ext uri="{BB962C8B-B14F-4D97-AF65-F5344CB8AC3E}">
        <p14:creationId xmlns:p14="http://schemas.microsoft.com/office/powerpoint/2010/main" val="1662860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 calcmode="lin" valueType="num">
                                      <p:cBhvr additive="base">
                                        <p:cTn id="25" dur="500" fill="hold"/>
                                        <p:tgtEl>
                                          <p:spTgt spid="1423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2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IBM Watson</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22116" r="39217" b="34321"/>
          <a:stretch/>
        </p:blipFill>
        <p:spPr bwMode="auto">
          <a:xfrm>
            <a:off x="2057400" y="1371600"/>
            <a:ext cx="5203065" cy="334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5105400"/>
            <a:ext cx="4572000" cy="523220"/>
          </a:xfrm>
          <a:prstGeom prst="rect">
            <a:avLst/>
          </a:prstGeom>
        </p:spPr>
        <p:txBody>
          <a:bodyPr>
            <a:spAutoFit/>
          </a:bodyPr>
          <a:lstStyle/>
          <a:p>
            <a:r>
              <a:rPr lang="en-US" sz="1400" dirty="0">
                <a:hlinkClick r:id="rId3"/>
              </a:rPr>
              <a:t>http://</a:t>
            </a:r>
            <a:r>
              <a:rPr lang="en-US" sz="1400" dirty="0" smtClean="0">
                <a:hlinkClick r:id="rId3"/>
              </a:rPr>
              <a:t>www.youtube.com/watch?v=12rNbGf2Wwo</a:t>
            </a:r>
            <a:r>
              <a:rPr lang="en-US" sz="1400" dirty="0" smtClean="0"/>
              <a:t> Practice match 4 min.</a:t>
            </a:r>
            <a:endParaRPr lang="en-US" sz="1400" dirty="0"/>
          </a:p>
        </p:txBody>
      </p:sp>
      <p:sp>
        <p:nvSpPr>
          <p:cNvPr id="5" name="TextBox 4"/>
          <p:cNvSpPr txBox="1"/>
          <p:nvPr/>
        </p:nvSpPr>
        <p:spPr>
          <a:xfrm>
            <a:off x="1393547" y="5715987"/>
            <a:ext cx="6069610" cy="830997"/>
          </a:xfrm>
          <a:prstGeom prst="rect">
            <a:avLst/>
          </a:prstGeom>
          <a:noFill/>
        </p:spPr>
        <p:txBody>
          <a:bodyPr wrap="none" rtlCol="0">
            <a:spAutoFit/>
          </a:bodyPr>
          <a:lstStyle/>
          <a:p>
            <a:r>
              <a:rPr lang="en-US" sz="1600" dirty="0" smtClean="0"/>
              <a:t>February 14-16, 2011: Watson beat two top humans in Jeopardy.</a:t>
            </a:r>
          </a:p>
          <a:p>
            <a:r>
              <a:rPr lang="en-US" sz="1600" dirty="0" smtClean="0"/>
              <a:t>Natural language parsing and statistical searching.</a:t>
            </a:r>
          </a:p>
          <a:p>
            <a:r>
              <a:rPr lang="en-US" sz="1600" dirty="0" smtClean="0"/>
              <a:t>Multiple blade servers and 15 terabytes of RAM!</a:t>
            </a:r>
            <a:endParaRPr lang="en-US" sz="1600" dirty="0"/>
          </a:p>
        </p:txBody>
      </p:sp>
    </p:spTree>
    <p:extLst>
      <p:ext uri="{BB962C8B-B14F-4D97-AF65-F5344CB8AC3E}">
        <p14:creationId xmlns:p14="http://schemas.microsoft.com/office/powerpoint/2010/main" val="1701207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251994" y="1652789"/>
            <a:ext cx="291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Subjective Definitions</a:t>
            </a:r>
          </a:p>
        </p:txBody>
      </p:sp>
      <p:sp>
        <p:nvSpPr>
          <p:cNvPr id="58371" name="Line 3"/>
          <p:cNvSpPr>
            <a:spLocks noChangeShapeType="1"/>
          </p:cNvSpPr>
          <p:nvPr/>
        </p:nvSpPr>
        <p:spPr bwMode="auto">
          <a:xfrm>
            <a:off x="1134269" y="3116464"/>
            <a:ext cx="6172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72" name="Rectangle 4"/>
          <p:cNvSpPr>
            <a:spLocks noChangeArrowheads="1"/>
          </p:cNvSpPr>
          <p:nvPr/>
        </p:nvSpPr>
        <p:spPr bwMode="auto">
          <a:xfrm>
            <a:off x="6985794" y="3176789"/>
            <a:ext cx="163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temperature</a:t>
            </a:r>
          </a:p>
        </p:txBody>
      </p:sp>
      <p:sp>
        <p:nvSpPr>
          <p:cNvPr id="58373" name="Line 5"/>
          <p:cNvSpPr>
            <a:spLocks noChangeShapeType="1"/>
          </p:cNvSpPr>
          <p:nvPr/>
        </p:nvSpPr>
        <p:spPr bwMode="auto">
          <a:xfrm>
            <a:off x="3801269" y="2887864"/>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74" name="Rectangle 6"/>
          <p:cNvSpPr>
            <a:spLocks noChangeArrowheads="1"/>
          </p:cNvSpPr>
          <p:nvPr/>
        </p:nvSpPr>
        <p:spPr bwMode="auto">
          <a:xfrm>
            <a:off x="2947194" y="2406852"/>
            <a:ext cx="1562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latin typeface="Times New Roman" pitchFamily="18" charset="0"/>
              </a:rPr>
              <a:t>reference point</a:t>
            </a:r>
          </a:p>
        </p:txBody>
      </p:sp>
      <p:sp>
        <p:nvSpPr>
          <p:cNvPr id="58375" name="Rectangle 7"/>
          <p:cNvSpPr>
            <a:spLocks noChangeArrowheads="1"/>
          </p:cNvSpPr>
          <p:nvPr/>
        </p:nvSpPr>
        <p:spPr bwMode="auto">
          <a:xfrm>
            <a:off x="3099594" y="3549852"/>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latin typeface="Times New Roman" pitchFamily="18" charset="0"/>
              </a:rPr>
              <a:t>e.g., average</a:t>
            </a:r>
          </a:p>
          <a:p>
            <a:r>
              <a:rPr lang="en-US" sz="1800">
                <a:latin typeface="Times New Roman" pitchFamily="18" charset="0"/>
              </a:rPr>
              <a:t>temperature</a:t>
            </a:r>
          </a:p>
        </p:txBody>
      </p:sp>
      <p:sp>
        <p:nvSpPr>
          <p:cNvPr id="58376" name="Rectangle 8"/>
          <p:cNvSpPr>
            <a:spLocks noChangeArrowheads="1"/>
          </p:cNvSpPr>
          <p:nvPr/>
        </p:nvSpPr>
        <p:spPr bwMode="auto">
          <a:xfrm>
            <a:off x="1499394" y="3100589"/>
            <a:ext cx="70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cold</a:t>
            </a:r>
          </a:p>
        </p:txBody>
      </p:sp>
      <p:sp>
        <p:nvSpPr>
          <p:cNvPr id="58377" name="Rectangle 9"/>
          <p:cNvSpPr>
            <a:spLocks noChangeArrowheads="1"/>
          </p:cNvSpPr>
          <p:nvPr/>
        </p:nvSpPr>
        <p:spPr bwMode="auto">
          <a:xfrm>
            <a:off x="5461794" y="3100589"/>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hot</a:t>
            </a:r>
          </a:p>
        </p:txBody>
      </p:sp>
      <p:sp>
        <p:nvSpPr>
          <p:cNvPr id="58378" name="Line 10"/>
          <p:cNvSpPr>
            <a:spLocks noChangeShapeType="1"/>
          </p:cNvSpPr>
          <p:nvPr/>
        </p:nvSpPr>
        <p:spPr bwMode="auto">
          <a:xfrm flipH="1">
            <a:off x="2353469" y="3268864"/>
            <a:ext cx="10668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11"/>
          <p:cNvSpPr>
            <a:spLocks noChangeShapeType="1"/>
          </p:cNvSpPr>
          <p:nvPr/>
        </p:nvSpPr>
        <p:spPr bwMode="auto">
          <a:xfrm>
            <a:off x="4106069" y="3268864"/>
            <a:ext cx="11430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8380" name="Rectangle 12"/>
          <p:cNvSpPr>
            <a:spLocks noChangeArrowheads="1"/>
          </p:cNvSpPr>
          <p:nvPr/>
        </p:nvSpPr>
        <p:spPr bwMode="auto">
          <a:xfrm>
            <a:off x="1797844" y="4465839"/>
            <a:ext cx="5468938" cy="1200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a:latin typeface="Times New Roman" pitchFamily="18" charset="0"/>
              </a:rPr>
              <a:t>Moving farther from the reference point</a:t>
            </a:r>
          </a:p>
          <a:p>
            <a:r>
              <a:rPr lang="en-US">
                <a:latin typeface="Times New Roman" pitchFamily="18" charset="0"/>
              </a:rPr>
              <a:t>increases the chance that the temperature is</a:t>
            </a:r>
          </a:p>
          <a:p>
            <a:r>
              <a:rPr lang="en-US">
                <a:latin typeface="Times New Roman" pitchFamily="18" charset="0"/>
              </a:rPr>
              <a:t>considered to be different (cold or hot).</a:t>
            </a:r>
          </a:p>
        </p:txBody>
      </p:sp>
      <p:sp>
        <p:nvSpPr>
          <p:cNvPr id="58381" name="Rectangle 13"/>
          <p:cNvSpPr>
            <a:spLocks noGrp="1" noChangeArrowheads="1"/>
          </p:cNvSpPr>
          <p:nvPr>
            <p:ph type="title"/>
          </p:nvPr>
        </p:nvSpPr>
        <p:spPr/>
        <p:txBody>
          <a:bodyPr/>
          <a:lstStyle/>
          <a:p>
            <a:r>
              <a:rPr lang="en-US" smtClean="0"/>
              <a:t>Subjective (fuzzy) Definitions</a:t>
            </a:r>
          </a:p>
        </p:txBody>
      </p:sp>
    </p:spTree>
    <p:extLst>
      <p:ext uri="{BB962C8B-B14F-4D97-AF65-F5344CB8AC3E}">
        <p14:creationId xmlns:p14="http://schemas.microsoft.com/office/powerpoint/2010/main" val="27953469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p:spPr>
        <p:txBody>
          <a:bodyPr/>
          <a:lstStyle/>
          <a:p>
            <a:r>
              <a:rPr lang="en-US" smtClean="0"/>
              <a:t>DSS and ES</a:t>
            </a:r>
          </a:p>
        </p:txBody>
      </p:sp>
      <p:graphicFrame>
        <p:nvGraphicFramePr>
          <p:cNvPr id="10242" name="Object 3"/>
          <p:cNvGraphicFramePr>
            <a:graphicFrameLocks/>
          </p:cNvGraphicFramePr>
          <p:nvPr>
            <p:extLst>
              <p:ext uri="{D42A27DB-BD31-4B8C-83A1-F6EECF244321}">
                <p14:modId xmlns:p14="http://schemas.microsoft.com/office/powerpoint/2010/main" val="4120534414"/>
              </p:ext>
            </p:extLst>
          </p:nvPr>
        </p:nvGraphicFramePr>
        <p:xfrm>
          <a:off x="838200" y="1524000"/>
          <a:ext cx="8153400" cy="2329106"/>
        </p:xfrm>
        <a:graphic>
          <a:graphicData uri="http://schemas.openxmlformats.org/presentationml/2006/ole">
            <mc:AlternateContent xmlns:mc="http://schemas.openxmlformats.org/markup-compatibility/2006">
              <mc:Choice xmlns:v="urn:schemas-microsoft-com:vml" Requires="v">
                <p:oleObj spid="_x0000_s10262" name="Document" r:id="rId4" imgW="5943600" imgH="2050920" progId="Word.Document.8">
                  <p:embed/>
                </p:oleObj>
              </mc:Choice>
              <mc:Fallback>
                <p:oleObj name="Document" r:id="rId4" imgW="5943600" imgH="205092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t="3716" r="1256" b="14551"/>
                      <a:stretch>
                        <a:fillRect/>
                      </a:stretch>
                    </p:blipFill>
                    <p:spPr bwMode="auto">
                      <a:xfrm>
                        <a:off x="838200" y="1524000"/>
                        <a:ext cx="8153400" cy="232910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3219891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rc 2"/>
          <p:cNvSpPr>
            <a:spLocks/>
          </p:cNvSpPr>
          <p:nvPr/>
        </p:nvSpPr>
        <p:spPr bwMode="auto">
          <a:xfrm>
            <a:off x="6942138" y="3460750"/>
            <a:ext cx="457200" cy="10668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9"/>
                  <a:pt x="9625" y="41"/>
                  <a:pt x="21525" y="0"/>
                </a:cubicBezTo>
              </a:path>
              <a:path w="21600" h="21600" stroke="0" extrusionOk="0">
                <a:moveTo>
                  <a:pt x="0" y="21600"/>
                </a:moveTo>
                <a:cubicBezTo>
                  <a:pt x="0" y="9699"/>
                  <a:pt x="9625" y="41"/>
                  <a:pt x="21525" y="0"/>
                </a:cubicBezTo>
                <a:lnTo>
                  <a:pt x="21600" y="21600"/>
                </a:lnTo>
                <a:close/>
              </a:path>
            </a:pathLst>
          </a:custGeom>
          <a:noFill/>
          <a:ln w="76200" cap="rnd">
            <a:solidFill>
              <a:schemeClr val="tx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5" name="Rectangle 3"/>
          <p:cNvSpPr>
            <a:spLocks noGrp="1" noChangeArrowheads="1"/>
          </p:cNvSpPr>
          <p:nvPr>
            <p:ph type="title"/>
          </p:nvPr>
        </p:nvSpPr>
        <p:spPr/>
        <p:txBody>
          <a:bodyPr/>
          <a:lstStyle/>
          <a:p>
            <a:r>
              <a:rPr lang="en-US" smtClean="0"/>
              <a:t>DSS, ES, and AI: Bank Example</a:t>
            </a:r>
          </a:p>
        </p:txBody>
      </p:sp>
      <p:sp>
        <p:nvSpPr>
          <p:cNvPr id="59396" name="Line 4"/>
          <p:cNvSpPr>
            <a:spLocks noChangeShapeType="1"/>
          </p:cNvSpPr>
          <p:nvPr/>
        </p:nvSpPr>
        <p:spPr bwMode="auto">
          <a:xfrm>
            <a:off x="768350" y="1935162"/>
            <a:ext cx="8077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397" name="Line 5"/>
          <p:cNvSpPr>
            <a:spLocks noChangeShapeType="1"/>
          </p:cNvSpPr>
          <p:nvPr/>
        </p:nvSpPr>
        <p:spPr bwMode="auto">
          <a:xfrm>
            <a:off x="3435350" y="1630362"/>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398" name="Line 6"/>
          <p:cNvSpPr>
            <a:spLocks noChangeShapeType="1"/>
          </p:cNvSpPr>
          <p:nvPr/>
        </p:nvSpPr>
        <p:spPr bwMode="auto">
          <a:xfrm>
            <a:off x="6483350" y="1630362"/>
            <a:ext cx="0" cy="464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399" name="Rectangle 7"/>
          <p:cNvSpPr>
            <a:spLocks noChangeArrowheads="1"/>
          </p:cNvSpPr>
          <p:nvPr/>
        </p:nvSpPr>
        <p:spPr bwMode="auto">
          <a:xfrm>
            <a:off x="981075" y="1552575"/>
            <a:ext cx="2644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t>Decision Support System</a:t>
            </a:r>
          </a:p>
        </p:txBody>
      </p:sp>
      <p:sp>
        <p:nvSpPr>
          <p:cNvPr id="59400" name="Rectangle 8"/>
          <p:cNvSpPr>
            <a:spLocks noChangeArrowheads="1"/>
          </p:cNvSpPr>
          <p:nvPr/>
        </p:nvSpPr>
        <p:spPr bwMode="auto">
          <a:xfrm>
            <a:off x="4105275" y="1552575"/>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t>Expert System</a:t>
            </a:r>
          </a:p>
        </p:txBody>
      </p:sp>
      <p:sp>
        <p:nvSpPr>
          <p:cNvPr id="59401" name="Rectangle 9"/>
          <p:cNvSpPr>
            <a:spLocks noChangeArrowheads="1"/>
          </p:cNvSpPr>
          <p:nvPr/>
        </p:nvSpPr>
        <p:spPr bwMode="auto">
          <a:xfrm>
            <a:off x="6467475" y="1552575"/>
            <a:ext cx="2176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t>Artificial Intelligence</a:t>
            </a:r>
          </a:p>
        </p:txBody>
      </p:sp>
      <p:sp>
        <p:nvSpPr>
          <p:cNvPr id="59402" name="Rectangle 10"/>
          <p:cNvSpPr>
            <a:spLocks noChangeArrowheads="1"/>
          </p:cNvSpPr>
          <p:nvPr/>
        </p:nvSpPr>
        <p:spPr bwMode="auto">
          <a:xfrm>
            <a:off x="1143000" y="4602162"/>
            <a:ext cx="2133600" cy="1289050"/>
          </a:xfrm>
          <a:prstGeom prst="rect">
            <a:avLst/>
          </a:prstGeom>
          <a:solidFill>
            <a:srgbClr val="FDFFD1"/>
          </a:solidFill>
          <a:ln w="12700">
            <a:solidFill>
              <a:schemeClr val="tx1"/>
            </a:solidFill>
            <a:miter lim="800000"/>
            <a:headEnd/>
            <a:tailEnd/>
          </a:ln>
        </p:spPr>
        <p:txBody>
          <a:bodyPr wrap="none"/>
          <a:lstStyle/>
          <a:p>
            <a:pPr>
              <a:tabLst>
                <a:tab pos="509588" algn="l"/>
                <a:tab pos="1035050" algn="l"/>
                <a:tab pos="1477963" algn="l"/>
              </a:tabLst>
            </a:pPr>
            <a:r>
              <a:rPr lang="en-US" sz="1200"/>
              <a:t>Name	Loan	#Late	Amount</a:t>
            </a:r>
          </a:p>
          <a:p>
            <a:pPr>
              <a:tabLst>
                <a:tab pos="509588" algn="l"/>
                <a:tab pos="1035050" algn="l"/>
                <a:tab pos="1477963" algn="l"/>
              </a:tabLst>
            </a:pPr>
            <a:r>
              <a:rPr lang="en-US" sz="1200"/>
              <a:t>Brown	25,000	   5	1,250</a:t>
            </a:r>
          </a:p>
          <a:p>
            <a:pPr>
              <a:tabLst>
                <a:tab pos="509588" algn="l"/>
                <a:tab pos="1035050" algn="l"/>
                <a:tab pos="1477963" algn="l"/>
              </a:tabLst>
            </a:pPr>
            <a:r>
              <a:rPr lang="en-US" sz="1200"/>
              <a:t>Jones	62,000	   1	   135</a:t>
            </a:r>
          </a:p>
          <a:p>
            <a:pPr>
              <a:tabLst>
                <a:tab pos="509588" algn="l"/>
                <a:tab pos="1035050" algn="l"/>
                <a:tab pos="1477963" algn="l"/>
              </a:tabLst>
            </a:pPr>
            <a:r>
              <a:rPr lang="en-US" sz="1200"/>
              <a:t>Smith	83,000	   3	2,435</a:t>
            </a:r>
          </a:p>
          <a:p>
            <a:pPr>
              <a:tabLst>
                <a:tab pos="509588" algn="l"/>
                <a:tab pos="1035050" algn="l"/>
                <a:tab pos="1477963" algn="l"/>
              </a:tabLst>
            </a:pPr>
            <a:r>
              <a:rPr lang="en-US" sz="1200"/>
              <a:t>...</a:t>
            </a:r>
          </a:p>
        </p:txBody>
      </p:sp>
      <p:sp>
        <p:nvSpPr>
          <p:cNvPr id="59403" name="Rectangle 11"/>
          <p:cNvSpPr>
            <a:spLocks noChangeArrowheads="1"/>
          </p:cNvSpPr>
          <p:nvPr/>
        </p:nvSpPr>
        <p:spPr bwMode="auto">
          <a:xfrm>
            <a:off x="228600" y="2697162"/>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Data</a:t>
            </a:r>
          </a:p>
        </p:txBody>
      </p:sp>
      <p:sp>
        <p:nvSpPr>
          <p:cNvPr id="59404" name="Rectangle 12"/>
          <p:cNvSpPr>
            <a:spLocks noChangeArrowheads="1"/>
          </p:cNvSpPr>
          <p:nvPr/>
        </p:nvSpPr>
        <p:spPr bwMode="auto">
          <a:xfrm>
            <a:off x="1219200" y="2468562"/>
            <a:ext cx="20510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400"/>
              <a:t>Income</a:t>
            </a:r>
          </a:p>
          <a:p>
            <a:pPr>
              <a:spcBef>
                <a:spcPct val="50000"/>
              </a:spcBef>
            </a:pPr>
            <a:r>
              <a:rPr lang="en-US" sz="1400"/>
              <a:t>Existing loans</a:t>
            </a:r>
          </a:p>
          <a:p>
            <a:pPr>
              <a:spcBef>
                <a:spcPct val="50000"/>
              </a:spcBef>
            </a:pPr>
            <a:r>
              <a:rPr lang="en-US" sz="1400"/>
              <a:t>Credit report</a:t>
            </a:r>
          </a:p>
        </p:txBody>
      </p:sp>
      <p:sp>
        <p:nvSpPr>
          <p:cNvPr id="59405" name="Rectangle 13"/>
          <p:cNvSpPr>
            <a:spLocks noChangeArrowheads="1"/>
          </p:cNvSpPr>
          <p:nvPr/>
        </p:nvSpPr>
        <p:spPr bwMode="auto">
          <a:xfrm>
            <a:off x="228600" y="3763962"/>
            <a:ext cx="73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Model</a:t>
            </a:r>
          </a:p>
        </p:txBody>
      </p:sp>
      <p:sp>
        <p:nvSpPr>
          <p:cNvPr id="59406" name="Rectangle 14"/>
          <p:cNvSpPr>
            <a:spLocks noChangeArrowheads="1"/>
          </p:cNvSpPr>
          <p:nvPr/>
        </p:nvSpPr>
        <p:spPr bwMode="auto">
          <a:xfrm>
            <a:off x="990600" y="3687762"/>
            <a:ext cx="2362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400"/>
              <a:t>Lend in all but worst cases</a:t>
            </a:r>
          </a:p>
          <a:p>
            <a:r>
              <a:rPr lang="en-US" sz="1400"/>
              <a:t>Monitor for late and missing payments.</a:t>
            </a:r>
          </a:p>
        </p:txBody>
      </p:sp>
      <p:sp>
        <p:nvSpPr>
          <p:cNvPr id="59407" name="Rectangle 15"/>
          <p:cNvSpPr>
            <a:spLocks noChangeArrowheads="1"/>
          </p:cNvSpPr>
          <p:nvPr/>
        </p:nvSpPr>
        <p:spPr bwMode="auto">
          <a:xfrm>
            <a:off x="228600" y="4748212"/>
            <a:ext cx="795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Output</a:t>
            </a:r>
          </a:p>
        </p:txBody>
      </p:sp>
      <p:sp>
        <p:nvSpPr>
          <p:cNvPr id="59408" name="Rectangle 16"/>
          <p:cNvSpPr>
            <a:spLocks noChangeArrowheads="1"/>
          </p:cNvSpPr>
          <p:nvPr/>
        </p:nvSpPr>
        <p:spPr bwMode="auto">
          <a:xfrm>
            <a:off x="4419600" y="2087562"/>
            <a:ext cx="106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t>ES Rules</a:t>
            </a:r>
          </a:p>
        </p:txBody>
      </p:sp>
      <p:sp>
        <p:nvSpPr>
          <p:cNvPr id="59409" name="Rectangle 17"/>
          <p:cNvSpPr>
            <a:spLocks noChangeArrowheads="1"/>
          </p:cNvSpPr>
          <p:nvPr/>
        </p:nvSpPr>
        <p:spPr bwMode="auto">
          <a:xfrm>
            <a:off x="3511550" y="2544762"/>
            <a:ext cx="2895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400">
                <a:solidFill>
                  <a:srgbClr val="008000"/>
                </a:solidFill>
              </a:rPr>
              <a:t>What is the monthly income?</a:t>
            </a:r>
          </a:p>
          <a:p>
            <a:pPr>
              <a:spcBef>
                <a:spcPct val="50000"/>
              </a:spcBef>
            </a:pPr>
            <a:r>
              <a:rPr lang="en-US" sz="1400" u="sng">
                <a:solidFill>
                  <a:srgbClr val="008000"/>
                </a:solidFill>
              </a:rPr>
              <a:t>3,000</a:t>
            </a:r>
            <a:endParaRPr lang="en-US" sz="1400">
              <a:solidFill>
                <a:srgbClr val="008000"/>
              </a:solidFill>
            </a:endParaRPr>
          </a:p>
          <a:p>
            <a:pPr>
              <a:spcBef>
                <a:spcPct val="50000"/>
              </a:spcBef>
            </a:pPr>
            <a:r>
              <a:rPr lang="en-US" sz="1400">
                <a:solidFill>
                  <a:srgbClr val="008000"/>
                </a:solidFill>
              </a:rPr>
              <a:t>What are the total monthly payments on other loans?  </a:t>
            </a:r>
            <a:r>
              <a:rPr lang="en-US" sz="1400" u="sng">
                <a:solidFill>
                  <a:srgbClr val="008000"/>
                </a:solidFill>
              </a:rPr>
              <a:t>450</a:t>
            </a:r>
            <a:endParaRPr lang="en-US" sz="1400">
              <a:solidFill>
                <a:srgbClr val="008000"/>
              </a:solidFill>
            </a:endParaRPr>
          </a:p>
          <a:p>
            <a:pPr>
              <a:spcBef>
                <a:spcPct val="50000"/>
              </a:spcBef>
            </a:pPr>
            <a:r>
              <a:rPr lang="en-US" sz="1400"/>
              <a:t>How long have they had the current job? </a:t>
            </a:r>
            <a:r>
              <a:rPr lang="en-US" sz="1400" u="sng"/>
              <a:t>5 years</a:t>
            </a:r>
            <a:endParaRPr lang="en-US" sz="1400"/>
          </a:p>
          <a:p>
            <a:pPr algn="ctr">
              <a:spcBef>
                <a:spcPct val="50000"/>
              </a:spcBef>
            </a:pPr>
            <a:r>
              <a:rPr lang="en-US" sz="1400"/>
              <a:t>. . .</a:t>
            </a:r>
          </a:p>
          <a:p>
            <a:pPr algn="ctr">
              <a:spcBef>
                <a:spcPct val="50000"/>
              </a:spcBef>
            </a:pPr>
            <a:endParaRPr lang="en-US" sz="1400"/>
          </a:p>
          <a:p>
            <a:pPr>
              <a:spcBef>
                <a:spcPct val="50000"/>
              </a:spcBef>
            </a:pPr>
            <a:r>
              <a:rPr lang="en-US" sz="1400">
                <a:solidFill>
                  <a:schemeClr val="hlink"/>
                </a:solidFill>
              </a:rPr>
              <a:t>Should grant the loan since there is only a 5% chance of default.</a:t>
            </a:r>
            <a:endParaRPr lang="en-US" sz="1400">
              <a:solidFill>
                <a:srgbClr val="63BAFB"/>
              </a:solidFill>
            </a:endParaRPr>
          </a:p>
        </p:txBody>
      </p:sp>
      <p:sp>
        <p:nvSpPr>
          <p:cNvPr id="59410" name="Rectangle 18"/>
          <p:cNvSpPr>
            <a:spLocks noChangeArrowheads="1"/>
          </p:cNvSpPr>
          <p:nvPr/>
        </p:nvSpPr>
        <p:spPr bwMode="auto">
          <a:xfrm>
            <a:off x="6619875" y="2085975"/>
            <a:ext cx="178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t>Determine Rules</a:t>
            </a:r>
          </a:p>
        </p:txBody>
      </p:sp>
      <p:sp>
        <p:nvSpPr>
          <p:cNvPr id="59411" name="Rectangle 19"/>
          <p:cNvSpPr>
            <a:spLocks noChangeArrowheads="1"/>
          </p:cNvSpPr>
          <p:nvPr/>
        </p:nvSpPr>
        <p:spPr bwMode="auto">
          <a:xfrm>
            <a:off x="7162800" y="2849562"/>
            <a:ext cx="1676400" cy="1130300"/>
          </a:xfrm>
          <a:prstGeom prst="rect">
            <a:avLst/>
          </a:prstGeom>
          <a:solidFill>
            <a:srgbClr val="FDFFD1"/>
          </a:solidFill>
          <a:ln w="12700">
            <a:solidFill>
              <a:schemeClr val="tx1"/>
            </a:solidFill>
            <a:miter lim="800000"/>
            <a:headEnd/>
            <a:tailEnd/>
          </a:ln>
        </p:spPr>
        <p:txBody>
          <a:bodyPr wrap="none" lIns="92075" tIns="46038" rIns="92075" bIns="46038" anchor="ctr"/>
          <a:lstStyle/>
          <a:p>
            <a:r>
              <a:rPr lang="en-US" sz="1400"/>
              <a:t>loan 1 data:  paid</a:t>
            </a:r>
          </a:p>
          <a:p>
            <a:r>
              <a:rPr lang="en-US" sz="1400"/>
              <a:t>loan 2 data: 5 late</a:t>
            </a:r>
          </a:p>
          <a:p>
            <a:r>
              <a:rPr lang="en-US" sz="1400"/>
              <a:t>loan 3 data:  lost</a:t>
            </a:r>
          </a:p>
          <a:p>
            <a:r>
              <a:rPr lang="en-US" sz="1400"/>
              <a:t>loan 4 data:  1 late</a:t>
            </a:r>
          </a:p>
        </p:txBody>
      </p:sp>
      <p:sp>
        <p:nvSpPr>
          <p:cNvPr id="59412" name="Rectangle 20"/>
          <p:cNvSpPr>
            <a:spLocks noChangeArrowheads="1"/>
          </p:cNvSpPr>
          <p:nvPr/>
        </p:nvSpPr>
        <p:spPr bwMode="auto">
          <a:xfrm>
            <a:off x="6772275" y="2466975"/>
            <a:ext cx="2036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Data/Training Cases</a:t>
            </a:r>
          </a:p>
        </p:txBody>
      </p:sp>
      <p:sp>
        <p:nvSpPr>
          <p:cNvPr id="59413" name="Rectangle 21"/>
          <p:cNvSpPr>
            <a:spLocks noChangeArrowheads="1"/>
          </p:cNvSpPr>
          <p:nvPr/>
        </p:nvSpPr>
        <p:spPr bwMode="auto">
          <a:xfrm>
            <a:off x="6696075" y="4600575"/>
            <a:ext cx="237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Neural Network Weights</a:t>
            </a:r>
          </a:p>
        </p:txBody>
      </p:sp>
      <p:sp>
        <p:nvSpPr>
          <p:cNvPr id="59414" name="Rectangle 22"/>
          <p:cNvSpPr>
            <a:spLocks noChangeArrowheads="1"/>
          </p:cNvSpPr>
          <p:nvPr/>
        </p:nvSpPr>
        <p:spPr bwMode="auto">
          <a:xfrm>
            <a:off x="6619875" y="5743575"/>
            <a:ext cx="2308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Evaluate new data,</a:t>
            </a:r>
          </a:p>
          <a:p>
            <a:r>
              <a:rPr lang="en-US" sz="1600"/>
              <a:t>make recommendation.</a:t>
            </a:r>
          </a:p>
        </p:txBody>
      </p:sp>
      <p:sp>
        <p:nvSpPr>
          <p:cNvPr id="59415" name="Arc 23"/>
          <p:cNvSpPr>
            <a:spLocks/>
          </p:cNvSpPr>
          <p:nvPr/>
        </p:nvSpPr>
        <p:spPr bwMode="auto">
          <a:xfrm>
            <a:off x="6865938" y="4908550"/>
            <a:ext cx="304800" cy="838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76200" cap="rnd">
            <a:solidFill>
              <a:schemeClr val="tx2"/>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6" name="Rectangle 24"/>
          <p:cNvSpPr>
            <a:spLocks noChangeArrowheads="1"/>
          </p:cNvSpPr>
          <p:nvPr/>
        </p:nvSpPr>
        <p:spPr bwMode="auto">
          <a:xfrm>
            <a:off x="1447800" y="2085975"/>
            <a:ext cx="1382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b="1"/>
              <a:t>Loan Officer</a:t>
            </a:r>
          </a:p>
        </p:txBody>
      </p:sp>
    </p:spTree>
    <p:extLst>
      <p:ext uri="{BB962C8B-B14F-4D97-AF65-F5344CB8AC3E}">
        <p14:creationId xmlns:p14="http://schemas.microsoft.com/office/powerpoint/2010/main" val="3237290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p:cNvGraphicFramePr>
          <p:nvPr>
            <p:extLst>
              <p:ext uri="{D42A27DB-BD31-4B8C-83A1-F6EECF244321}">
                <p14:modId xmlns:p14="http://schemas.microsoft.com/office/powerpoint/2010/main" val="2342736537"/>
              </p:ext>
            </p:extLst>
          </p:nvPr>
        </p:nvGraphicFramePr>
        <p:xfrm>
          <a:off x="7284501" y="5459413"/>
          <a:ext cx="1400175" cy="677862"/>
        </p:xfrm>
        <a:graphic>
          <a:graphicData uri="http://schemas.openxmlformats.org/presentationml/2006/ole">
            <mc:AlternateContent xmlns:mc="http://schemas.openxmlformats.org/markup-compatibility/2006">
              <mc:Choice xmlns:v="urn:schemas-microsoft-com:vml" Requires="v">
                <p:oleObj spid="_x0000_s11326" name="ClipArt" r:id="rId4" imgW="5117760" imgH="2482560" progId="MS_ClipArt_Gallery.2">
                  <p:embed/>
                </p:oleObj>
              </mc:Choice>
              <mc:Fallback>
                <p:oleObj name="ClipArt" r:id="rId4" imgW="5117760" imgH="248256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4501" y="5459413"/>
                        <a:ext cx="1400175"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p:cNvGraphicFramePr>
          <p:nvPr>
            <p:extLst>
              <p:ext uri="{D42A27DB-BD31-4B8C-83A1-F6EECF244321}">
                <p14:modId xmlns:p14="http://schemas.microsoft.com/office/powerpoint/2010/main" val="1682528869"/>
              </p:ext>
            </p:extLst>
          </p:nvPr>
        </p:nvGraphicFramePr>
        <p:xfrm>
          <a:off x="4465101" y="4797425"/>
          <a:ext cx="1676400" cy="1447800"/>
        </p:xfrm>
        <a:graphic>
          <a:graphicData uri="http://schemas.openxmlformats.org/presentationml/2006/ole">
            <mc:AlternateContent xmlns:mc="http://schemas.openxmlformats.org/markup-compatibility/2006">
              <mc:Choice xmlns:v="urn:schemas-microsoft-com:vml" Requires="v">
                <p:oleObj spid="_x0000_s11327" name="ClipArt" r:id="rId6" imgW="5624280" imgH="3657600" progId="MS_ClipArt_Gallery.2">
                  <p:embed/>
                </p:oleObj>
              </mc:Choice>
              <mc:Fallback>
                <p:oleObj name="ClipArt" r:id="rId6" imgW="5624280" imgH="365760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5101" y="4797425"/>
                        <a:ext cx="1676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p:cNvGraphicFramePr>
          <p:nvPr>
            <p:extLst>
              <p:ext uri="{D42A27DB-BD31-4B8C-83A1-F6EECF244321}">
                <p14:modId xmlns:p14="http://schemas.microsoft.com/office/powerpoint/2010/main" val="388583210"/>
              </p:ext>
            </p:extLst>
          </p:nvPr>
        </p:nvGraphicFramePr>
        <p:xfrm>
          <a:off x="7448014" y="3502025"/>
          <a:ext cx="962025" cy="1063625"/>
        </p:xfrm>
        <a:graphic>
          <a:graphicData uri="http://schemas.openxmlformats.org/presentationml/2006/ole">
            <mc:AlternateContent xmlns:mc="http://schemas.openxmlformats.org/markup-compatibility/2006">
              <mc:Choice xmlns:v="urn:schemas-microsoft-com:vml" Requires="v">
                <p:oleObj spid="_x0000_s11328" name="ClipArt" r:id="rId8" imgW="3806640" imgH="4216320" progId="MS_ClipArt_Gallery.2">
                  <p:embed/>
                </p:oleObj>
              </mc:Choice>
              <mc:Fallback>
                <p:oleObj name="ClipArt" r:id="rId8" imgW="3806640" imgH="421632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8014" y="3502025"/>
                        <a:ext cx="9620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5"/>
          <p:cNvSpPr>
            <a:spLocks noChangeArrowheads="1"/>
          </p:cNvSpPr>
          <p:nvPr/>
        </p:nvSpPr>
        <p:spPr bwMode="auto">
          <a:xfrm>
            <a:off x="5973226" y="3630613"/>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Vacation</a:t>
            </a:r>
          </a:p>
          <a:p>
            <a:r>
              <a:rPr lang="en-US" sz="1800"/>
              <a:t> Resorts</a:t>
            </a:r>
          </a:p>
        </p:txBody>
      </p:sp>
      <p:sp>
        <p:nvSpPr>
          <p:cNvPr id="11270" name="Arc 7"/>
          <p:cNvSpPr>
            <a:spLocks/>
          </p:cNvSpPr>
          <p:nvPr/>
        </p:nvSpPr>
        <p:spPr bwMode="auto">
          <a:xfrm>
            <a:off x="6674901" y="2741613"/>
            <a:ext cx="1219200" cy="533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Arc 8"/>
          <p:cNvSpPr>
            <a:spLocks/>
          </p:cNvSpPr>
          <p:nvPr/>
        </p:nvSpPr>
        <p:spPr bwMode="auto">
          <a:xfrm>
            <a:off x="6674901" y="2817813"/>
            <a:ext cx="762000" cy="2667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Arc 9"/>
          <p:cNvSpPr>
            <a:spLocks/>
          </p:cNvSpPr>
          <p:nvPr/>
        </p:nvSpPr>
        <p:spPr bwMode="auto">
          <a:xfrm>
            <a:off x="5685889" y="2817813"/>
            <a:ext cx="914400" cy="1676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close/>
              </a:path>
            </a:pathLst>
          </a:custGeom>
          <a:noFill/>
          <a:ln w="12700" cap="rnd">
            <a:solidFill>
              <a:schemeClr val="tx1"/>
            </a:solidFill>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Rectangle 10"/>
          <p:cNvSpPr>
            <a:spLocks noChangeArrowheads="1"/>
          </p:cNvSpPr>
          <p:nvPr/>
        </p:nvSpPr>
        <p:spPr bwMode="auto">
          <a:xfrm>
            <a:off x="6735226" y="2335213"/>
            <a:ext cx="1722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Software agent</a:t>
            </a:r>
          </a:p>
        </p:txBody>
      </p:sp>
      <p:sp>
        <p:nvSpPr>
          <p:cNvPr id="11274" name="Rectangle 11"/>
          <p:cNvSpPr>
            <a:spLocks noChangeArrowheads="1"/>
          </p:cNvSpPr>
          <p:nvPr/>
        </p:nvSpPr>
        <p:spPr bwMode="auto">
          <a:xfrm>
            <a:off x="6147851" y="2441575"/>
            <a:ext cx="596900" cy="292100"/>
          </a:xfrm>
          <a:prstGeom prst="rect">
            <a:avLst/>
          </a:prstGeom>
          <a:solidFill>
            <a:schemeClr val="accent1"/>
          </a:solidFill>
          <a:ln w="12700">
            <a:solidFill>
              <a:schemeClr val="accent1"/>
            </a:solidFill>
            <a:miter lim="800000"/>
            <a:headEnd/>
            <a:tailEnd/>
          </a:ln>
        </p:spPr>
        <p:txBody>
          <a:bodyPr wrap="none" anchor="ctr"/>
          <a:lstStyle/>
          <a:p>
            <a:endParaRPr lang="en-US"/>
          </a:p>
        </p:txBody>
      </p:sp>
      <p:sp>
        <p:nvSpPr>
          <p:cNvPr id="11275" name="Oval 12"/>
          <p:cNvSpPr>
            <a:spLocks noChangeArrowheads="1"/>
          </p:cNvSpPr>
          <p:nvPr/>
        </p:nvSpPr>
        <p:spPr bwMode="auto">
          <a:xfrm>
            <a:off x="5233451" y="4651375"/>
            <a:ext cx="444500" cy="139700"/>
          </a:xfrm>
          <a:prstGeom prst="ellipse">
            <a:avLst/>
          </a:prstGeom>
          <a:solidFill>
            <a:srgbClr val="F728F7"/>
          </a:solidFill>
          <a:ln w="12700">
            <a:solidFill>
              <a:srgbClr val="F728F7"/>
            </a:solidFill>
            <a:round/>
            <a:headEnd/>
            <a:tailEnd/>
          </a:ln>
        </p:spPr>
        <p:txBody>
          <a:bodyPr wrap="none" anchor="ctr"/>
          <a:lstStyle/>
          <a:p>
            <a:endParaRPr lang="en-US"/>
          </a:p>
        </p:txBody>
      </p:sp>
      <p:sp>
        <p:nvSpPr>
          <p:cNvPr id="11276" name="Oval 13"/>
          <p:cNvSpPr>
            <a:spLocks noChangeArrowheads="1"/>
          </p:cNvSpPr>
          <p:nvPr/>
        </p:nvSpPr>
        <p:spPr bwMode="auto">
          <a:xfrm>
            <a:off x="6986051" y="5489575"/>
            <a:ext cx="444500" cy="139700"/>
          </a:xfrm>
          <a:prstGeom prst="ellipse">
            <a:avLst/>
          </a:prstGeom>
          <a:solidFill>
            <a:srgbClr val="F728F7"/>
          </a:solidFill>
          <a:ln w="12700">
            <a:solidFill>
              <a:srgbClr val="F728F7"/>
            </a:solidFill>
            <a:round/>
            <a:headEnd/>
            <a:tailEnd/>
          </a:ln>
        </p:spPr>
        <p:txBody>
          <a:bodyPr wrap="none" anchor="ctr"/>
          <a:lstStyle/>
          <a:p>
            <a:endParaRPr lang="en-US"/>
          </a:p>
        </p:txBody>
      </p:sp>
      <p:sp>
        <p:nvSpPr>
          <p:cNvPr id="11277" name="Oval 14"/>
          <p:cNvSpPr>
            <a:spLocks noChangeArrowheads="1"/>
          </p:cNvSpPr>
          <p:nvPr/>
        </p:nvSpPr>
        <p:spPr bwMode="auto">
          <a:xfrm>
            <a:off x="7976651" y="3279775"/>
            <a:ext cx="444500" cy="139700"/>
          </a:xfrm>
          <a:prstGeom prst="ellipse">
            <a:avLst/>
          </a:prstGeom>
          <a:solidFill>
            <a:srgbClr val="F728F7"/>
          </a:solidFill>
          <a:ln w="12700">
            <a:solidFill>
              <a:srgbClr val="F728F7"/>
            </a:solidFill>
            <a:round/>
            <a:headEnd/>
            <a:tailEnd/>
          </a:ln>
        </p:spPr>
        <p:txBody>
          <a:bodyPr wrap="none" anchor="ctr"/>
          <a:lstStyle/>
          <a:p>
            <a:endParaRPr lang="en-US"/>
          </a:p>
        </p:txBody>
      </p:sp>
      <p:sp>
        <p:nvSpPr>
          <p:cNvPr id="11278" name="Rectangle 15"/>
          <p:cNvSpPr>
            <a:spLocks noChangeArrowheads="1"/>
          </p:cNvSpPr>
          <p:nvPr/>
        </p:nvSpPr>
        <p:spPr bwMode="auto">
          <a:xfrm>
            <a:off x="5668426" y="4773613"/>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Resort </a:t>
            </a:r>
          </a:p>
          <a:p>
            <a:r>
              <a:rPr lang="en-US" sz="1800"/>
              <a:t>      Databases</a:t>
            </a:r>
          </a:p>
        </p:txBody>
      </p:sp>
      <p:sp>
        <p:nvSpPr>
          <p:cNvPr id="11279" name="Rectangle 16"/>
          <p:cNvSpPr>
            <a:spLocks noChangeArrowheads="1"/>
          </p:cNvSpPr>
          <p:nvPr/>
        </p:nvSpPr>
        <p:spPr bwMode="auto">
          <a:xfrm>
            <a:off x="6582826" y="1573213"/>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Locate &amp;</a:t>
            </a:r>
          </a:p>
          <a:p>
            <a:r>
              <a:rPr lang="en-US" sz="1800"/>
              <a:t>book trip.</a:t>
            </a:r>
          </a:p>
        </p:txBody>
      </p:sp>
      <p:sp>
        <p:nvSpPr>
          <p:cNvPr id="11280" name="Line 17"/>
          <p:cNvSpPr>
            <a:spLocks noChangeShapeType="1"/>
          </p:cNvSpPr>
          <p:nvPr/>
        </p:nvSpPr>
        <p:spPr bwMode="auto">
          <a:xfrm flipH="1" flipV="1">
            <a:off x="6446301" y="2130425"/>
            <a:ext cx="685800" cy="2286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18"/>
          <p:cNvSpPr>
            <a:spLocks noGrp="1" noChangeArrowheads="1"/>
          </p:cNvSpPr>
          <p:nvPr>
            <p:ph type="title"/>
          </p:nvPr>
        </p:nvSpPr>
        <p:spPr/>
        <p:txBody>
          <a:bodyPr/>
          <a:lstStyle/>
          <a:p>
            <a:r>
              <a:rPr lang="en-US" smtClean="0"/>
              <a:t>Software Agents</a:t>
            </a:r>
          </a:p>
        </p:txBody>
      </p:sp>
      <p:sp>
        <p:nvSpPr>
          <p:cNvPr id="11282" name="Rectangle 19"/>
          <p:cNvSpPr>
            <a:spLocks noGrp="1" noChangeArrowheads="1"/>
          </p:cNvSpPr>
          <p:nvPr>
            <p:ph idx="1"/>
          </p:nvPr>
        </p:nvSpPr>
        <p:spPr/>
        <p:txBody>
          <a:bodyPr/>
          <a:lstStyle/>
          <a:p>
            <a:r>
              <a:rPr lang="en-US" dirty="0" smtClean="0"/>
              <a:t>Independent</a:t>
            </a:r>
          </a:p>
          <a:p>
            <a:r>
              <a:rPr lang="en-US" dirty="0" smtClean="0"/>
              <a:t>Networks/</a:t>
            </a:r>
          </a:p>
          <a:p>
            <a:pPr marL="82296" indent="0">
              <a:buNone/>
            </a:pPr>
            <a:r>
              <a:rPr lang="en-US" dirty="0"/>
              <a:t>	</a:t>
            </a:r>
            <a:r>
              <a:rPr lang="en-US" dirty="0" smtClean="0"/>
              <a:t>Communication</a:t>
            </a:r>
          </a:p>
          <a:p>
            <a:r>
              <a:rPr lang="en-US" dirty="0" smtClean="0"/>
              <a:t>Uses</a:t>
            </a:r>
          </a:p>
          <a:p>
            <a:pPr lvl="1"/>
            <a:r>
              <a:rPr lang="en-US" dirty="0" smtClean="0"/>
              <a:t>Search</a:t>
            </a:r>
          </a:p>
          <a:p>
            <a:pPr lvl="1"/>
            <a:r>
              <a:rPr lang="en-US" dirty="0" smtClean="0"/>
              <a:t>Negotiate</a:t>
            </a:r>
          </a:p>
          <a:p>
            <a:pPr lvl="1"/>
            <a:r>
              <a:rPr lang="en-US" dirty="0" smtClean="0"/>
              <a:t>Monitor</a:t>
            </a:r>
          </a:p>
        </p:txBody>
      </p:sp>
      <p:pic>
        <p:nvPicPr>
          <p:cNvPr id="11283" name="Picture 20" descr="MPj0409490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2301" y="987425"/>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14904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AI Questions</a:t>
            </a:r>
          </a:p>
        </p:txBody>
      </p:sp>
      <p:sp>
        <p:nvSpPr>
          <p:cNvPr id="147459" name="Rectangle 3"/>
          <p:cNvSpPr>
            <a:spLocks noGrp="1" noChangeArrowheads="1"/>
          </p:cNvSpPr>
          <p:nvPr>
            <p:ph idx="1"/>
          </p:nvPr>
        </p:nvSpPr>
        <p:spPr/>
        <p:txBody>
          <a:bodyPr/>
          <a:lstStyle/>
          <a:p>
            <a:r>
              <a:rPr lang="en-US" smtClean="0"/>
              <a:t>What is intelligence?</a:t>
            </a:r>
          </a:p>
          <a:p>
            <a:pPr lvl="1"/>
            <a:r>
              <a:rPr lang="en-US" smtClean="0"/>
              <a:t>Creativity?</a:t>
            </a:r>
          </a:p>
          <a:p>
            <a:pPr lvl="1"/>
            <a:r>
              <a:rPr lang="en-US" smtClean="0"/>
              <a:t>Learning?</a:t>
            </a:r>
          </a:p>
          <a:p>
            <a:pPr lvl="1"/>
            <a:r>
              <a:rPr lang="en-US" smtClean="0"/>
              <a:t>Memory?</a:t>
            </a:r>
          </a:p>
          <a:p>
            <a:pPr lvl="1"/>
            <a:r>
              <a:rPr lang="en-US" smtClean="0"/>
              <a:t>Ability to handle unexpected events?</a:t>
            </a:r>
          </a:p>
          <a:p>
            <a:pPr lvl="1"/>
            <a:r>
              <a:rPr lang="en-US" smtClean="0"/>
              <a:t>More?</a:t>
            </a:r>
          </a:p>
          <a:p>
            <a:r>
              <a:rPr lang="en-US" smtClean="0"/>
              <a:t>Can machines ever think like humans?</a:t>
            </a:r>
          </a:p>
          <a:p>
            <a:r>
              <a:rPr lang="en-US" smtClean="0"/>
              <a:t>How do humans think?</a:t>
            </a:r>
          </a:p>
          <a:p>
            <a:r>
              <a:rPr lang="en-US" smtClean="0"/>
              <a:t>Do we really want them to think like us?</a:t>
            </a:r>
          </a:p>
        </p:txBody>
      </p:sp>
    </p:spTree>
    <p:extLst>
      <p:ext uri="{BB962C8B-B14F-4D97-AF65-F5344CB8AC3E}">
        <p14:creationId xmlns:p14="http://schemas.microsoft.com/office/powerpoint/2010/main" val="1152145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anim calcmode="lin" valueType="num">
                                      <p:cBhvr additive="base">
                                        <p:cTn id="11" dur="5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74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anim calcmode="lin" valueType="num">
                                      <p:cBhvr additive="base">
                                        <p:cTn id="15" dur="5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74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7459">
                                            <p:txEl>
                                              <p:pRg st="3" end="3"/>
                                            </p:txEl>
                                          </p:spTgt>
                                        </p:tgtEl>
                                        <p:attrNameLst>
                                          <p:attrName>style.visibility</p:attrName>
                                        </p:attrNameLst>
                                      </p:cBhvr>
                                      <p:to>
                                        <p:strVal val="visible"/>
                                      </p:to>
                                    </p:set>
                                    <p:anim calcmode="lin" valueType="num">
                                      <p:cBhvr additive="base">
                                        <p:cTn id="19"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7459">
                                            <p:txEl>
                                              <p:pRg st="4" end="4"/>
                                            </p:txEl>
                                          </p:spTgt>
                                        </p:tgtEl>
                                        <p:attrNameLst>
                                          <p:attrName>style.visibility</p:attrName>
                                        </p:attrNameLst>
                                      </p:cBhvr>
                                      <p:to>
                                        <p:strVal val="visible"/>
                                      </p:to>
                                    </p:set>
                                    <p:anim calcmode="lin" valueType="num">
                                      <p:cBhvr additive="base">
                                        <p:cTn id="23"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74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7459">
                                            <p:txEl>
                                              <p:pRg st="5" end="5"/>
                                            </p:txEl>
                                          </p:spTgt>
                                        </p:tgtEl>
                                        <p:attrNameLst>
                                          <p:attrName>style.visibility</p:attrName>
                                        </p:attrNameLst>
                                      </p:cBhvr>
                                      <p:to>
                                        <p:strVal val="visible"/>
                                      </p:to>
                                    </p:set>
                                    <p:anim calcmode="lin" valueType="num">
                                      <p:cBhvr additive="base">
                                        <p:cTn id="27"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7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7459">
                                            <p:txEl>
                                              <p:pRg st="6" end="6"/>
                                            </p:txEl>
                                          </p:spTgt>
                                        </p:tgtEl>
                                        <p:attrNameLst>
                                          <p:attrName>style.visibility</p:attrName>
                                        </p:attrNameLst>
                                      </p:cBhvr>
                                      <p:to>
                                        <p:strVal val="visible"/>
                                      </p:to>
                                    </p:set>
                                    <p:anim calcmode="lin" valueType="num">
                                      <p:cBhvr additive="base">
                                        <p:cTn id="33" dur="500" fill="hold"/>
                                        <p:tgtEl>
                                          <p:spTgt spid="14745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7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7459">
                                            <p:txEl>
                                              <p:pRg st="7" end="7"/>
                                            </p:txEl>
                                          </p:spTgt>
                                        </p:tgtEl>
                                        <p:attrNameLst>
                                          <p:attrName>style.visibility</p:attrName>
                                        </p:attrNameLst>
                                      </p:cBhvr>
                                      <p:to>
                                        <p:strVal val="visible"/>
                                      </p:to>
                                    </p:set>
                                    <p:anim calcmode="lin" valueType="num">
                                      <p:cBhvr additive="base">
                                        <p:cTn id="39" dur="500" fill="hold"/>
                                        <p:tgtEl>
                                          <p:spTgt spid="14745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74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7459">
                                            <p:txEl>
                                              <p:pRg st="8" end="8"/>
                                            </p:txEl>
                                          </p:spTgt>
                                        </p:tgtEl>
                                        <p:attrNameLst>
                                          <p:attrName>style.visibility</p:attrName>
                                        </p:attrNameLst>
                                      </p:cBhvr>
                                      <p:to>
                                        <p:strVal val="visible"/>
                                      </p:to>
                                    </p:set>
                                    <p:anim calcmode="lin" valueType="num">
                                      <p:cBhvr additive="base">
                                        <p:cTn id="45" dur="500" fill="hold"/>
                                        <p:tgtEl>
                                          <p:spTgt spid="14745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74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lstStyle/>
          <a:p>
            <a:r>
              <a:rPr lang="en-US" dirty="0" smtClean="0"/>
              <a:t>Many analytical problems are huge</a:t>
            </a:r>
          </a:p>
          <a:p>
            <a:pPr lvl="1"/>
            <a:r>
              <a:rPr lang="en-US" dirty="0" smtClean="0"/>
              <a:t>Requiring large amounts of data</a:t>
            </a:r>
          </a:p>
          <a:p>
            <a:pPr lvl="1"/>
            <a:r>
              <a:rPr lang="en-US" dirty="0" smtClean="0"/>
              <a:t>Massive amounts of processing time and multiple processors</a:t>
            </a:r>
          </a:p>
          <a:p>
            <a:r>
              <a:rPr lang="en-US" dirty="0" smtClean="0"/>
              <a:t>Need to lease computing time</a:t>
            </a:r>
          </a:p>
          <a:p>
            <a:pPr lvl="1"/>
            <a:r>
              <a:rPr lang="en-US" dirty="0" smtClean="0"/>
              <a:t>Possibly supercomputer time (science)</a:t>
            </a:r>
          </a:p>
          <a:p>
            <a:pPr lvl="1"/>
            <a:r>
              <a:rPr lang="en-US" dirty="0" smtClean="0"/>
              <a:t>Otherwise, cloud computing such as Amazon EC2</a:t>
            </a:r>
            <a:endParaRPr lang="en-US" dirty="0"/>
          </a:p>
        </p:txBody>
      </p:sp>
    </p:spTree>
    <p:extLst>
      <p:ext uri="{BB962C8B-B14F-4D97-AF65-F5344CB8AC3E}">
        <p14:creationId xmlns:p14="http://schemas.microsoft.com/office/powerpoint/2010/main" val="1821167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noFill/>
        </p:spPr>
        <p:txBody>
          <a:bodyPr/>
          <a:lstStyle/>
          <a:p>
            <a:r>
              <a:rPr lang="en-US" smtClean="0"/>
              <a:t>Decision Levels</a:t>
            </a:r>
          </a:p>
        </p:txBody>
      </p:sp>
      <p:sp>
        <p:nvSpPr>
          <p:cNvPr id="18435" name="Freeform 4"/>
          <p:cNvSpPr>
            <a:spLocks/>
          </p:cNvSpPr>
          <p:nvPr/>
        </p:nvSpPr>
        <p:spPr bwMode="auto">
          <a:xfrm>
            <a:off x="4421981" y="1458118"/>
            <a:ext cx="3243262" cy="4699000"/>
          </a:xfrm>
          <a:custGeom>
            <a:avLst/>
            <a:gdLst>
              <a:gd name="T0" fmla="*/ 0 w 2043"/>
              <a:gd name="T1" fmla="*/ 0 h 2946"/>
              <a:gd name="T2" fmla="*/ 2147483647 w 2043"/>
              <a:gd name="T3" fmla="*/ 2147483647 h 2946"/>
              <a:gd name="T4" fmla="*/ 2147483647 w 2043"/>
              <a:gd name="T5" fmla="*/ 2147483647 h 2946"/>
              <a:gd name="T6" fmla="*/ 0 w 2043"/>
              <a:gd name="T7" fmla="*/ 0 h 2946"/>
              <a:gd name="T8" fmla="*/ 0 60000 65536"/>
              <a:gd name="T9" fmla="*/ 0 60000 65536"/>
              <a:gd name="T10" fmla="*/ 0 60000 65536"/>
              <a:gd name="T11" fmla="*/ 0 60000 65536"/>
              <a:gd name="T12" fmla="*/ 0 w 2043"/>
              <a:gd name="T13" fmla="*/ 0 h 2946"/>
              <a:gd name="T14" fmla="*/ 2043 w 2043"/>
              <a:gd name="T15" fmla="*/ 2946 h 2946"/>
            </a:gdLst>
            <a:ahLst/>
            <a:cxnLst>
              <a:cxn ang="T8">
                <a:pos x="T0" y="T1"/>
              </a:cxn>
              <a:cxn ang="T9">
                <a:pos x="T2" y="T3"/>
              </a:cxn>
              <a:cxn ang="T10">
                <a:pos x="T4" y="T5"/>
              </a:cxn>
              <a:cxn ang="T11">
                <a:pos x="T6" y="T7"/>
              </a:cxn>
            </a:cxnLst>
            <a:rect l="T12" t="T13" r="T14" b="T15"/>
            <a:pathLst>
              <a:path w="2043" h="2946">
                <a:moveTo>
                  <a:pt x="0" y="0"/>
                </a:moveTo>
                <a:lnTo>
                  <a:pt x="1154" y="2945"/>
                </a:lnTo>
                <a:lnTo>
                  <a:pt x="2042" y="1576"/>
                </a:lnTo>
                <a:lnTo>
                  <a:pt x="0" y="0"/>
                </a:lnTo>
              </a:path>
            </a:pathLst>
          </a:custGeom>
          <a:gradFill rotWithShape="0">
            <a:gsLst>
              <a:gs pos="0">
                <a:srgbClr val="CCCCFF"/>
              </a:gs>
              <a:gs pos="100000">
                <a:srgbClr val="0000FF"/>
              </a:gs>
            </a:gsLst>
            <a:lin ang="5400000" scaled="1"/>
          </a:gradFill>
          <a:ln w="12700" cap="rnd">
            <a:solidFill>
              <a:srgbClr val="000000"/>
            </a:solidFill>
            <a:round/>
            <a:headEnd/>
            <a:tailEnd/>
          </a:ln>
        </p:spPr>
        <p:txBody>
          <a:bodyPr/>
          <a:lstStyle/>
          <a:p>
            <a:endParaRPr lang="en-US"/>
          </a:p>
        </p:txBody>
      </p:sp>
      <p:sp>
        <p:nvSpPr>
          <p:cNvPr id="18436" name="Freeform 5"/>
          <p:cNvSpPr>
            <a:spLocks/>
          </p:cNvSpPr>
          <p:nvPr/>
        </p:nvSpPr>
        <p:spPr bwMode="auto">
          <a:xfrm>
            <a:off x="2847181" y="3536156"/>
            <a:ext cx="2809875" cy="1106487"/>
          </a:xfrm>
          <a:custGeom>
            <a:avLst/>
            <a:gdLst>
              <a:gd name="T0" fmla="*/ 0 w 1770"/>
              <a:gd name="T1" fmla="*/ 2147483647 h 697"/>
              <a:gd name="T2" fmla="*/ 2147483647 w 1770"/>
              <a:gd name="T3" fmla="*/ 2147483647 h 697"/>
              <a:gd name="T4" fmla="*/ 2147483647 w 1770"/>
              <a:gd name="T5" fmla="*/ 0 h 697"/>
              <a:gd name="T6" fmla="*/ 2147483647 w 1770"/>
              <a:gd name="T7" fmla="*/ 0 h 697"/>
              <a:gd name="T8" fmla="*/ 0 w 1770"/>
              <a:gd name="T9" fmla="*/ 2147483647 h 697"/>
              <a:gd name="T10" fmla="*/ 0 60000 65536"/>
              <a:gd name="T11" fmla="*/ 0 60000 65536"/>
              <a:gd name="T12" fmla="*/ 0 60000 65536"/>
              <a:gd name="T13" fmla="*/ 0 60000 65536"/>
              <a:gd name="T14" fmla="*/ 0 60000 65536"/>
              <a:gd name="T15" fmla="*/ 0 w 1770"/>
              <a:gd name="T16" fmla="*/ 0 h 697"/>
              <a:gd name="T17" fmla="*/ 1770 w 1770"/>
              <a:gd name="T18" fmla="*/ 697 h 697"/>
            </a:gdLst>
            <a:ahLst/>
            <a:cxnLst>
              <a:cxn ang="T10">
                <a:pos x="T0" y="T1"/>
              </a:cxn>
              <a:cxn ang="T11">
                <a:pos x="T2" y="T3"/>
              </a:cxn>
              <a:cxn ang="T12">
                <a:pos x="T4" y="T5"/>
              </a:cxn>
              <a:cxn ang="T13">
                <a:pos x="T6" y="T7"/>
              </a:cxn>
              <a:cxn ang="T14">
                <a:pos x="T8" y="T9"/>
              </a:cxn>
            </a:cxnLst>
            <a:rect l="T15" t="T16" r="T17" b="T18"/>
            <a:pathLst>
              <a:path w="1770" h="697">
                <a:moveTo>
                  <a:pt x="0" y="696"/>
                </a:moveTo>
                <a:lnTo>
                  <a:pt x="1769" y="696"/>
                </a:lnTo>
                <a:lnTo>
                  <a:pt x="1495" y="0"/>
                </a:lnTo>
                <a:lnTo>
                  <a:pt x="333" y="0"/>
                </a:lnTo>
                <a:lnTo>
                  <a:pt x="0" y="696"/>
                </a:lnTo>
              </a:path>
            </a:pathLst>
          </a:custGeom>
          <a:solidFill>
            <a:srgbClr val="FFFF00"/>
          </a:solidFill>
          <a:ln w="50800" cap="rnd">
            <a:solidFill>
              <a:srgbClr val="000000"/>
            </a:solidFill>
            <a:round/>
            <a:headEnd/>
            <a:tailEnd/>
          </a:ln>
        </p:spPr>
        <p:txBody>
          <a:bodyPr/>
          <a:lstStyle/>
          <a:p>
            <a:endParaRPr lang="en-US"/>
          </a:p>
        </p:txBody>
      </p:sp>
      <p:sp>
        <p:nvSpPr>
          <p:cNvPr id="18437" name="Freeform 6"/>
          <p:cNvSpPr>
            <a:spLocks/>
          </p:cNvSpPr>
          <p:nvPr/>
        </p:nvSpPr>
        <p:spPr bwMode="auto">
          <a:xfrm>
            <a:off x="5242718" y="2653505"/>
            <a:ext cx="1457325" cy="1963738"/>
          </a:xfrm>
          <a:custGeom>
            <a:avLst/>
            <a:gdLst>
              <a:gd name="T0" fmla="*/ 0 w 918"/>
              <a:gd name="T1" fmla="*/ 2147483647 h 1237"/>
              <a:gd name="T2" fmla="*/ 2147483647 w 918"/>
              <a:gd name="T3" fmla="*/ 0 h 1237"/>
              <a:gd name="T4" fmla="*/ 2147483647 w 918"/>
              <a:gd name="T5" fmla="*/ 2147483647 h 1237"/>
              <a:gd name="T6" fmla="*/ 2147483647 w 918"/>
              <a:gd name="T7" fmla="*/ 2147483647 h 1237"/>
              <a:gd name="T8" fmla="*/ 2147483647 w 918"/>
              <a:gd name="T9" fmla="*/ 2147483647 h 1237"/>
              <a:gd name="T10" fmla="*/ 0 w 918"/>
              <a:gd name="T11" fmla="*/ 2147483647 h 1237"/>
              <a:gd name="T12" fmla="*/ 0 60000 65536"/>
              <a:gd name="T13" fmla="*/ 0 60000 65536"/>
              <a:gd name="T14" fmla="*/ 0 60000 65536"/>
              <a:gd name="T15" fmla="*/ 0 60000 65536"/>
              <a:gd name="T16" fmla="*/ 0 60000 65536"/>
              <a:gd name="T17" fmla="*/ 0 60000 65536"/>
              <a:gd name="T18" fmla="*/ 0 w 918"/>
              <a:gd name="T19" fmla="*/ 0 h 1237"/>
              <a:gd name="T20" fmla="*/ 918 w 918"/>
              <a:gd name="T21" fmla="*/ 1237 h 1237"/>
            </a:gdLst>
            <a:ahLst/>
            <a:cxnLst>
              <a:cxn ang="T12">
                <a:pos x="T0" y="T1"/>
              </a:cxn>
              <a:cxn ang="T13">
                <a:pos x="T2" y="T3"/>
              </a:cxn>
              <a:cxn ang="T14">
                <a:pos x="T4" y="T5"/>
              </a:cxn>
              <a:cxn ang="T15">
                <a:pos x="T6" y="T7"/>
              </a:cxn>
              <a:cxn ang="T16">
                <a:pos x="T8" y="T9"/>
              </a:cxn>
              <a:cxn ang="T17">
                <a:pos x="T10" y="T11"/>
              </a:cxn>
            </a:cxnLst>
            <a:rect l="T18" t="T19" r="T20" b="T21"/>
            <a:pathLst>
              <a:path w="918" h="1237">
                <a:moveTo>
                  <a:pt x="0" y="555"/>
                </a:moveTo>
                <a:lnTo>
                  <a:pt x="466" y="0"/>
                </a:lnTo>
                <a:lnTo>
                  <a:pt x="917" y="348"/>
                </a:lnTo>
                <a:lnTo>
                  <a:pt x="274" y="1236"/>
                </a:lnTo>
                <a:lnTo>
                  <a:pt x="274" y="1229"/>
                </a:lnTo>
                <a:lnTo>
                  <a:pt x="0" y="555"/>
                </a:lnTo>
              </a:path>
            </a:pathLst>
          </a:custGeom>
          <a:solidFill>
            <a:srgbClr val="FFFF00"/>
          </a:solidFill>
          <a:ln w="50800" cap="rnd">
            <a:solidFill>
              <a:srgbClr val="000000"/>
            </a:solidFill>
            <a:round/>
            <a:headEnd/>
            <a:tailEnd/>
          </a:ln>
        </p:spPr>
        <p:txBody>
          <a:bodyPr/>
          <a:lstStyle/>
          <a:p>
            <a:endParaRPr lang="en-US"/>
          </a:p>
        </p:txBody>
      </p:sp>
      <p:sp>
        <p:nvSpPr>
          <p:cNvPr id="18438" name="Line 7"/>
          <p:cNvSpPr>
            <a:spLocks noChangeShapeType="1"/>
          </p:cNvSpPr>
          <p:nvPr/>
        </p:nvSpPr>
        <p:spPr bwMode="auto">
          <a:xfrm flipH="1">
            <a:off x="2094706" y="1434306"/>
            <a:ext cx="2327275" cy="47228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39" name="Line 8"/>
          <p:cNvSpPr>
            <a:spLocks noChangeShapeType="1"/>
          </p:cNvSpPr>
          <p:nvPr/>
        </p:nvSpPr>
        <p:spPr bwMode="auto">
          <a:xfrm>
            <a:off x="2094706" y="6157118"/>
            <a:ext cx="418306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9"/>
          <p:cNvSpPr>
            <a:spLocks noChangeShapeType="1"/>
          </p:cNvSpPr>
          <p:nvPr/>
        </p:nvSpPr>
        <p:spPr bwMode="auto">
          <a:xfrm flipH="1" flipV="1">
            <a:off x="4421981" y="1434306"/>
            <a:ext cx="1855787" cy="47228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1" name="Rectangle 10"/>
          <p:cNvSpPr>
            <a:spLocks noChangeArrowheads="1"/>
          </p:cNvSpPr>
          <p:nvPr/>
        </p:nvSpPr>
        <p:spPr bwMode="auto">
          <a:xfrm>
            <a:off x="2955131" y="5223668"/>
            <a:ext cx="21812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Business Operations</a:t>
            </a:r>
          </a:p>
        </p:txBody>
      </p:sp>
      <p:sp>
        <p:nvSpPr>
          <p:cNvPr id="18442" name="Rectangle 11"/>
          <p:cNvSpPr>
            <a:spLocks noChangeArrowheads="1"/>
          </p:cNvSpPr>
          <p:nvPr/>
        </p:nvSpPr>
        <p:spPr bwMode="auto">
          <a:xfrm>
            <a:off x="3718718" y="3742531"/>
            <a:ext cx="9286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Tactical</a:t>
            </a:r>
          </a:p>
        </p:txBody>
      </p:sp>
      <p:sp>
        <p:nvSpPr>
          <p:cNvPr id="18443" name="Rectangle 12"/>
          <p:cNvSpPr>
            <a:spLocks noChangeArrowheads="1"/>
          </p:cNvSpPr>
          <p:nvPr/>
        </p:nvSpPr>
        <p:spPr bwMode="auto">
          <a:xfrm>
            <a:off x="3353593" y="4107656"/>
            <a:ext cx="1447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Management</a:t>
            </a:r>
          </a:p>
        </p:txBody>
      </p:sp>
      <p:sp>
        <p:nvSpPr>
          <p:cNvPr id="18444" name="Rectangle 13"/>
          <p:cNvSpPr>
            <a:spLocks noChangeArrowheads="1"/>
          </p:cNvSpPr>
          <p:nvPr/>
        </p:nvSpPr>
        <p:spPr bwMode="auto">
          <a:xfrm>
            <a:off x="3742531" y="2674143"/>
            <a:ext cx="10382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Strategic</a:t>
            </a:r>
          </a:p>
        </p:txBody>
      </p:sp>
      <p:sp>
        <p:nvSpPr>
          <p:cNvPr id="18445" name="Rectangle 14"/>
          <p:cNvSpPr>
            <a:spLocks noChangeArrowheads="1"/>
          </p:cNvSpPr>
          <p:nvPr/>
        </p:nvSpPr>
        <p:spPr bwMode="auto">
          <a:xfrm>
            <a:off x="3906043" y="3085306"/>
            <a:ext cx="6048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Mgt.</a:t>
            </a:r>
          </a:p>
        </p:txBody>
      </p:sp>
      <p:sp>
        <p:nvSpPr>
          <p:cNvPr id="18446" name="Line 15"/>
          <p:cNvSpPr>
            <a:spLocks noChangeShapeType="1"/>
          </p:cNvSpPr>
          <p:nvPr/>
        </p:nvSpPr>
        <p:spPr bwMode="auto">
          <a:xfrm>
            <a:off x="2870993" y="4629943"/>
            <a:ext cx="27844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7" name="Line 16"/>
          <p:cNvSpPr>
            <a:spLocks noChangeShapeType="1"/>
          </p:cNvSpPr>
          <p:nvPr/>
        </p:nvSpPr>
        <p:spPr bwMode="auto">
          <a:xfrm>
            <a:off x="3364706" y="3536156"/>
            <a:ext cx="18796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8" name="Line 17"/>
          <p:cNvSpPr>
            <a:spLocks noChangeShapeType="1"/>
          </p:cNvSpPr>
          <p:nvPr/>
        </p:nvSpPr>
        <p:spPr bwMode="auto">
          <a:xfrm flipV="1">
            <a:off x="5666581" y="3183731"/>
            <a:ext cx="1033462" cy="143351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9" name="Rectangle 18"/>
          <p:cNvSpPr>
            <a:spLocks noChangeArrowheads="1"/>
          </p:cNvSpPr>
          <p:nvPr/>
        </p:nvSpPr>
        <p:spPr bwMode="auto">
          <a:xfrm rot="-3240000">
            <a:off x="3424237" y="2668587"/>
            <a:ext cx="2162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                           EIS</a:t>
            </a:r>
          </a:p>
        </p:txBody>
      </p:sp>
      <p:sp>
        <p:nvSpPr>
          <p:cNvPr id="18450" name="Rectangle 19"/>
          <p:cNvSpPr>
            <a:spLocks noChangeArrowheads="1"/>
          </p:cNvSpPr>
          <p:nvPr/>
        </p:nvSpPr>
        <p:spPr bwMode="auto">
          <a:xfrm rot="-3240000">
            <a:off x="4044950" y="3032124"/>
            <a:ext cx="18605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                       ES</a:t>
            </a:r>
          </a:p>
        </p:txBody>
      </p:sp>
      <p:sp>
        <p:nvSpPr>
          <p:cNvPr id="18451" name="Rectangle 20"/>
          <p:cNvSpPr>
            <a:spLocks noChangeArrowheads="1"/>
          </p:cNvSpPr>
          <p:nvPr/>
        </p:nvSpPr>
        <p:spPr bwMode="auto">
          <a:xfrm rot="-3240000">
            <a:off x="4673600" y="3560762"/>
            <a:ext cx="18351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solidFill>
                  <a:srgbClr val="000000"/>
                </a:solidFill>
              </a:rPr>
              <a:t>                    DSS</a:t>
            </a:r>
          </a:p>
        </p:txBody>
      </p:sp>
      <p:sp>
        <p:nvSpPr>
          <p:cNvPr id="18452" name="Rectangle 21"/>
          <p:cNvSpPr>
            <a:spLocks noChangeArrowheads="1"/>
          </p:cNvSpPr>
          <p:nvPr/>
        </p:nvSpPr>
        <p:spPr bwMode="auto">
          <a:xfrm rot="-3240000">
            <a:off x="5294312" y="4152899"/>
            <a:ext cx="19177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t>          Transaction</a:t>
            </a:r>
          </a:p>
        </p:txBody>
      </p:sp>
      <p:sp>
        <p:nvSpPr>
          <p:cNvPr id="18453" name="Rectangle 22"/>
          <p:cNvSpPr>
            <a:spLocks noChangeArrowheads="1"/>
          </p:cNvSpPr>
          <p:nvPr/>
        </p:nvSpPr>
        <p:spPr bwMode="auto">
          <a:xfrm rot="-3240000">
            <a:off x="5494337" y="4433887"/>
            <a:ext cx="19177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t>           Processing</a:t>
            </a:r>
          </a:p>
        </p:txBody>
      </p:sp>
      <p:sp>
        <p:nvSpPr>
          <p:cNvPr id="18454" name="Rectangle 23"/>
          <p:cNvSpPr>
            <a:spLocks noChangeArrowheads="1"/>
          </p:cNvSpPr>
          <p:nvPr/>
        </p:nvSpPr>
        <p:spPr bwMode="auto">
          <a:xfrm rot="-3240000">
            <a:off x="5939631" y="4533106"/>
            <a:ext cx="17224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700"/>
              <a:t>Process Control</a:t>
            </a:r>
          </a:p>
        </p:txBody>
      </p:sp>
      <p:sp>
        <p:nvSpPr>
          <p:cNvPr id="18455" name="Rectangle 24"/>
          <p:cNvSpPr>
            <a:spLocks noChangeArrowheads="1"/>
          </p:cNvSpPr>
          <p:nvPr/>
        </p:nvSpPr>
        <p:spPr bwMode="auto">
          <a:xfrm>
            <a:off x="1767681" y="3867943"/>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rgbClr val="000000"/>
                </a:solidFill>
              </a:rPr>
              <a:t>Models</a:t>
            </a:r>
          </a:p>
        </p:txBody>
      </p:sp>
    </p:spTree>
    <p:extLst>
      <p:ext uri="{BB962C8B-B14F-4D97-AF65-F5344CB8AC3E}">
        <p14:creationId xmlns:p14="http://schemas.microsoft.com/office/powerpoint/2010/main" val="82936748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normAutofit fontScale="90000"/>
          </a:bodyPr>
          <a:lstStyle/>
          <a:p>
            <a:r>
              <a:rPr lang="en-US" dirty="0" smtClean="0"/>
              <a:t>Technology Toolbox: Forecasting a Trend</a:t>
            </a:r>
          </a:p>
        </p:txBody>
      </p:sp>
      <p:pic>
        <p:nvPicPr>
          <p:cNvPr id="62467"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3000"/>
            <a:ext cx="7467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2468" name="Text Box 15"/>
          <p:cNvSpPr txBox="1">
            <a:spLocks noChangeArrowheads="1"/>
          </p:cNvSpPr>
          <p:nvPr/>
        </p:nvSpPr>
        <p:spPr bwMode="auto">
          <a:xfrm>
            <a:off x="3733800" y="6248400"/>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hlinkClick r:id="rId3" action="ppaction://hlinkfile"/>
              </a:rPr>
              <a:t>C10TrendForecast.xls</a:t>
            </a:r>
            <a:endParaRPr lang="en-US" sz="1800"/>
          </a:p>
        </p:txBody>
      </p:sp>
      <p:sp>
        <p:nvSpPr>
          <p:cNvPr id="62469" name="Text Box 16"/>
          <p:cNvSpPr txBox="1">
            <a:spLocks noChangeArrowheads="1"/>
          </p:cNvSpPr>
          <p:nvPr/>
        </p:nvSpPr>
        <p:spPr bwMode="auto">
          <a:xfrm>
            <a:off x="1447800" y="4572000"/>
            <a:ext cx="7239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Rolling Thunder query for total sales by year and month</a:t>
            </a:r>
          </a:p>
          <a:p>
            <a:r>
              <a:rPr lang="en-US" sz="1800"/>
              <a:t>Use Format(OrderDate, “yyyy-mm”)</a:t>
            </a:r>
          </a:p>
          <a:p>
            <a:r>
              <a:rPr lang="en-US" sz="1800"/>
              <a:t>In Excel: Data/Import/New Database Query</a:t>
            </a:r>
          </a:p>
          <a:p>
            <a:r>
              <a:rPr lang="en-US" sz="1800"/>
              <a:t>Create a line chart, right-click and add trend line</a:t>
            </a:r>
          </a:p>
          <a:p>
            <a:r>
              <a:rPr lang="en-US" sz="1800"/>
              <a:t>In the worksheet, add a forecast for six months</a:t>
            </a:r>
          </a:p>
        </p:txBody>
      </p:sp>
    </p:spTree>
    <p:extLst>
      <p:ext uri="{BB962C8B-B14F-4D97-AF65-F5344CB8AC3E}">
        <p14:creationId xmlns:p14="http://schemas.microsoft.com/office/powerpoint/2010/main" val="1135537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smtClean="0"/>
              <a:t>Quick Quiz: Forecasting</a:t>
            </a:r>
          </a:p>
        </p:txBody>
      </p:sp>
      <p:sp>
        <p:nvSpPr>
          <p:cNvPr id="63491" name="Rectangle 5"/>
          <p:cNvSpPr>
            <a:spLocks noChangeArrowheads="1"/>
          </p:cNvSpPr>
          <p:nvPr/>
        </p:nvSpPr>
        <p:spPr bwMode="auto">
          <a:xfrm>
            <a:off x="1295400" y="1524000"/>
            <a:ext cx="7086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sz="2000" dirty="0"/>
              <a:t>1.	Why is a linear forecast usually safer than nonlinear?</a:t>
            </a:r>
          </a:p>
          <a:p>
            <a:pPr marL="457200" indent="-457200">
              <a:spcBef>
                <a:spcPct val="50000"/>
              </a:spcBef>
              <a:tabLst>
                <a:tab pos="457200" algn="l"/>
              </a:tabLst>
            </a:pPr>
            <a:r>
              <a:rPr lang="en-US" sz="2000" dirty="0"/>
              <a:t>2.	Why do you need to create a new column with month numbers for regression instead of using the formatted year-month column?</a:t>
            </a:r>
          </a:p>
          <a:p>
            <a:pPr marL="457200" indent="-457200">
              <a:spcBef>
                <a:spcPct val="50000"/>
              </a:spcBef>
              <a:tabLst>
                <a:tab pos="457200" algn="l"/>
              </a:tabLst>
            </a:pPr>
            <a:r>
              <a:rPr lang="en-US" sz="2000" dirty="0"/>
              <a:t>3.	What happens to the trend line r-squared value on the chart when you add the new forecast rows to the chart?</a:t>
            </a:r>
          </a:p>
        </p:txBody>
      </p:sp>
    </p:spTree>
    <p:extLst>
      <p:ext uri="{BB962C8B-B14F-4D97-AF65-F5344CB8AC3E}">
        <p14:creationId xmlns:p14="http://schemas.microsoft.com/office/powerpoint/2010/main" val="650524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smtClean="0"/>
              <a:t>Technology Toolbox: PivotTable</a:t>
            </a:r>
          </a:p>
        </p:txBody>
      </p:sp>
      <p:sp>
        <p:nvSpPr>
          <p:cNvPr id="64515" name="Text Box 7"/>
          <p:cNvSpPr txBox="1">
            <a:spLocks noChangeArrowheads="1"/>
          </p:cNvSpPr>
          <p:nvPr/>
        </p:nvSpPr>
        <p:spPr bwMode="auto">
          <a:xfrm>
            <a:off x="2590800" y="5791200"/>
            <a:ext cx="510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Excel: Data/PivotTable, External Data source</a:t>
            </a:r>
          </a:p>
          <a:p>
            <a:r>
              <a:rPr lang="en-US" sz="1800" dirty="0"/>
              <a:t>Find Rolling Thunder, choose </a:t>
            </a:r>
            <a:r>
              <a:rPr lang="en-US" sz="1800" dirty="0" err="1"/>
              <a:t>qryPivotAll</a:t>
            </a:r>
            <a:endParaRPr lang="en-US" sz="1800" dirty="0"/>
          </a:p>
          <a:p>
            <a:r>
              <a:rPr lang="en-US" sz="1800" dirty="0"/>
              <a:t>Drag columns to match example. Play.</a:t>
            </a:r>
          </a:p>
        </p:txBody>
      </p:sp>
      <p:sp>
        <p:nvSpPr>
          <p:cNvPr id="64516" name="Text Box 8"/>
          <p:cNvSpPr txBox="1">
            <a:spLocks noChangeArrowheads="1"/>
          </p:cNvSpPr>
          <p:nvPr/>
        </p:nvSpPr>
        <p:spPr bwMode="auto">
          <a:xfrm>
            <a:off x="6781800" y="152400"/>
            <a:ext cx="202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2" action="ppaction://hlinkfile"/>
              </a:rPr>
              <a:t>C10PivotTable.xls</a:t>
            </a:r>
            <a:endParaRPr lang="en-US" sz="1800" dirty="0"/>
          </a:p>
        </p:txBody>
      </p:sp>
      <p:pic>
        <p:nvPicPr>
          <p:cNvPr id="645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761" y="1301170"/>
            <a:ext cx="63452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2707473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r>
              <a:rPr lang="en-US" smtClean="0"/>
              <a:t>Quick Quiz: PivotTable</a:t>
            </a:r>
          </a:p>
        </p:txBody>
      </p:sp>
      <p:sp>
        <p:nvSpPr>
          <p:cNvPr id="65539" name="Rectangle 5"/>
          <p:cNvSpPr>
            <a:spLocks noChangeArrowheads="1"/>
          </p:cNvSpPr>
          <p:nvPr/>
        </p:nvSpPr>
        <p:spPr bwMode="auto">
          <a:xfrm>
            <a:off x="1295400" y="1557338"/>
            <a:ext cx="7467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sz="2000"/>
              <a:t>1.	How is the cube browser better than writing queries?</a:t>
            </a:r>
          </a:p>
          <a:p>
            <a:pPr marL="457200" indent="-457200">
              <a:spcBef>
                <a:spcPct val="50000"/>
              </a:spcBef>
              <a:tabLst>
                <a:tab pos="457200" algn="l"/>
              </a:tabLst>
            </a:pPr>
            <a:r>
              <a:rPr lang="en-US" sz="2000"/>
              <a:t>2.	How would you display quarterly instead of monthly data?</a:t>
            </a:r>
          </a:p>
          <a:p>
            <a:pPr marL="457200" indent="-457200">
              <a:spcBef>
                <a:spcPct val="50000"/>
              </a:spcBef>
              <a:tabLst>
                <a:tab pos="457200" algn="l"/>
              </a:tabLst>
            </a:pPr>
            <a:r>
              <a:rPr lang="en-US" sz="2000"/>
              <a:t>3.	How many dimensions can you reasonably include in the cube? How would you handle additional dimensions? </a:t>
            </a:r>
          </a:p>
        </p:txBody>
      </p:sp>
    </p:spTree>
    <p:extLst>
      <p:ext uri="{BB962C8B-B14F-4D97-AF65-F5344CB8AC3E}">
        <p14:creationId xmlns:p14="http://schemas.microsoft.com/office/powerpoint/2010/main" val="24777782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smtClean="0"/>
              <a:t>Cases: Financial Services</a:t>
            </a:r>
          </a:p>
        </p:txBody>
      </p:sp>
      <p:graphicFrame>
        <p:nvGraphicFramePr>
          <p:cNvPr id="5" name="Chart 4"/>
          <p:cNvGraphicFramePr>
            <a:graphicFrameLocks/>
          </p:cNvGraphicFramePr>
          <p:nvPr>
            <p:extLst>
              <p:ext uri="{D42A27DB-BD31-4B8C-83A1-F6EECF244321}">
                <p14:modId xmlns:p14="http://schemas.microsoft.com/office/powerpoint/2010/main" val="2222517959"/>
              </p:ext>
            </p:extLst>
          </p:nvPr>
        </p:nvGraphicFramePr>
        <p:xfrm>
          <a:off x="1143000" y="1371600"/>
          <a:ext cx="7543800" cy="26424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444875908"/>
              </p:ext>
            </p:extLst>
          </p:nvPr>
        </p:nvGraphicFramePr>
        <p:xfrm>
          <a:off x="1143000" y="4038600"/>
          <a:ext cx="7620000" cy="2655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727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Choose a Stock</a:t>
            </a:r>
          </a:p>
        </p:txBody>
      </p:sp>
      <p:sp>
        <p:nvSpPr>
          <p:cNvPr id="19459" name="Text Box 4"/>
          <p:cNvSpPr txBox="1">
            <a:spLocks noChangeArrowheads="1"/>
          </p:cNvSpPr>
          <p:nvPr/>
        </p:nvSpPr>
        <p:spPr bwMode="auto">
          <a:xfrm>
            <a:off x="1294327" y="4953000"/>
            <a:ext cx="7391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t>Company A’s share price increased by 2% per month.</a:t>
            </a:r>
          </a:p>
          <a:p>
            <a:pPr>
              <a:spcBef>
                <a:spcPct val="50000"/>
              </a:spcBef>
            </a:pPr>
            <a:r>
              <a:rPr lang="en-US" sz="1800" dirty="0"/>
              <a:t>Company B’s share price was flat for 5 months and then increased by 3% per month.</a:t>
            </a:r>
          </a:p>
          <a:p>
            <a:pPr>
              <a:spcBef>
                <a:spcPct val="50000"/>
              </a:spcBef>
            </a:pPr>
            <a:r>
              <a:rPr lang="en-US" sz="1800" dirty="0"/>
              <a:t>Which company would you invest in?</a:t>
            </a:r>
          </a:p>
        </p:txBody>
      </p:sp>
      <p:graphicFrame>
        <p:nvGraphicFramePr>
          <p:cNvPr id="7" name="Chart 6"/>
          <p:cNvGraphicFramePr/>
          <p:nvPr>
            <p:extLst>
              <p:ext uri="{D42A27DB-BD31-4B8C-83A1-F6EECF244321}">
                <p14:modId xmlns:p14="http://schemas.microsoft.com/office/powerpoint/2010/main" val="1387526556"/>
              </p:ext>
            </p:extLst>
          </p:nvPr>
        </p:nvGraphicFramePr>
        <p:xfrm>
          <a:off x="2209800" y="1447800"/>
          <a:ext cx="60960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32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Does More Data Help?</a:t>
            </a:r>
          </a:p>
        </p:txBody>
      </p:sp>
      <p:sp>
        <p:nvSpPr>
          <p:cNvPr id="20483" name="Rectangle 3"/>
          <p:cNvSpPr>
            <a:spLocks noGrp="1" noChangeArrowheads="1"/>
          </p:cNvSpPr>
          <p:nvPr>
            <p:ph idx="1"/>
          </p:nvPr>
        </p:nvSpPr>
        <p:spPr/>
        <p:txBody>
          <a:bodyPr>
            <a:normAutofit fontScale="85000" lnSpcReduction="10000"/>
          </a:bodyPr>
          <a:lstStyle/>
          <a:p>
            <a:r>
              <a:rPr lang="en-US" smtClean="0"/>
              <a:t>Thousands of stocks, funds, and derivatives.</a:t>
            </a:r>
          </a:p>
          <a:p>
            <a:pPr lvl="1"/>
            <a:r>
              <a:rPr lang="en-US" smtClean="0"/>
              <a:t>How do you find a profitable investment?</a:t>
            </a:r>
          </a:p>
          <a:p>
            <a:r>
              <a:rPr lang="en-US" smtClean="0"/>
              <a:t>Working for a manufacturing company (e.g., cars)</a:t>
            </a:r>
          </a:p>
          <a:p>
            <a:pPr lvl="1"/>
            <a:r>
              <a:rPr lang="en-US" smtClean="0"/>
              <a:t>What features do you place in your next design?</a:t>
            </a:r>
          </a:p>
          <a:p>
            <a:pPr lvl="1"/>
            <a:r>
              <a:rPr lang="en-US" smtClean="0"/>
              <a:t>Data exists:</a:t>
            </a:r>
          </a:p>
          <a:p>
            <a:pPr lvl="2"/>
            <a:r>
              <a:rPr lang="en-US" sz="1800" smtClean="0"/>
              <a:t>Surveys</a:t>
            </a:r>
          </a:p>
          <a:p>
            <a:pPr lvl="2"/>
            <a:r>
              <a:rPr lang="en-US" sz="1800" smtClean="0"/>
              <a:t>Sales</a:t>
            </a:r>
          </a:p>
          <a:p>
            <a:pPr lvl="2"/>
            <a:r>
              <a:rPr lang="en-US" sz="1800" smtClean="0"/>
              <a:t>Competitor sales</a:t>
            </a:r>
          </a:p>
          <a:p>
            <a:pPr lvl="2"/>
            <a:r>
              <a:rPr lang="en-US" sz="1800" smtClean="0"/>
              <a:t>Focus groups</a:t>
            </a:r>
          </a:p>
          <a:p>
            <a:pPr lvl="1"/>
            <a:r>
              <a:rPr lang="en-US" smtClean="0"/>
              <a:t>GM (</a:t>
            </a:r>
            <a:r>
              <a:rPr lang="en-US" i="1" smtClean="0"/>
              <a:t>Fortune Magazine cover: August 22, 1983)</a:t>
            </a:r>
            <a:endParaRPr lang="en-US" smtClean="0"/>
          </a:p>
          <a:p>
            <a:pPr lvl="2"/>
            <a:r>
              <a:rPr lang="en-US" sz="1800" smtClean="0"/>
              <a:t>Olds Cutlass Ciera</a:t>
            </a:r>
          </a:p>
          <a:p>
            <a:pPr lvl="2"/>
            <a:r>
              <a:rPr lang="en-US" sz="1800" smtClean="0"/>
              <a:t>Pontiac J-2000</a:t>
            </a:r>
          </a:p>
          <a:p>
            <a:pPr lvl="2"/>
            <a:r>
              <a:rPr lang="en-US" sz="1800" smtClean="0"/>
              <a:t>Buick Century</a:t>
            </a:r>
          </a:p>
          <a:p>
            <a:pPr lvl="2"/>
            <a:r>
              <a:rPr lang="en-US" sz="1800" smtClean="0"/>
              <a:t>Chevrolet Celebrity</a:t>
            </a:r>
          </a:p>
        </p:txBody>
      </p:sp>
    </p:spTree>
    <p:extLst>
      <p:ext uri="{BB962C8B-B14F-4D97-AF65-F5344CB8AC3E}">
        <p14:creationId xmlns:p14="http://schemas.microsoft.com/office/powerpoint/2010/main" val="2568241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General Motors 1984 Models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t="34042" r="10400" b="14894"/>
          <a:stretch>
            <a:fillRect/>
          </a:stretch>
        </p:blipFill>
        <p:spPr bwMode="auto">
          <a:xfrm>
            <a:off x="2286000" y="1330325"/>
            <a:ext cx="28194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736850" y="2627313"/>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Buick Century</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30325"/>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4953000" y="2625725"/>
            <a:ext cx="276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Oldsmobile Cutlass Ciera</a:t>
            </a:r>
          </a:p>
        </p:txBody>
      </p:sp>
      <p:pic>
        <p:nvPicPr>
          <p:cNvPr id="21511" name="Picture 7"/>
          <p:cNvPicPr>
            <a:picLocks noChangeAspect="1" noChangeArrowheads="1"/>
          </p:cNvPicPr>
          <p:nvPr/>
        </p:nvPicPr>
        <p:blipFill>
          <a:blip r:embed="rId4">
            <a:lum bright="18000"/>
            <a:extLst>
              <a:ext uri="{28A0092B-C50C-407E-A947-70E740481C1C}">
                <a14:useLocalDpi xmlns:a14="http://schemas.microsoft.com/office/drawing/2010/main" val="0"/>
              </a:ext>
            </a:extLst>
          </a:blip>
          <a:srcRect t="17021" b="14894"/>
          <a:stretch>
            <a:fillRect/>
          </a:stretch>
        </p:blipFill>
        <p:spPr bwMode="auto">
          <a:xfrm>
            <a:off x="5181600" y="3311525"/>
            <a:ext cx="238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5334000" y="4721225"/>
            <a:ext cx="212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Chevrolet Celebrity</a:t>
            </a:r>
          </a:p>
        </p:txBody>
      </p:sp>
      <p:pic>
        <p:nvPicPr>
          <p:cNvPr id="215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311525"/>
            <a:ext cx="25908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0"/>
          <p:cNvSpPr txBox="1">
            <a:spLocks noChangeArrowheads="1"/>
          </p:cNvSpPr>
          <p:nvPr/>
        </p:nvSpPr>
        <p:spPr bwMode="auto">
          <a:xfrm>
            <a:off x="2667000" y="4721225"/>
            <a:ext cx="151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cs typeface="Arial" charset="0"/>
              </a:rPr>
              <a:t>Pontiac 6000</a:t>
            </a:r>
          </a:p>
        </p:txBody>
      </p:sp>
      <p:sp>
        <p:nvSpPr>
          <p:cNvPr id="21515" name="Text Box 11"/>
          <p:cNvSpPr txBox="1">
            <a:spLocks noChangeArrowheads="1"/>
          </p:cNvSpPr>
          <p:nvPr/>
        </p:nvSpPr>
        <p:spPr bwMode="auto">
          <a:xfrm>
            <a:off x="1275556" y="6172200"/>
            <a:ext cx="4840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dirty="0">
                <a:cs typeface="Arial" charset="0"/>
              </a:rPr>
              <a:t>All photos from Wikipedia</a:t>
            </a:r>
          </a:p>
          <a:p>
            <a:pPr eaLnBrk="1" hangingPunct="1"/>
            <a:r>
              <a:rPr lang="en-US" sz="1600" dirty="0">
                <a:cs typeface="Arial" charset="0"/>
              </a:rPr>
              <a:t>See </a:t>
            </a:r>
            <a:r>
              <a:rPr lang="en-US" sz="1600" i="1" dirty="0">
                <a:cs typeface="Arial" charset="0"/>
              </a:rPr>
              <a:t>Fortune</a:t>
            </a:r>
            <a:r>
              <a:rPr lang="en-US" sz="1600" dirty="0">
                <a:cs typeface="Arial" charset="0"/>
              </a:rPr>
              <a:t> August 22, 1983 cover for photos new.</a:t>
            </a:r>
          </a:p>
        </p:txBody>
      </p:sp>
      <p:sp>
        <p:nvSpPr>
          <p:cNvPr id="21516" name="Text Box 12"/>
          <p:cNvSpPr txBox="1">
            <a:spLocks noChangeArrowheads="1"/>
          </p:cNvSpPr>
          <p:nvPr/>
        </p:nvSpPr>
        <p:spPr bwMode="auto">
          <a:xfrm>
            <a:off x="1676400" y="5292725"/>
            <a:ext cx="7086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Why is it bad that all four divisions produced the same car?</a:t>
            </a:r>
          </a:p>
          <a:p>
            <a:pPr>
              <a:spcBef>
                <a:spcPct val="50000"/>
              </a:spcBef>
            </a:pPr>
            <a:r>
              <a:rPr lang="en-US" sz="1800"/>
              <a:t>How is it possible that designers would produce the same car?</a:t>
            </a:r>
          </a:p>
        </p:txBody>
      </p:sp>
      <p:sp>
        <p:nvSpPr>
          <p:cNvPr id="21517" name="Text Box 13"/>
          <p:cNvSpPr txBox="1">
            <a:spLocks noChangeArrowheads="1"/>
          </p:cNvSpPr>
          <p:nvPr/>
        </p:nvSpPr>
        <p:spPr bwMode="auto">
          <a:xfrm>
            <a:off x="1066800" y="2821983"/>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solidFill>
                  <a:schemeClr val="hlink"/>
                </a:solidFill>
              </a:rPr>
              <a:t>A-body cars</a:t>
            </a:r>
          </a:p>
        </p:txBody>
      </p:sp>
      <p:sp>
        <p:nvSpPr>
          <p:cNvPr id="2" name="Rectangle 1"/>
          <p:cNvSpPr/>
          <p:nvPr/>
        </p:nvSpPr>
        <p:spPr>
          <a:xfrm>
            <a:off x="6270625" y="6278046"/>
            <a:ext cx="2381250" cy="369332"/>
          </a:xfrm>
          <a:prstGeom prst="rect">
            <a:avLst/>
          </a:prstGeom>
        </p:spPr>
        <p:txBody>
          <a:bodyPr wrap="square">
            <a:spAutoFit/>
          </a:bodyPr>
          <a:lstStyle/>
          <a:p>
            <a:r>
              <a:rPr lang="en-US" sz="1800" dirty="0" smtClean="0">
                <a:hlinkClick r:id="rId6"/>
              </a:rPr>
              <a:t>WSJ 2008 Version</a:t>
            </a:r>
            <a:endParaRPr lang="en-US" sz="1800" dirty="0"/>
          </a:p>
        </p:txBody>
      </p:sp>
    </p:spTree>
    <p:extLst>
      <p:ext uri="{BB962C8B-B14F-4D97-AF65-F5344CB8AC3E}">
        <p14:creationId xmlns:p14="http://schemas.microsoft.com/office/powerpoint/2010/main" val="3204233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92650203</TotalTime>
  <Pages>25</Pages>
  <Words>3077</Words>
  <Application>Microsoft Office PowerPoint</Application>
  <PresentationFormat>On-screen Show (4:3)</PresentationFormat>
  <Paragraphs>1092</Paragraphs>
  <Slides>64</Slides>
  <Notes>32</Notes>
  <HiddenSlides>2</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64</vt:i4>
      </vt:variant>
    </vt:vector>
  </HeadingPairs>
  <TitlesOfParts>
    <vt:vector size="70" baseType="lpstr">
      <vt:lpstr>Solstice</vt:lpstr>
      <vt:lpstr>Equation</vt:lpstr>
      <vt:lpstr>Chart</vt:lpstr>
      <vt:lpstr>Microsoft Office Excel 2007 Workbook</vt:lpstr>
      <vt:lpstr>ClipArt</vt:lpstr>
      <vt:lpstr>Document</vt:lpstr>
      <vt:lpstr>Introduction to MIS</vt:lpstr>
      <vt:lpstr>Outline</vt:lpstr>
      <vt:lpstr>Making Decisions</vt:lpstr>
      <vt:lpstr>Decision Challenges</vt:lpstr>
      <vt:lpstr>Sample Model</vt:lpstr>
      <vt:lpstr>Decision Levels</vt:lpstr>
      <vt:lpstr>Choose a Stock</vt:lpstr>
      <vt:lpstr>Does More Data Help?</vt:lpstr>
      <vt:lpstr>General Motors 1984 Models</vt:lpstr>
      <vt:lpstr>Human Biases</vt:lpstr>
      <vt:lpstr>Model Building</vt:lpstr>
      <vt:lpstr>Why Build Models?</vt:lpstr>
      <vt:lpstr>Prediction</vt:lpstr>
      <vt:lpstr>Simulation</vt:lpstr>
      <vt:lpstr>Object-Oriented Simulation Models</vt:lpstr>
      <vt:lpstr>Data Warehouse</vt:lpstr>
      <vt:lpstr>Multidimensional OLAP Cube</vt:lpstr>
      <vt:lpstr>Microsoft Pivot Table</vt:lpstr>
      <vt:lpstr>Microsoft Pivot Chart</vt:lpstr>
      <vt:lpstr>DSS: Decision Support Systems</vt:lpstr>
      <vt:lpstr>Sample DSS</vt:lpstr>
      <vt:lpstr>Marketing Research Data</vt:lpstr>
      <vt:lpstr>Marketing Sales Forecast</vt:lpstr>
      <vt:lpstr>Regression Forecasting</vt:lpstr>
      <vt:lpstr>Interactive: HR Raises</vt:lpstr>
      <vt:lpstr>Finance Example: Project NPV</vt:lpstr>
      <vt:lpstr>Accounting</vt:lpstr>
      <vt:lpstr>Accounting</vt:lpstr>
      <vt:lpstr>Accounting Analysis</vt:lpstr>
      <vt:lpstr>Geographic Models</vt:lpstr>
      <vt:lpstr>PowerPoint Presentation</vt:lpstr>
      <vt:lpstr>GIS: Shading (RT Sales in 2008)</vt:lpstr>
      <vt:lpstr>Data Mining</vt:lpstr>
      <vt:lpstr>Common Data Mining Goal</vt:lpstr>
      <vt:lpstr>Data Mining: Clusters</vt:lpstr>
      <vt:lpstr>Data Mining Tools: Spotfire</vt:lpstr>
      <vt:lpstr>Market Basket Analysis</vt:lpstr>
      <vt:lpstr>Data Mining: Market Basket Analysis</vt:lpstr>
      <vt:lpstr>Expert System Example: Exsys: Dogs</vt:lpstr>
      <vt:lpstr>Expert System</vt:lpstr>
      <vt:lpstr>ES Example:  bank loan</vt:lpstr>
      <vt:lpstr>Decision Tree (bank loan) </vt:lpstr>
      <vt:lpstr>Frame-Based ES</vt:lpstr>
      <vt:lpstr>Early ES Examples</vt:lpstr>
      <vt:lpstr>ES Problem Suitability</vt:lpstr>
      <vt:lpstr>ES Development</vt:lpstr>
      <vt:lpstr>Some Expert System Shells</vt:lpstr>
      <vt:lpstr>Limitations of ES</vt:lpstr>
      <vt:lpstr>AI Research Areas</vt:lpstr>
      <vt:lpstr>Neural Network:  Pattern recognition</vt:lpstr>
      <vt:lpstr>Machine Vision Example</vt:lpstr>
      <vt:lpstr>Language Recognition</vt:lpstr>
      <vt:lpstr>Natural Language: IBM Watson</vt:lpstr>
      <vt:lpstr>Subjective (fuzzy) Definitions</vt:lpstr>
      <vt:lpstr>DSS and ES</vt:lpstr>
      <vt:lpstr>DSS, ES, and AI: Bank Example</vt:lpstr>
      <vt:lpstr>Software Agents</vt:lpstr>
      <vt:lpstr>AI Questions</vt:lpstr>
      <vt:lpstr>Cloud Computing</vt:lpstr>
      <vt:lpstr>Technology Toolbox: Forecasting a Trend</vt:lpstr>
      <vt:lpstr>Quick Quiz: Forecasting</vt:lpstr>
      <vt:lpstr>Technology Toolbox: PivotTable</vt:lpstr>
      <vt:lpstr>Quick Quiz: PivotTable</vt:lpstr>
      <vt:lpstr>Cases: Financial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156</cp:revision>
  <cp:lastPrinted>1996-08-02T15:11:44Z</cp:lastPrinted>
  <dcterms:created xsi:type="dcterms:W3CDTF">1994-08-11T09:03:52Z</dcterms:created>
  <dcterms:modified xsi:type="dcterms:W3CDTF">2012-01-01T17:31:52Z</dcterms:modified>
</cp:coreProperties>
</file>