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9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7" r:id="rId18"/>
    <p:sldId id="276" r:id="rId19"/>
    <p:sldId id="277" r:id="rId20"/>
    <p:sldId id="278" r:id="rId21"/>
    <p:sldId id="272" r:id="rId22"/>
    <p:sldId id="273" r:id="rId23"/>
    <p:sldId id="274" r:id="rId24"/>
    <p:sldId id="275" r:id="rId25"/>
    <p:sldId id="308" r:id="rId26"/>
    <p:sldId id="279" r:id="rId27"/>
    <p:sldId id="280" r:id="rId28"/>
    <p:sldId id="281" r:id="rId29"/>
    <p:sldId id="283" r:id="rId30"/>
    <p:sldId id="284" r:id="rId31"/>
    <p:sldId id="309" r:id="rId32"/>
    <p:sldId id="285" r:id="rId33"/>
    <p:sldId id="286" r:id="rId34"/>
    <p:sldId id="287" r:id="rId35"/>
    <p:sldId id="288" r:id="rId36"/>
    <p:sldId id="289" r:id="rId37"/>
    <p:sldId id="290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9144000" cy="6858000" type="screen4x3"/>
  <p:notesSz cx="6858000" cy="91741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CFEB9"/>
    <a:srgbClr val="DBFFB8"/>
    <a:srgbClr val="E6FFE6"/>
    <a:srgbClr val="00FF00"/>
    <a:srgbClr val="EF9100"/>
    <a:srgbClr val="AD6900"/>
    <a:srgbClr val="CECECE"/>
    <a:srgbClr val="FE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752" autoAdjust="0"/>
  </p:normalViewPr>
  <p:slideViewPr>
    <p:cSldViewPr>
      <p:cViewPr varScale="1">
        <p:scale>
          <a:sx n="65" d="100"/>
          <a:sy n="65" d="100"/>
        </p:scale>
        <p:origin x="-2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MISBook\Data6e\C13Outsourc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MISBook\Data6e\C13%20PC%20Sa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MISBook\Data6e\C13%20PC%20Sal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MISBook\Data6e\CasesChar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MISBook\Data6e\Cases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Sheet1!$M$4</c:f>
              <c:strCache>
                <c:ptCount val="1"/>
                <c:pt idx="0">
                  <c:v>Revenue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Sheet1!$L$5:$L$24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Sheet1!$M$5:$M$24</c:f>
              <c:numCache>
                <c:formatCode>General</c:formatCode>
                <c:ptCount val="20"/>
                <c:pt idx="0">
                  <c:v>3.4</c:v>
                </c:pt>
                <c:pt idx="4">
                  <c:v>43.2</c:v>
                </c:pt>
                <c:pt idx="6">
                  <c:v>60.7</c:v>
                </c:pt>
                <c:pt idx="9">
                  <c:v>88.9</c:v>
                </c:pt>
                <c:pt idx="12">
                  <c:v>105.4</c:v>
                </c:pt>
                <c:pt idx="15">
                  <c:v>134.6</c:v>
                </c:pt>
                <c:pt idx="19">
                  <c:v>188.5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957952"/>
        <c:axId val="52959488"/>
      </c:lineChart>
      <c:catAx>
        <c:axId val="5295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52959488"/>
        <c:crosses val="autoZero"/>
        <c:auto val="1"/>
        <c:lblAlgn val="ctr"/>
        <c:lblOffset val="100"/>
        <c:noMultiLvlLbl val="0"/>
      </c:catAx>
      <c:valAx>
        <c:axId val="529594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$ billion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2957952"/>
        <c:crosses val="autoZero"/>
        <c:crossBetween val="between"/>
      </c:valAx>
    </c:plotArea>
    <c:plotVisOnly val="1"/>
    <c:dispBlanksAs val="span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Worldwide</a:t>
            </a:r>
            <a:r>
              <a:rPr lang="en-US" sz="1400" baseline="0"/>
              <a:t> Computer Sales</a:t>
            </a:r>
            <a:endParaRPr lang="en-US" sz="1400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Sheet1!$G$17</c:f>
              <c:strCache>
                <c:ptCount val="1"/>
                <c:pt idx="0">
                  <c:v>Personal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invertIfNegative val="0"/>
          <c:cat>
            <c:numRef>
              <c:f>Sheet1!$F$18:$F$24</c:f>
              <c:numCache>
                <c:formatCode>General</c:formatCode>
                <c:ptCount val="7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</c:numCache>
            </c:numRef>
          </c:cat>
          <c:val>
            <c:numRef>
              <c:f>Sheet1!$G$18:$G$24</c:f>
              <c:numCache>
                <c:formatCode>General</c:formatCode>
                <c:ptCount val="7"/>
                <c:pt idx="0">
                  <c:v>0</c:v>
                </c:pt>
                <c:pt idx="1">
                  <c:v>8.1632653061224483E-2</c:v>
                </c:pt>
                <c:pt idx="2">
                  <c:v>0.44827586206896552</c:v>
                </c:pt>
                <c:pt idx="3">
                  <c:v>0.65869106263194932</c:v>
                </c:pt>
                <c:pt idx="4">
                  <c:v>0.90710382513661203</c:v>
                </c:pt>
                <c:pt idx="5">
                  <c:v>0.76146788990825687</c:v>
                </c:pt>
                <c:pt idx="6">
                  <c:v>0.83613163196776352</c:v>
                </c:pt>
              </c:numCache>
            </c:numRef>
          </c:val>
        </c:ser>
        <c:ser>
          <c:idx val="1"/>
          <c:order val="1"/>
          <c:tx>
            <c:strRef>
              <c:f>Sheet1!$H$17</c:f>
              <c:strCache>
                <c:ptCount val="1"/>
                <c:pt idx="0">
                  <c:v>Midrange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invertIfNegative val="0"/>
          <c:cat>
            <c:numRef>
              <c:f>Sheet1!$F$18:$F$24</c:f>
              <c:numCache>
                <c:formatCode>General</c:formatCode>
                <c:ptCount val="7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</c:numCache>
            </c:numRef>
          </c:cat>
          <c:val>
            <c:numRef>
              <c:f>Sheet1!$H$18:$H$24</c:f>
              <c:numCache>
                <c:formatCode>General</c:formatCode>
                <c:ptCount val="7"/>
                <c:pt idx="0">
                  <c:v>0.06</c:v>
                </c:pt>
                <c:pt idx="1">
                  <c:v>0.44897959183673469</c:v>
                </c:pt>
                <c:pt idx="2">
                  <c:v>0.27586206896551724</c:v>
                </c:pt>
                <c:pt idx="3">
                  <c:v>0.18930330752990851</c:v>
                </c:pt>
                <c:pt idx="4">
                  <c:v>7.1038251366120214E-2</c:v>
                </c:pt>
              </c:numCache>
            </c:numRef>
          </c:val>
        </c:ser>
        <c:ser>
          <c:idx val="2"/>
          <c:order val="2"/>
          <c:tx>
            <c:strRef>
              <c:f>Sheet1!$I$17</c:f>
              <c:strCache>
                <c:ptCount val="1"/>
                <c:pt idx="0">
                  <c:v>Server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chemeClr val="accent1"/>
              </a:solidFill>
            </a:ln>
          </c:spPr>
          <c:invertIfNegative val="0"/>
          <c:cat>
            <c:numRef>
              <c:f>Sheet1!$F$18:$F$24</c:f>
              <c:numCache>
                <c:formatCode>General</c:formatCode>
                <c:ptCount val="7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</c:numCache>
            </c:numRef>
          </c:cat>
          <c:val>
            <c:numRef>
              <c:f>Sheet1!$I$18:$I$24</c:f>
              <c:numCache>
                <c:formatCode>General</c:formatCode>
                <c:ptCount val="7"/>
                <c:pt idx="0">
                  <c:v>0.94</c:v>
                </c:pt>
                <c:pt idx="1">
                  <c:v>0.46938775510204084</c:v>
                </c:pt>
                <c:pt idx="2">
                  <c:v>0.27586206896551724</c:v>
                </c:pt>
                <c:pt idx="3">
                  <c:v>0.15200562983814217</c:v>
                </c:pt>
                <c:pt idx="4">
                  <c:v>2.185792349726776E-2</c:v>
                </c:pt>
                <c:pt idx="5">
                  <c:v>0.23669724770642203</c:v>
                </c:pt>
                <c:pt idx="6">
                  <c:v>0.16386836803223639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003008"/>
        <c:axId val="53004544"/>
      </c:barChart>
      <c:catAx>
        <c:axId val="5300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3004544"/>
        <c:crosses val="autoZero"/>
        <c:auto val="1"/>
        <c:lblAlgn val="ctr"/>
        <c:lblOffset val="100"/>
        <c:noMultiLvlLbl val="0"/>
      </c:catAx>
      <c:valAx>
        <c:axId val="53004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Share of Market Value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30030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Percent Laptop Shipments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A!$P$41</c:f>
              <c:strCache>
                <c:ptCount val="1"/>
                <c:pt idx="0">
                  <c:v>Laptop Pct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A!$N$42:$N$53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A!$P$42:$P$53</c:f>
              <c:numCache>
                <c:formatCode>General</c:formatCode>
                <c:ptCount val="12"/>
                <c:pt idx="0">
                  <c:v>17</c:v>
                </c:pt>
                <c:pt idx="1">
                  <c:v>18.7</c:v>
                </c:pt>
                <c:pt idx="2">
                  <c:v>21.85</c:v>
                </c:pt>
                <c:pt idx="3">
                  <c:v>25</c:v>
                </c:pt>
                <c:pt idx="4">
                  <c:v>27.75</c:v>
                </c:pt>
                <c:pt idx="5">
                  <c:v>30.5</c:v>
                </c:pt>
                <c:pt idx="6">
                  <c:v>33.25</c:v>
                </c:pt>
                <c:pt idx="7">
                  <c:v>36</c:v>
                </c:pt>
                <c:pt idx="8">
                  <c:v>38</c:v>
                </c:pt>
                <c:pt idx="9">
                  <c:v>45</c:v>
                </c:pt>
                <c:pt idx="10">
                  <c:v>53</c:v>
                </c:pt>
                <c:pt idx="11">
                  <c:v>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841856"/>
        <c:axId val="52860032"/>
      </c:lineChart>
      <c:catAx>
        <c:axId val="5284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2860032"/>
        <c:crosses val="autoZero"/>
        <c:auto val="1"/>
        <c:lblAlgn val="ctr"/>
        <c:lblOffset val="100"/>
        <c:noMultiLvlLbl val="0"/>
      </c:catAx>
      <c:valAx>
        <c:axId val="5286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2841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Annual Revenue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'C13Energy'!$B$3</c:f>
              <c:strCache>
                <c:ptCount val="1"/>
                <c:pt idx="0">
                  <c:v>ExxonMobil</c:v>
                </c:pt>
              </c:strCache>
            </c:strRef>
          </c:tx>
          <c:marker>
            <c:symbol val="none"/>
          </c:marker>
          <c:cat>
            <c:strRef>
              <c:f>'C13Energy'!$A$4:$A$20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'C13Energy'!$B$4:$B$20</c:f>
              <c:numCache>
                <c:formatCode>General</c:formatCode>
                <c:ptCount val="17"/>
                <c:pt idx="0">
                  <c:v>113.904</c:v>
                </c:pt>
                <c:pt idx="1">
                  <c:v>123.92</c:v>
                </c:pt>
                <c:pt idx="2">
                  <c:v>134.249</c:v>
                </c:pt>
                <c:pt idx="3">
                  <c:v>197.73500000000001</c:v>
                </c:pt>
                <c:pt idx="4">
                  <c:v>165.62700000000001</c:v>
                </c:pt>
                <c:pt idx="5">
                  <c:v>182.529</c:v>
                </c:pt>
                <c:pt idx="6">
                  <c:v>228.43899999999999</c:v>
                </c:pt>
                <c:pt idx="7">
                  <c:v>209.417</c:v>
                </c:pt>
                <c:pt idx="8">
                  <c:v>200.94900000000001</c:v>
                </c:pt>
                <c:pt idx="9">
                  <c:v>237.054</c:v>
                </c:pt>
                <c:pt idx="10">
                  <c:v>291.25200000000001</c:v>
                </c:pt>
                <c:pt idx="11">
                  <c:v>358.95499999999998</c:v>
                </c:pt>
                <c:pt idx="12">
                  <c:v>377.63499999999999</c:v>
                </c:pt>
                <c:pt idx="13">
                  <c:v>404.55200000000002</c:v>
                </c:pt>
                <c:pt idx="14">
                  <c:v>477.35899999999998</c:v>
                </c:pt>
                <c:pt idx="15">
                  <c:v>310.58600000000001</c:v>
                </c:pt>
                <c:pt idx="16">
                  <c:v>383.221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'C13Energy'!$C$3</c:f>
              <c:strCache>
                <c:ptCount val="1"/>
                <c:pt idx="0">
                  <c:v>Royal Dutch Petroleum</c:v>
                </c:pt>
              </c:strCache>
            </c:strRef>
          </c:tx>
          <c:marker>
            <c:symbol val="none"/>
          </c:marker>
          <c:cat>
            <c:strRef>
              <c:f>'C13Energy'!$A$4:$A$20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'C13Energy'!$C$4:$C$20</c:f>
              <c:numCache>
                <c:formatCode>General</c:formatCode>
                <c:ptCount val="17"/>
                <c:pt idx="0">
                  <c:v>56.898000000000003</c:v>
                </c:pt>
                <c:pt idx="1">
                  <c:v>117.1</c:v>
                </c:pt>
                <c:pt idx="2">
                  <c:v>138.1</c:v>
                </c:pt>
                <c:pt idx="3">
                  <c:v>128.155</c:v>
                </c:pt>
                <c:pt idx="4">
                  <c:v>93.691999999999993</c:v>
                </c:pt>
                <c:pt idx="5">
                  <c:v>105.366</c:v>
                </c:pt>
                <c:pt idx="6">
                  <c:v>149.14599999999999</c:v>
                </c:pt>
                <c:pt idx="7">
                  <c:v>135.21100000000001</c:v>
                </c:pt>
                <c:pt idx="8">
                  <c:v>163.453</c:v>
                </c:pt>
                <c:pt idx="9">
                  <c:v>198.36199999999999</c:v>
                </c:pt>
                <c:pt idx="10">
                  <c:v>266.38600000000002</c:v>
                </c:pt>
                <c:pt idx="11">
                  <c:v>306.73099999999999</c:v>
                </c:pt>
                <c:pt idx="12">
                  <c:v>318.84500000000003</c:v>
                </c:pt>
                <c:pt idx="13">
                  <c:v>355.78199999999998</c:v>
                </c:pt>
                <c:pt idx="14">
                  <c:v>458.36099999999999</c:v>
                </c:pt>
                <c:pt idx="15">
                  <c:v>278.18799999999999</c:v>
                </c:pt>
                <c:pt idx="16">
                  <c:v>368.05599999999998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'C13Energy'!$D$3</c:f>
              <c:strCache>
                <c:ptCount val="1"/>
                <c:pt idx="0">
                  <c:v>ChevronTexaco</c:v>
                </c:pt>
              </c:strCache>
            </c:strRef>
          </c:tx>
          <c:marker>
            <c:symbol val="none"/>
          </c:marker>
          <c:cat>
            <c:strRef>
              <c:f>'C13Energy'!$A$4:$A$20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'C13Energy'!$D$4:$D$20</c:f>
              <c:numCache>
                <c:formatCode>General</c:formatCode>
                <c:ptCount val="17"/>
                <c:pt idx="0">
                  <c:v>35.853999999999999</c:v>
                </c:pt>
                <c:pt idx="1">
                  <c:v>37.082000000000001</c:v>
                </c:pt>
                <c:pt idx="2">
                  <c:v>43.893000000000001</c:v>
                </c:pt>
                <c:pt idx="3">
                  <c:v>41.963000000000001</c:v>
                </c:pt>
                <c:pt idx="4">
                  <c:v>30.556999999999999</c:v>
                </c:pt>
                <c:pt idx="5">
                  <c:v>36.585999999999999</c:v>
                </c:pt>
                <c:pt idx="6">
                  <c:v>52.128999999999998</c:v>
                </c:pt>
                <c:pt idx="7">
                  <c:v>106.245</c:v>
                </c:pt>
                <c:pt idx="8">
                  <c:v>98.912999999999997</c:v>
                </c:pt>
                <c:pt idx="9">
                  <c:v>121.761</c:v>
                </c:pt>
                <c:pt idx="10">
                  <c:v>155.30000000000001</c:v>
                </c:pt>
                <c:pt idx="11">
                  <c:v>198.2</c:v>
                </c:pt>
                <c:pt idx="12">
                  <c:v>210.11799999999999</c:v>
                </c:pt>
                <c:pt idx="13">
                  <c:v>220.904</c:v>
                </c:pt>
                <c:pt idx="14">
                  <c:v>273.005</c:v>
                </c:pt>
                <c:pt idx="15">
                  <c:v>171.636</c:v>
                </c:pt>
                <c:pt idx="16">
                  <c:v>204.928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891008"/>
        <c:axId val="52900992"/>
      </c:lineChart>
      <c:catAx>
        <c:axId val="52891008"/>
        <c:scaling>
          <c:orientation val="minMax"/>
        </c:scaling>
        <c:delete val="0"/>
        <c:axPos val="b"/>
        <c:majorTickMark val="out"/>
        <c:minorTickMark val="none"/>
        <c:tickLblPos val="nextTo"/>
        <c:crossAx val="52900992"/>
        <c:crosses val="autoZero"/>
        <c:auto val="1"/>
        <c:lblAlgn val="ctr"/>
        <c:lblOffset val="100"/>
        <c:noMultiLvlLbl val="0"/>
      </c:catAx>
      <c:valAx>
        <c:axId val="52900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Billion $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2891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Net Income / Revenue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'C13Energy'!$P$3</c:f>
              <c:strCache>
                <c:ptCount val="1"/>
                <c:pt idx="0">
                  <c:v>ExxonMobil</c:v>
                </c:pt>
              </c:strCache>
            </c:strRef>
          </c:tx>
          <c:marker>
            <c:symbol val="none"/>
          </c:marker>
          <c:cat>
            <c:strRef>
              <c:f>'C13Energy'!$O$4:$O$20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'C13Energy'!$P$4:$P$20</c:f>
              <c:numCache>
                <c:formatCode>General</c:formatCode>
                <c:ptCount val="17"/>
                <c:pt idx="0">
                  <c:v>4.4774546986936364E-2</c:v>
                </c:pt>
                <c:pt idx="1">
                  <c:v>5.2211103938024528E-2</c:v>
                </c:pt>
                <c:pt idx="2">
                  <c:v>5.5940826374870578E-2</c:v>
                </c:pt>
                <c:pt idx="3">
                  <c:v>5.9331934154297411E-2</c:v>
                </c:pt>
                <c:pt idx="4">
                  <c:v>4.8748090589094767E-2</c:v>
                </c:pt>
                <c:pt idx="5">
                  <c:v>4.3335579551742463E-2</c:v>
                </c:pt>
                <c:pt idx="6">
                  <c:v>7.7569942085195603E-2</c:v>
                </c:pt>
                <c:pt idx="7">
                  <c:v>7.3155474483924426E-2</c:v>
                </c:pt>
                <c:pt idx="8">
                  <c:v>5.702939551826583E-2</c:v>
                </c:pt>
                <c:pt idx="9">
                  <c:v>9.0738819003265081E-2</c:v>
                </c:pt>
                <c:pt idx="10">
                  <c:v>8.69693598670567E-2</c:v>
                </c:pt>
                <c:pt idx="11">
                  <c:v>0.10065328523073924</c:v>
                </c:pt>
                <c:pt idx="12">
                  <c:v>0.1045983555549671</c:v>
                </c:pt>
                <c:pt idx="13">
                  <c:v>0.10286687496292195</c:v>
                </c:pt>
                <c:pt idx="14">
                  <c:v>9.8179776646088165E-2</c:v>
                </c:pt>
                <c:pt idx="15">
                  <c:v>6.3293258549966841E-2</c:v>
                </c:pt>
                <c:pt idx="16">
                  <c:v>8.1931835677063622E-2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'C13Energy'!$Q$3</c:f>
              <c:strCache>
                <c:ptCount val="1"/>
                <c:pt idx="0">
                  <c:v>Royal Dutch Petroleum</c:v>
                </c:pt>
              </c:strCache>
            </c:strRef>
          </c:tx>
          <c:marker>
            <c:symbol val="none"/>
          </c:marker>
          <c:cat>
            <c:strRef>
              <c:f>'C13Energy'!$O$4:$O$20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'C13Energy'!$Q$4:$Q$20</c:f>
              <c:numCache>
                <c:formatCode>General</c:formatCode>
                <c:ptCount val="17"/>
                <c:pt idx="1">
                  <c:v>6.2852263023057228E-2</c:v>
                </c:pt>
                <c:pt idx="2">
                  <c:v>6.9370021723388853E-2</c:v>
                </c:pt>
                <c:pt idx="3">
                  <c:v>6.0497054348250166E-2</c:v>
                </c:pt>
                <c:pt idx="4">
                  <c:v>3.7356444520343251E-3</c:v>
                </c:pt>
                <c:pt idx="5">
                  <c:v>8.1468405367955507E-2</c:v>
                </c:pt>
                <c:pt idx="6">
                  <c:v>8.527885427701716E-2</c:v>
                </c:pt>
                <c:pt idx="7">
                  <c:v>8.0259742180739724E-2</c:v>
                </c:pt>
                <c:pt idx="8">
                  <c:v>5.9075085804482022E-2</c:v>
                </c:pt>
                <c:pt idx="9">
                  <c:v>6.207338099031065E-2</c:v>
                </c:pt>
                <c:pt idx="10">
                  <c:v>6.9598252160398805E-2</c:v>
                </c:pt>
                <c:pt idx="11">
                  <c:v>8.2518558606727063E-2</c:v>
                </c:pt>
                <c:pt idx="12">
                  <c:v>8.251971961297809E-2</c:v>
                </c:pt>
                <c:pt idx="13">
                  <c:v>8.9734725196890228E-2</c:v>
                </c:pt>
                <c:pt idx="14">
                  <c:v>5.7762331437447773E-2</c:v>
                </c:pt>
                <c:pt idx="15">
                  <c:v>4.5717284713934464E-2</c:v>
                </c:pt>
                <c:pt idx="16">
                  <c:v>5.5627404525398313E-2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'C13Energy'!$R$3</c:f>
              <c:strCache>
                <c:ptCount val="1"/>
                <c:pt idx="0">
                  <c:v>ChevronTexaco</c:v>
                </c:pt>
              </c:strCache>
            </c:strRef>
          </c:tx>
          <c:marker>
            <c:symbol val="none"/>
          </c:marker>
          <c:cat>
            <c:strRef>
              <c:f>'C13Energy'!$O$4:$O$20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'C13Energy'!$R$4:$R$20</c:f>
              <c:numCache>
                <c:formatCode>General</c:formatCode>
                <c:ptCount val="17"/>
                <c:pt idx="0">
                  <c:v>4.7219278183745189E-2</c:v>
                </c:pt>
                <c:pt idx="1">
                  <c:v>2.5079553422145517E-2</c:v>
                </c:pt>
                <c:pt idx="2">
                  <c:v>5.9394436470507829E-2</c:v>
                </c:pt>
                <c:pt idx="3">
                  <c:v>7.7592164525891849E-2</c:v>
                </c:pt>
                <c:pt idx="4">
                  <c:v>4.381974670288314E-2</c:v>
                </c:pt>
                <c:pt idx="5">
                  <c:v>5.657901929699885E-2</c:v>
                </c:pt>
                <c:pt idx="6">
                  <c:v>9.9464789272765641E-2</c:v>
                </c:pt>
                <c:pt idx="7">
                  <c:v>3.0947338698291683E-2</c:v>
                </c:pt>
                <c:pt idx="8">
                  <c:v>1.1444400634901377E-2</c:v>
                </c:pt>
                <c:pt idx="9">
                  <c:v>5.937861876955676E-2</c:v>
                </c:pt>
                <c:pt idx="10">
                  <c:v>8.5820991629104948E-2</c:v>
                </c:pt>
                <c:pt idx="11">
                  <c:v>7.113521695257316E-2</c:v>
                </c:pt>
                <c:pt idx="12">
                  <c:v>8.156369278215099E-2</c:v>
                </c:pt>
                <c:pt idx="13">
                  <c:v>8.5082207655814299E-2</c:v>
                </c:pt>
                <c:pt idx="14">
                  <c:v>8.8024028863940215E-2</c:v>
                </c:pt>
                <c:pt idx="15">
                  <c:v>6.154303293015452E-2</c:v>
                </c:pt>
                <c:pt idx="16">
                  <c:v>9.3379138038725801E-2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927488"/>
        <c:axId val="52941568"/>
      </c:lineChart>
      <c:catAx>
        <c:axId val="52927488"/>
        <c:scaling>
          <c:orientation val="minMax"/>
        </c:scaling>
        <c:delete val="0"/>
        <c:axPos val="b"/>
        <c:majorTickMark val="out"/>
        <c:minorTickMark val="none"/>
        <c:tickLblPos val="nextTo"/>
        <c:crossAx val="52941568"/>
        <c:crosses val="autoZero"/>
        <c:auto val="1"/>
        <c:lblAlgn val="ctr"/>
        <c:lblOffset val="100"/>
        <c:noMultiLvlLbl val="0"/>
      </c:catAx>
      <c:valAx>
        <c:axId val="52941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Ratio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crossAx val="52927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-1588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1537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r>
              <a:rPr lang="en-US"/>
              <a:t>Chapter 1:  Introduction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1537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97D135-5270-4DCA-863C-F3BEF4F8C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8263" y="90488"/>
            <a:ext cx="174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400">
                <a:latin typeface="Book Antiqua" pitchFamily="18" charset="0"/>
              </a:rPr>
              <a:t>Introduction to MIS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380163" y="877728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r">
              <a:defRPr/>
            </a:pPr>
            <a:fld id="{A04D6B28-4C12-4DB8-BC6A-7E8044F0FFFF}" type="slidenum">
              <a:rPr lang="en-US" sz="1400">
                <a:latin typeface="Book Antiqua" pitchFamily="18" charset="0"/>
              </a:rPr>
              <a:pPr algn="r">
                <a:defRPr/>
              </a:pPr>
              <a:t>‹#›</a:t>
            </a:fld>
            <a:endParaRPr lang="en-US" sz="1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60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470D68-DF5D-48E8-8D15-795AE7D18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99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858B59-FB20-4314-ACF4-0E8D4B071B52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6C6BE3-D6D5-40FD-8C8C-97CCF107F366}" type="slidenum">
              <a:rPr lang="en-US" sz="1200" smtClean="0"/>
              <a:pPr/>
              <a:t>33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81256F7-F2F5-47A0-A91C-4C44E6C46612}" type="slidenum">
              <a:rPr lang="en-US" sz="1200" smtClean="0"/>
              <a:pPr/>
              <a:t>34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0D76CE4-978B-4AFB-8003-B4ADDE357A8D}" type="slidenum">
              <a:rPr lang="en-US" sz="1200" smtClean="0"/>
              <a:pPr/>
              <a:t>35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95F813-67FE-403E-820F-4E73E64F9F96}" type="slidenum">
              <a:rPr lang="en-US" sz="1200" smtClean="0"/>
              <a:pPr/>
              <a:t>36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F2001A0-4828-488C-A83B-655CA88B8DA5}" type="slidenum">
              <a:rPr lang="en-US" sz="1200" smtClean="0"/>
              <a:pPr/>
              <a:t>37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4BA742A-BA51-46C3-9956-BEE07F2C6EDF}" type="slidenum">
              <a:rPr lang="en-US" sz="1200" smtClean="0"/>
              <a:pPr/>
              <a:t>40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DC9AD-7DD0-47C1-880B-1B785F115470}" type="slidenum">
              <a:rPr lang="en-US" sz="1200" smtClean="0"/>
              <a:pPr/>
              <a:t>41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969BF2-C780-4A67-AD16-3E1336050FBB}" type="slidenum">
              <a:rPr lang="en-US" sz="1200" smtClean="0"/>
              <a:pPr/>
              <a:t>42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5FFBFA-4709-4DA7-826A-AAC251815F7A}" type="slidenum">
              <a:rPr lang="en-US" sz="1200" smtClean="0"/>
              <a:pPr/>
              <a:t>43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39B032-7B71-4C7B-9732-BB32AE29F4AE}" type="slidenum">
              <a:rPr lang="en-US" sz="1200" smtClean="0"/>
              <a:pPr/>
              <a:t>44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ED7D535-1FE5-4613-8B2A-838F910F4E91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E40EB58-A563-4063-BA17-26D136987F03}" type="slidenum">
              <a:rPr lang="en-US" sz="1200" smtClean="0"/>
              <a:pPr/>
              <a:t>47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C2411C-99AE-4361-B1DB-C7A48EFF83F9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AEB2669-DD13-4704-BD60-4FA30D0F8768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E2CAAE-F70B-46B8-9949-08DF88769865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0030BE-A4C2-4FB6-858D-AEABD2A8025A}" type="slidenum">
              <a:rPr lang="en-US" sz="1200" smtClean="0"/>
              <a:pPr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410A053-63C9-4CCA-9022-1020B601C09A}" type="slidenum">
              <a:rPr lang="en-US" sz="1200" smtClean="0"/>
              <a:pPr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59B1A12-AFCC-4CE2-B69F-83821A46B16E}" type="slidenum">
              <a:rPr lang="en-US" sz="1200" smtClean="0"/>
              <a:pPr/>
              <a:t>26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Computers began as large servers in a single location, with everything in the same room—hardware, software,</a:t>
            </a:r>
            <a:r>
              <a:rPr lang="en-US" baseline="0" dirty="0" smtClean="0"/>
              <a:t> data, personnel.</a:t>
            </a:r>
          </a:p>
          <a:p>
            <a:r>
              <a:rPr lang="en-US" dirty="0" smtClean="0"/>
              <a:t>Mid-range</a:t>
            </a:r>
            <a:r>
              <a:rPr lang="en-US" baseline="0" dirty="0" smtClean="0"/>
              <a:t> computers arrived (DEC, IBM, HP, etc.) but they largely extended the mainframe or replaced it in mid-sized companies.</a:t>
            </a:r>
          </a:p>
          <a:p>
            <a:r>
              <a:rPr lang="en-US" baseline="0" dirty="0" smtClean="0"/>
              <a:t>Personal computers arrived and computing spread into the organization.</a:t>
            </a:r>
          </a:p>
          <a:p>
            <a:r>
              <a:rPr lang="en-US" baseline="0" dirty="0" smtClean="0"/>
              <a:t>Networks evolved to support data sharing and communication.</a:t>
            </a:r>
          </a:p>
          <a:p>
            <a:r>
              <a:rPr lang="en-US" baseline="0" dirty="0" smtClean="0"/>
              <a:t>Possibly, Web servers and cloud computing provide the ability to re-centralize MIS services and use tablets and cell phones as clients.</a:t>
            </a:r>
          </a:p>
          <a:p>
            <a:r>
              <a:rPr lang="en-US" baseline="0" dirty="0" smtClean="0"/>
              <a:t>In the 1990s, companies began outsourcing development, largely moved to purchasing software (ERP), and might or might not run their own servers.</a:t>
            </a:r>
          </a:p>
          <a:p>
            <a:r>
              <a:rPr lang="en-US" baseline="0" dirty="0" smtClean="0"/>
              <a:t>Network management and other tasks were contracted out.</a:t>
            </a:r>
          </a:p>
          <a:p>
            <a:r>
              <a:rPr lang="en-US" baseline="0" dirty="0" smtClean="0"/>
              <a:t>Around 2010, the ability to move to software as a service through cloud computing increased.</a:t>
            </a:r>
          </a:p>
          <a:p>
            <a:r>
              <a:rPr lang="en-US" baseline="0" dirty="0" smtClean="0"/>
              <a:t>Which shifts even more of the technology outside the firm.</a:t>
            </a:r>
          </a:p>
          <a:p>
            <a:r>
              <a:rPr lang="en-US" baseline="0" dirty="0" smtClean="0"/>
              <a:t>It is not yet clear if public clouds or private clouds will be the trend.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70D68-DF5D-48E8-8D15-795AE7D1863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0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060396-C7FA-4ECE-B6F6-0F689FDB91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3A69C5-2A83-477C-A780-4F18D87F9F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42CF2A-B095-486D-A105-429D3D95EF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914400"/>
            <a:ext cx="79248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78DB-3A41-4AAD-8837-35757EE3A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6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00B0F6-E69A-4FCE-A425-7748BC3062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AD1256-8F2D-4804-8EEE-F5DBFDDBE5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43CA37-2DAB-44B2-912B-D29ED78152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>
            <a:normAutofit/>
          </a:bodyPr>
          <a:lstStyle>
            <a:lvl1pPr algn="ctr">
              <a:defRPr sz="36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B70542-2792-4F72-847E-6723A2904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54E3EC-5CC4-4F08-AAAA-A65D3322F2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BE80BE-7517-443E-9104-C01B4D7242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263107-A34B-447F-A3E6-A9F94247BC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9D036E-66C4-4DDD-9E66-8383B7A60A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C0163F0-5193-4F82-9A62-0F6EC9ADA9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.xml"/><Relationship Id="rId4" Type="http://schemas.openxmlformats.org/officeDocument/2006/relationships/slide" Target="slide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world.com/" TargetMode="External"/><Relationship Id="rId2" Type="http://schemas.openxmlformats.org/officeDocument/2006/relationships/hyperlink" Target="http://careers.wsj.com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world.com/careertopics/careers/story/0,10801,75467,00.html" TargetMode="External"/><Relationship Id="rId2" Type="http://schemas.openxmlformats.org/officeDocument/2006/relationships/hyperlink" Target="http://www.computerworld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careers.wsj.com/" TargetMode="External"/><Relationship Id="rId4" Type="http://schemas.openxmlformats.org/officeDocument/2006/relationships/hyperlink" Target="http://www.computerworld.com/careertopics/careers/story/0,,86413,00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world.com/careertopics/careers/story/0,10801,75467,00.html" TargetMode="External"/><Relationship Id="rId2" Type="http://schemas.openxmlformats.org/officeDocument/2006/relationships/hyperlink" Target="http://www.computerworld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areerjournal.com/" TargetMode="External"/><Relationship Id="rId4" Type="http://schemas.openxmlformats.org/officeDocument/2006/relationships/hyperlink" Target="http://www.computerworld.com/careertopics/careers/report/0,11188,10242005,00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world.com/careertopics/careers/story/0,10801,75467,00.html" TargetMode="External"/><Relationship Id="rId2" Type="http://schemas.openxmlformats.org/officeDocument/2006/relationships/hyperlink" Target="http://www.computerworld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areerjournal.com/" TargetMode="External"/><Relationship Id="rId4" Type="http://schemas.openxmlformats.org/officeDocument/2006/relationships/hyperlink" Target="http://www.computerworld.com/action/article.do?command=viewArticleBasic&amp;taxonomyName=careers&amp;articleId=269951&amp;taxonomyId=10&amp;intsrc=kc_to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world.com/careertopics/careers/story/0,10801,75467,00.html" TargetMode="External"/><Relationship Id="rId2" Type="http://schemas.openxmlformats.org/officeDocument/2006/relationships/hyperlink" Target="http://www.computerworld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areerjournal.com/" TargetMode="External"/><Relationship Id="rId4" Type="http://schemas.openxmlformats.org/officeDocument/2006/relationships/hyperlink" Target="http://www.computerworld.com/action/usertools.do?command=getSalaryInformation&amp;yr=200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world.com/careertopics/careers/story/0,10801,75467,00.html" TargetMode="External"/><Relationship Id="rId2" Type="http://schemas.openxmlformats.org/officeDocument/2006/relationships/hyperlink" Target="http://www.computerworld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sj.salary.com/" TargetMode="External"/><Relationship Id="rId5" Type="http://schemas.openxmlformats.org/officeDocument/2006/relationships/hyperlink" Target="http://www.careerjournal.com/" TargetMode="External"/><Relationship Id="rId4" Type="http://schemas.openxmlformats.org/officeDocument/2006/relationships/hyperlink" Target="http://www.computerworld.com/action/article.do?command=viewArticleBasic&amp;articleId=9119020&amp;intsrc=hm_ts_hea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world.com/careertopics/careers/story/0,10801,75467,00.html" TargetMode="External"/><Relationship Id="rId2" Type="http://schemas.openxmlformats.org/officeDocument/2006/relationships/hyperlink" Target="http://www.computerworld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sj.salary.com/" TargetMode="External"/><Relationship Id="rId5" Type="http://schemas.openxmlformats.org/officeDocument/2006/relationships/hyperlink" Target="http://www.careerjournal.com/" TargetMode="External"/><Relationship Id="rId4" Type="http://schemas.openxmlformats.org/officeDocument/2006/relationships/hyperlink" Target="http://www.computerworld.com/s/article/9139190/Salary_Survey_200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world.com/careertopics/careers/story/0,10801,75467,00.html" TargetMode="External"/><Relationship Id="rId2" Type="http://schemas.openxmlformats.org/officeDocument/2006/relationships/hyperlink" Target="http://www.computerworld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sj.salary.com/" TargetMode="External"/><Relationship Id="rId5" Type="http://schemas.openxmlformats.org/officeDocument/2006/relationships/hyperlink" Target="http://www.careerjournal.com/" TargetMode="External"/><Relationship Id="rId4" Type="http://schemas.openxmlformats.org/officeDocument/2006/relationships/hyperlink" Target="http://www.computerworld.com/spring/salary-survey/2011/job_level/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cio.com/research/surveyreport.cfm?id=69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o.com/article/101314" TargetMode="External"/><Relationship Id="rId2" Type="http://schemas.openxmlformats.org/officeDocument/2006/relationships/hyperlink" Target="http://www.networkworld.com/news/2011/022511-it-graduates.html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jobsite.co.uk/" TargetMode="External"/><Relationship Id="rId2" Type="http://schemas.openxmlformats.org/officeDocument/2006/relationships/hyperlink" Target="http://www.placementindia.com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world.com/careertopics/careers/exclusive/salarysurvey2003/entry" TargetMode="External"/><Relationship Id="rId2" Type="http://schemas.openxmlformats.org/officeDocument/2006/relationships/hyperlink" Target="http://www.statistics.gov.uk/cci/nscl.asp?ID=669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io.com/offshoremap/" TargetMode="External"/><Relationship Id="rId5" Type="http://schemas.openxmlformats.org/officeDocument/2006/relationships/hyperlink" Target="http://news.com.com/2100-1022_3-5180589.html" TargetMode="External"/><Relationship Id="rId4" Type="http://schemas.openxmlformats.org/officeDocument/2006/relationships/hyperlink" Target="http://www.payscale.com/salary-survey/vid-18644/fid-11570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ji.co.il/cji07sal.txt" TargetMode="External"/><Relationship Id="rId3" Type="http://schemas.openxmlformats.org/officeDocument/2006/relationships/hyperlink" Target="http://www.computerworld.com/careertopics/careers/exclusive/salarysurvey2003/entry" TargetMode="External"/><Relationship Id="rId7" Type="http://schemas.openxmlformats.org/officeDocument/2006/relationships/hyperlink" Target="http://vault.com.hk/companies/localesurveylists.jsp?country=China&amp;acount=1" TargetMode="External"/><Relationship Id="rId2" Type="http://schemas.openxmlformats.org/officeDocument/2006/relationships/hyperlink" Target="http://www.computingcareers.co.uk/it-salary-checker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io.com/offshoremap/" TargetMode="External"/><Relationship Id="rId5" Type="http://schemas.openxmlformats.org/officeDocument/2006/relationships/hyperlink" Target="http://news.com.com/2100-1022_3-5180589.html" TargetMode="External"/><Relationship Id="rId4" Type="http://schemas.openxmlformats.org/officeDocument/2006/relationships/hyperlink" Target="http://www.payscale.com/salary-survey/vid-18644/fid-1157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arymap.com/salary-survey-comparison/india-salary-list.cfm" TargetMode="External"/><Relationship Id="rId2" Type="http://schemas.openxmlformats.org/officeDocument/2006/relationships/hyperlink" Target="http://www.payscale.com/research/RU/Job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o.com/archive/030103/home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7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jpeg"/><Relationship Id="rId5" Type="http://schemas.openxmlformats.org/officeDocument/2006/relationships/image" Target="../media/image16.wmf"/><Relationship Id="rId10" Type="http://schemas.openxmlformats.org/officeDocument/2006/relationships/image" Target="../media/image19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35.jpeg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19.jpeg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world.com/" TargetMode="External"/><Relationship Id="rId2" Type="http://schemas.openxmlformats.org/officeDocument/2006/relationships/hyperlink" Target="http://careers.wsj.com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world.com/" TargetMode="External"/><Relationship Id="rId2" Type="http://schemas.openxmlformats.org/officeDocument/2006/relationships/hyperlink" Target="http://careers.wsj.com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Introduction to MIS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2560" y="1850064"/>
            <a:ext cx="7406640" cy="2569536"/>
          </a:xfrm>
          <a:noFill/>
        </p:spPr>
        <p:txBody>
          <a:bodyPr>
            <a:normAutofit/>
          </a:bodyPr>
          <a:lstStyle/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Chapter 13</a:t>
            </a:r>
          </a:p>
          <a:p>
            <a:pPr marL="342900" indent="-342900"/>
            <a:r>
              <a:rPr lang="en-US" dirty="0" smtClean="0"/>
              <a:t>Organizing the MIS Resources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Jerry Post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66800" y="4800600"/>
            <a:ext cx="44125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hlinkClick r:id="rId3" action="ppaction://hlinksldjump"/>
              </a:rPr>
              <a:t>Technology Toolbox: </a:t>
            </a:r>
            <a:r>
              <a:rPr lang="en-US" sz="1800" dirty="0" smtClean="0">
                <a:hlinkClick r:id="rId3" action="ppaction://hlinksldjump"/>
              </a:rPr>
              <a:t>e-Mail Rules</a:t>
            </a:r>
            <a:endParaRPr lang="en-US" sz="1800" dirty="0"/>
          </a:p>
          <a:p>
            <a:r>
              <a:rPr lang="en-US" sz="1800" dirty="0">
                <a:hlinkClick r:id="rId4" action="ppaction://hlinksldjump"/>
              </a:rPr>
              <a:t>Technology Toolbox: </a:t>
            </a:r>
            <a:r>
              <a:rPr lang="en-US" sz="1800" dirty="0" smtClean="0">
                <a:hlinkClick r:id="rId4" action="ppaction://hlinksldjump"/>
              </a:rPr>
              <a:t>Managing Projects</a:t>
            </a:r>
            <a:endParaRPr lang="en-US" sz="1800" dirty="0"/>
          </a:p>
          <a:p>
            <a:r>
              <a:rPr lang="en-US" sz="1800" dirty="0">
                <a:hlinkClick r:id="rId5" action="ppaction://hlinksldjump"/>
              </a:rPr>
              <a:t>Cases: </a:t>
            </a:r>
            <a:r>
              <a:rPr lang="en-US" sz="1800" dirty="0" smtClean="0">
                <a:hlinkClick r:id="rId5" action="ppaction://hlinksldjump"/>
              </a:rPr>
              <a:t>Energy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Salaries 2001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114800" y="469900"/>
            <a:ext cx="28956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IS Management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6172200" y="4495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Operations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971800" y="1476375"/>
            <a:ext cx="2209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Networks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228600" y="1476375"/>
            <a:ext cx="25019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Systems Development</a:t>
            </a: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6172200" y="30480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User Support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4724400" y="6124575"/>
            <a:ext cx="2771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i="1">
                <a:latin typeface="Times New Roman" pitchFamily="18" charset="0"/>
                <a:hlinkClick r:id="rId2"/>
              </a:rPr>
              <a:t>http://careers.wsj.com</a:t>
            </a:r>
            <a:endParaRPr lang="en-US" sz="1600" i="1">
              <a:latin typeface="Times New Roman" pitchFamily="18" charset="0"/>
            </a:endParaRPr>
          </a:p>
          <a:p>
            <a:r>
              <a:rPr lang="en-US" sz="1600" i="1">
                <a:latin typeface="Times New Roman" pitchFamily="18" charset="0"/>
                <a:hlinkClick r:id="rId3"/>
              </a:rPr>
              <a:t>http://www.computerworld.com</a:t>
            </a:r>
            <a:endParaRPr lang="en-US" sz="1600" i="1">
              <a:latin typeface="Times New Roman" pitchFamily="18" charset="0"/>
            </a:endParaRPr>
          </a:p>
        </p:txBody>
      </p: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4114800" y="914400"/>
            <a:ext cx="2895600" cy="3810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571750" algn="dec"/>
              </a:tabLst>
            </a:pPr>
            <a:r>
              <a:rPr lang="en-US" sz="1800">
                <a:latin typeface="Times New Roman" pitchFamily="18" charset="0"/>
              </a:rPr>
              <a:t>CIO/VP IS/CTO	$165,000</a:t>
            </a:r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6172200" y="4953000"/>
            <a:ext cx="2590800" cy="9906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Director	$106,000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Manager	74,000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Lead operator	42,000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Computer operator	35,000</a:t>
            </a:r>
          </a:p>
        </p:txBody>
      </p:sp>
      <p:sp>
        <p:nvSpPr>
          <p:cNvPr id="21515" name="Rectangle 13"/>
          <p:cNvSpPr>
            <a:spLocks noChangeArrowheads="1"/>
          </p:cNvSpPr>
          <p:nvPr/>
        </p:nvSpPr>
        <p:spPr bwMode="auto">
          <a:xfrm>
            <a:off x="2971800" y="1920875"/>
            <a:ext cx="2209800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Director	$106,000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Manager	83,000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Administrator	60,000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Network analyst	40,000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Junior analyst	34,000</a:t>
            </a:r>
          </a:p>
        </p:txBody>
      </p:sp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6172200" y="3505200"/>
            <a:ext cx="2590800" cy="7620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Manager	$69,000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Help desk operator	40,000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PC technical support	43,000</a:t>
            </a:r>
          </a:p>
        </p:txBody>
      </p:sp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228600" y="1920875"/>
            <a:ext cx="2500313" cy="1600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Director	$123,000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Manager	88,000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Project manager	85,000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System analyst	79,000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Senior developer	74,000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Programmer/analyst	55,000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Junior programmer	45,000</a:t>
            </a:r>
          </a:p>
        </p:txBody>
      </p:sp>
      <p:sp>
        <p:nvSpPr>
          <p:cNvPr id="21518" name="Text Box 16"/>
          <p:cNvSpPr txBox="1">
            <a:spLocks noChangeArrowheads="1"/>
          </p:cNvSpPr>
          <p:nvPr/>
        </p:nvSpPr>
        <p:spPr bwMode="auto">
          <a:xfrm>
            <a:off x="7086600" y="914400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i="1"/>
              <a:t>Includes bonus</a:t>
            </a:r>
          </a:p>
        </p:txBody>
      </p:sp>
      <p:sp>
        <p:nvSpPr>
          <p:cNvPr id="21519" name="Rectangle 17"/>
          <p:cNvSpPr>
            <a:spLocks noChangeArrowheads="1"/>
          </p:cNvSpPr>
          <p:nvPr/>
        </p:nvSpPr>
        <p:spPr bwMode="auto">
          <a:xfrm>
            <a:off x="6172200" y="1447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Database</a:t>
            </a:r>
          </a:p>
        </p:txBody>
      </p:sp>
      <p:sp>
        <p:nvSpPr>
          <p:cNvPr id="21520" name="Rectangle 18"/>
          <p:cNvSpPr>
            <a:spLocks noChangeArrowheads="1"/>
          </p:cNvSpPr>
          <p:nvPr/>
        </p:nvSpPr>
        <p:spPr bwMode="auto">
          <a:xfrm>
            <a:off x="6172200" y="1892300"/>
            <a:ext cx="2590800" cy="914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Manager	$94,000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Administrator	89,000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Database analyst	67,000</a:t>
            </a:r>
          </a:p>
        </p:txBody>
      </p:sp>
      <p:sp>
        <p:nvSpPr>
          <p:cNvPr id="21521" name="Rectangle 19"/>
          <p:cNvSpPr>
            <a:spLocks noChangeArrowheads="1"/>
          </p:cNvSpPr>
          <p:nvPr/>
        </p:nvSpPr>
        <p:spPr bwMode="auto">
          <a:xfrm>
            <a:off x="228600" y="3962400"/>
            <a:ext cx="25146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Internet</a:t>
            </a:r>
          </a:p>
        </p:txBody>
      </p:sp>
      <p:sp>
        <p:nvSpPr>
          <p:cNvPr id="21522" name="Rectangle 20"/>
          <p:cNvSpPr>
            <a:spLocks noChangeArrowheads="1"/>
          </p:cNvSpPr>
          <p:nvPr/>
        </p:nvSpPr>
        <p:spPr bwMode="auto">
          <a:xfrm>
            <a:off x="228600" y="4330700"/>
            <a:ext cx="2514600" cy="11430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Manager	$94,000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Webmaster	72,000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Application developer	70,000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EC specialist	74,000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EDI specialist	66,000</a:t>
            </a:r>
          </a:p>
        </p:txBody>
      </p:sp>
      <p:sp>
        <p:nvSpPr>
          <p:cNvPr id="21523" name="Rectangle 21"/>
          <p:cNvSpPr>
            <a:spLocks noChangeArrowheads="1"/>
          </p:cNvSpPr>
          <p:nvPr/>
        </p:nvSpPr>
        <p:spPr bwMode="auto">
          <a:xfrm>
            <a:off x="3048000" y="3975100"/>
            <a:ext cx="2209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Security</a:t>
            </a:r>
          </a:p>
        </p:txBody>
      </p:sp>
      <p:sp>
        <p:nvSpPr>
          <p:cNvPr id="21524" name="Rectangle 22"/>
          <p:cNvSpPr>
            <a:spLocks noChangeArrowheads="1"/>
          </p:cNvSpPr>
          <p:nvPr/>
        </p:nvSpPr>
        <p:spPr bwMode="auto">
          <a:xfrm>
            <a:off x="3048000" y="4419600"/>
            <a:ext cx="2209800" cy="1295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Manager	$86,000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Administrator	72,000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Specialist	64,000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IS audit manager	81,000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IS audit staff	53,000</a:t>
            </a:r>
          </a:p>
        </p:txBody>
      </p:sp>
    </p:spTree>
    <p:extLst>
      <p:ext uri="{BB962C8B-B14F-4D97-AF65-F5344CB8AC3E}">
        <p14:creationId xmlns:p14="http://schemas.microsoft.com/office/powerpoint/2010/main" val="2770207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Salaries 2003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114800" y="469900"/>
            <a:ext cx="28956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IS Management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6172200" y="4495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Operations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2971800" y="1612900"/>
            <a:ext cx="2209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Networks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228600" y="1476375"/>
            <a:ext cx="25019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Systems Development</a:t>
            </a: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6172200" y="2971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User Support</a:t>
            </a:r>
          </a:p>
        </p:txBody>
      </p:sp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228600" y="5638800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000" i="1">
                <a:latin typeface="Times New Roman" pitchFamily="18" charset="0"/>
                <a:hlinkClick r:id="rId2"/>
              </a:rPr>
              <a:t>http://www.computerworld.com</a:t>
            </a:r>
            <a:endParaRPr lang="en-US" sz="2000" i="1">
              <a:latin typeface="Times New Roman" pitchFamily="18" charset="0"/>
            </a:endParaRPr>
          </a:p>
        </p:txBody>
      </p:sp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4114800" y="914400"/>
            <a:ext cx="2895600" cy="3810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571750" algn="dec"/>
              </a:tabLst>
            </a:pPr>
            <a:r>
              <a:rPr lang="en-US" sz="1800">
                <a:latin typeface="Times New Roman" pitchFamily="18" charset="0"/>
              </a:rPr>
              <a:t>CIO/VP IS/CTO	$154,000</a:t>
            </a:r>
          </a:p>
        </p:txBody>
      </p: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6172200" y="4953000"/>
            <a:ext cx="2590800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Director	$104,500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Manager	82,000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Systems Admin	61,000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Lead operator	40,500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Computer operator	35,000</a:t>
            </a:r>
          </a:p>
        </p:txBody>
      </p:sp>
      <p:sp>
        <p:nvSpPr>
          <p:cNvPr id="22539" name="Rectangle 13"/>
          <p:cNvSpPr>
            <a:spLocks noChangeArrowheads="1"/>
          </p:cNvSpPr>
          <p:nvPr/>
        </p:nvSpPr>
        <p:spPr bwMode="auto">
          <a:xfrm>
            <a:off x="2971800" y="2057400"/>
            <a:ext cx="2209800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Manager	$67,000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Administrator	54,000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Network engineer	70,600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Junior analyst	34,000</a:t>
            </a:r>
          </a:p>
        </p:txBody>
      </p:sp>
      <p:sp>
        <p:nvSpPr>
          <p:cNvPr id="22540" name="Rectangle 14"/>
          <p:cNvSpPr>
            <a:spLocks noChangeArrowheads="1"/>
          </p:cNvSpPr>
          <p:nvPr/>
        </p:nvSpPr>
        <p:spPr bwMode="auto">
          <a:xfrm>
            <a:off x="6172200" y="3429000"/>
            <a:ext cx="2590800" cy="914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Manager	$88,300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Technical trainer	55,000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Help desk operator	45,800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PC technical support	43,000</a:t>
            </a:r>
          </a:p>
        </p:txBody>
      </p:sp>
      <p:sp>
        <p:nvSpPr>
          <p:cNvPr id="22541" name="Rectangle 15"/>
          <p:cNvSpPr>
            <a:spLocks noChangeArrowheads="1"/>
          </p:cNvSpPr>
          <p:nvPr/>
        </p:nvSpPr>
        <p:spPr bwMode="auto">
          <a:xfrm>
            <a:off x="228600" y="1920875"/>
            <a:ext cx="2500313" cy="1600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Director	$127,000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Project manager	92,000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System analyst	68,000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Senior developer	76,800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Programmer/analyst	65,000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Junior programmer	45,000</a:t>
            </a: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7086600" y="914400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i="1"/>
              <a:t>Includes bonus</a:t>
            </a:r>
          </a:p>
        </p:txBody>
      </p:sp>
      <p:sp>
        <p:nvSpPr>
          <p:cNvPr id="22543" name="Rectangle 17"/>
          <p:cNvSpPr>
            <a:spLocks noChangeArrowheads="1"/>
          </p:cNvSpPr>
          <p:nvPr/>
        </p:nvSpPr>
        <p:spPr bwMode="auto">
          <a:xfrm>
            <a:off x="6172200" y="1447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Database</a:t>
            </a:r>
          </a:p>
        </p:txBody>
      </p:sp>
      <p:sp>
        <p:nvSpPr>
          <p:cNvPr id="22544" name="Rectangle 18"/>
          <p:cNvSpPr>
            <a:spLocks noChangeArrowheads="1"/>
          </p:cNvSpPr>
          <p:nvPr/>
        </p:nvSpPr>
        <p:spPr bwMode="auto">
          <a:xfrm>
            <a:off x="6172200" y="1892300"/>
            <a:ext cx="2590800" cy="914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Manager	$91,000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Architect	96,000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Analyst	67,900</a:t>
            </a:r>
          </a:p>
        </p:txBody>
      </p:sp>
      <p:sp>
        <p:nvSpPr>
          <p:cNvPr id="22545" name="Rectangle 19"/>
          <p:cNvSpPr>
            <a:spLocks noChangeArrowheads="1"/>
          </p:cNvSpPr>
          <p:nvPr/>
        </p:nvSpPr>
        <p:spPr bwMode="auto">
          <a:xfrm>
            <a:off x="228600" y="3733800"/>
            <a:ext cx="25146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Internet</a:t>
            </a:r>
          </a:p>
        </p:txBody>
      </p:sp>
      <p:sp>
        <p:nvSpPr>
          <p:cNvPr id="22546" name="Rectangle 20"/>
          <p:cNvSpPr>
            <a:spLocks noChangeArrowheads="1"/>
          </p:cNvSpPr>
          <p:nvPr/>
        </p:nvSpPr>
        <p:spPr bwMode="auto">
          <a:xfrm>
            <a:off x="228600" y="4102100"/>
            <a:ext cx="2514600" cy="15367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Director/strategy	$112,000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Manager	96,500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Application developer	56,000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EC specialist	70,100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EDI specialist	66,000</a:t>
            </a:r>
          </a:p>
        </p:txBody>
      </p:sp>
      <p:sp>
        <p:nvSpPr>
          <p:cNvPr id="22547" name="Rectangle 21"/>
          <p:cNvSpPr>
            <a:spLocks noChangeArrowheads="1"/>
          </p:cNvSpPr>
          <p:nvPr/>
        </p:nvSpPr>
        <p:spPr bwMode="auto">
          <a:xfrm>
            <a:off x="3200400" y="3505200"/>
            <a:ext cx="2209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Security</a:t>
            </a:r>
          </a:p>
        </p:txBody>
      </p:sp>
      <p:sp>
        <p:nvSpPr>
          <p:cNvPr id="22548" name="Rectangle 22"/>
          <p:cNvSpPr>
            <a:spLocks noChangeArrowheads="1"/>
          </p:cNvSpPr>
          <p:nvPr/>
        </p:nvSpPr>
        <p:spPr bwMode="auto">
          <a:xfrm>
            <a:off x="3200400" y="3949700"/>
            <a:ext cx="2209800" cy="1295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Chief Security	$111,000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Manager	85,000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Specialist	75,000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IS audit manager	95,000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IS audit staff	53,000</a:t>
            </a:r>
          </a:p>
        </p:txBody>
      </p:sp>
      <p:sp>
        <p:nvSpPr>
          <p:cNvPr id="22549" name="Text Box 2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28600" y="6196013"/>
            <a:ext cx="6989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hlinkClick r:id="rId4"/>
              </a:rPr>
              <a:t>http://www.computerworld.com/careertopics/careers/story/0,,86413,00.html</a:t>
            </a:r>
            <a:r>
              <a:rPr lang="en-US" sz="1600"/>
              <a:t> </a:t>
            </a:r>
          </a:p>
        </p:txBody>
      </p:sp>
      <p:sp>
        <p:nvSpPr>
          <p:cNvPr id="22550" name="Rectangle 24"/>
          <p:cNvSpPr>
            <a:spLocks noChangeArrowheads="1"/>
          </p:cNvSpPr>
          <p:nvPr/>
        </p:nvSpPr>
        <p:spPr bwMode="auto">
          <a:xfrm>
            <a:off x="76200" y="1011238"/>
            <a:ext cx="2163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hlinkClick r:id="rId5"/>
              </a:rPr>
              <a:t>http://careers.wsj.com</a:t>
            </a:r>
            <a:endParaRPr lang="en-US" sz="1600" i="1"/>
          </a:p>
        </p:txBody>
      </p:sp>
    </p:spTree>
    <p:extLst>
      <p:ext uri="{BB962C8B-B14F-4D97-AF65-F5344CB8AC3E}">
        <p14:creationId xmlns:p14="http://schemas.microsoft.com/office/powerpoint/2010/main" val="2952136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Salaries 2005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4114800" y="469900"/>
            <a:ext cx="28956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IS Management</a:t>
            </a: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6172200" y="4495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Operations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2971800" y="1612900"/>
            <a:ext cx="2209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Networks</a:t>
            </a: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228600" y="1476375"/>
            <a:ext cx="25019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Systems Development</a:t>
            </a: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6172200" y="2971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User Support</a:t>
            </a: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2057400" y="6096000"/>
            <a:ext cx="373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>
                <a:hlinkClick r:id="rId2"/>
              </a:rPr>
              <a:t>http://www.computerworld.com</a:t>
            </a:r>
            <a:endParaRPr lang="en-US" sz="1600"/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4114800" y="914400"/>
            <a:ext cx="2895600" cy="3810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571750" algn="dec"/>
              </a:tabLst>
            </a:pPr>
            <a:r>
              <a:rPr lang="en-US" sz="1800">
                <a:latin typeface="Times New Roman" pitchFamily="18" charset="0"/>
              </a:rPr>
              <a:t>CIO/VP IS/CTO	$164,000</a:t>
            </a:r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6172200" y="4953000"/>
            <a:ext cx="2590800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Director	$108,000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Manager	83,000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Systems Admin	61,000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Lead operator	40,500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Computer operator	35,000</a:t>
            </a:r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2971800" y="2057400"/>
            <a:ext cx="2209800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Manager	$69,000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Administrator	54,000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Network engineer	70,400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Junior analyst	34,000</a:t>
            </a:r>
          </a:p>
        </p:txBody>
      </p:sp>
      <p:sp>
        <p:nvSpPr>
          <p:cNvPr id="23564" name="Rectangle 14"/>
          <p:cNvSpPr>
            <a:spLocks noChangeArrowheads="1"/>
          </p:cNvSpPr>
          <p:nvPr/>
        </p:nvSpPr>
        <p:spPr bwMode="auto">
          <a:xfrm>
            <a:off x="6172200" y="3429000"/>
            <a:ext cx="2590800" cy="914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Manager	$68,300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Technical trainer	54,000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Help desk operator	47,800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PC technical support	43,000</a:t>
            </a:r>
          </a:p>
        </p:txBody>
      </p:sp>
      <p:sp>
        <p:nvSpPr>
          <p:cNvPr id="23565" name="Rectangle 15"/>
          <p:cNvSpPr>
            <a:spLocks noChangeArrowheads="1"/>
          </p:cNvSpPr>
          <p:nvPr/>
        </p:nvSpPr>
        <p:spPr bwMode="auto">
          <a:xfrm>
            <a:off x="228600" y="1920875"/>
            <a:ext cx="2500313" cy="1600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Director	$101,000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Project manager	95,000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System analyst	74,000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Senior developer	76,800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Programmer/analyst	71,000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Junior programmer	45,000</a:t>
            </a:r>
          </a:p>
        </p:txBody>
      </p:sp>
      <p:sp>
        <p:nvSpPr>
          <p:cNvPr id="23566" name="Text Box 16"/>
          <p:cNvSpPr txBox="1">
            <a:spLocks noChangeArrowheads="1"/>
          </p:cNvSpPr>
          <p:nvPr/>
        </p:nvSpPr>
        <p:spPr bwMode="auto">
          <a:xfrm>
            <a:off x="7086600" y="914400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i="1"/>
              <a:t>Includes bonus</a:t>
            </a:r>
          </a:p>
        </p:txBody>
      </p:sp>
      <p:sp>
        <p:nvSpPr>
          <p:cNvPr id="23567" name="Rectangle 17"/>
          <p:cNvSpPr>
            <a:spLocks noChangeArrowheads="1"/>
          </p:cNvSpPr>
          <p:nvPr/>
        </p:nvSpPr>
        <p:spPr bwMode="auto">
          <a:xfrm>
            <a:off x="6172200" y="1447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Database</a:t>
            </a:r>
          </a:p>
        </p:txBody>
      </p:sp>
      <p:sp>
        <p:nvSpPr>
          <p:cNvPr id="23568" name="Rectangle 18"/>
          <p:cNvSpPr>
            <a:spLocks noChangeArrowheads="1"/>
          </p:cNvSpPr>
          <p:nvPr/>
        </p:nvSpPr>
        <p:spPr bwMode="auto">
          <a:xfrm>
            <a:off x="6172200" y="1892300"/>
            <a:ext cx="2590800" cy="914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Manager	$88,000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Architect	95,000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DBA	81,000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Analyst	65,000</a:t>
            </a:r>
          </a:p>
        </p:txBody>
      </p:sp>
      <p:sp>
        <p:nvSpPr>
          <p:cNvPr id="23569" name="Rectangle 19"/>
          <p:cNvSpPr>
            <a:spLocks noChangeArrowheads="1"/>
          </p:cNvSpPr>
          <p:nvPr/>
        </p:nvSpPr>
        <p:spPr bwMode="auto">
          <a:xfrm>
            <a:off x="228600" y="3733800"/>
            <a:ext cx="25146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Internet</a:t>
            </a:r>
          </a:p>
        </p:txBody>
      </p:sp>
      <p:sp>
        <p:nvSpPr>
          <p:cNvPr id="23570" name="Rectangle 20"/>
          <p:cNvSpPr>
            <a:spLocks noChangeArrowheads="1"/>
          </p:cNvSpPr>
          <p:nvPr/>
        </p:nvSpPr>
        <p:spPr bwMode="auto">
          <a:xfrm>
            <a:off x="228600" y="4102100"/>
            <a:ext cx="2514600" cy="15367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Director/strategy	$112,000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Manager	96,500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Application developer	56,000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EC specialist	71,000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EDI specialist	66,000</a:t>
            </a:r>
          </a:p>
        </p:txBody>
      </p:sp>
      <p:sp>
        <p:nvSpPr>
          <p:cNvPr id="23571" name="Rectangle 21"/>
          <p:cNvSpPr>
            <a:spLocks noChangeArrowheads="1"/>
          </p:cNvSpPr>
          <p:nvPr/>
        </p:nvSpPr>
        <p:spPr bwMode="auto">
          <a:xfrm>
            <a:off x="3200400" y="3505200"/>
            <a:ext cx="2209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Security</a:t>
            </a:r>
          </a:p>
        </p:txBody>
      </p:sp>
      <p:sp>
        <p:nvSpPr>
          <p:cNvPr id="23572" name="Rectangle 22"/>
          <p:cNvSpPr>
            <a:spLocks noChangeArrowheads="1"/>
          </p:cNvSpPr>
          <p:nvPr/>
        </p:nvSpPr>
        <p:spPr bwMode="auto">
          <a:xfrm>
            <a:off x="3200400" y="3949700"/>
            <a:ext cx="2209800" cy="1295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Chief Security	$113,000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Manager	97,000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Specialist	81,000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IS audit manager	91,000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IS audit staff	53,000</a:t>
            </a:r>
          </a:p>
        </p:txBody>
      </p:sp>
      <p:sp>
        <p:nvSpPr>
          <p:cNvPr id="23573" name="Text Box 2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09600" y="6521450"/>
            <a:ext cx="792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cs typeface="Arial" charset="0"/>
                <a:hlinkClick r:id="rId4"/>
              </a:rPr>
              <a:t>http://www.computerworld.com/careertopics/careers/report/0,11188,10242005,00.html</a:t>
            </a:r>
            <a:endParaRPr lang="en-US" sz="1600">
              <a:cs typeface="Arial" charset="0"/>
            </a:endParaRPr>
          </a:p>
        </p:txBody>
      </p:sp>
      <p:sp>
        <p:nvSpPr>
          <p:cNvPr id="23574" name="Text Box 24"/>
          <p:cNvSpPr txBox="1">
            <a:spLocks noChangeArrowheads="1"/>
          </p:cNvSpPr>
          <p:nvPr/>
        </p:nvSpPr>
        <p:spPr bwMode="auto">
          <a:xfrm>
            <a:off x="2057400" y="5791200"/>
            <a:ext cx="293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cs typeface="Arial" charset="0"/>
                <a:hlinkClick r:id="rId5"/>
              </a:rPr>
              <a:t>http://www.careerjournal.com/</a:t>
            </a:r>
            <a:r>
              <a:rPr lang="en-US" sz="160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3560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Salaries 2006</a:t>
            </a:r>
          </a:p>
        </p:txBody>
      </p:sp>
      <p:sp>
        <p:nvSpPr>
          <p:cNvPr id="24579" name="Rectangle 46"/>
          <p:cNvSpPr>
            <a:spLocks noChangeArrowheads="1"/>
          </p:cNvSpPr>
          <p:nvPr/>
        </p:nvSpPr>
        <p:spPr bwMode="auto">
          <a:xfrm>
            <a:off x="4267200" y="469900"/>
            <a:ext cx="28956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IS Management</a:t>
            </a:r>
          </a:p>
        </p:txBody>
      </p:sp>
      <p:sp>
        <p:nvSpPr>
          <p:cNvPr id="24580" name="Rectangle 47"/>
          <p:cNvSpPr>
            <a:spLocks noChangeArrowheads="1"/>
          </p:cNvSpPr>
          <p:nvPr/>
        </p:nvSpPr>
        <p:spPr bwMode="auto">
          <a:xfrm>
            <a:off x="6172200" y="4495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Operations</a:t>
            </a:r>
          </a:p>
        </p:txBody>
      </p:sp>
      <p:sp>
        <p:nvSpPr>
          <p:cNvPr id="24581" name="Rectangle 48"/>
          <p:cNvSpPr>
            <a:spLocks noChangeArrowheads="1"/>
          </p:cNvSpPr>
          <p:nvPr/>
        </p:nvSpPr>
        <p:spPr bwMode="auto">
          <a:xfrm>
            <a:off x="2971800" y="1612900"/>
            <a:ext cx="2209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Networks</a:t>
            </a:r>
          </a:p>
        </p:txBody>
      </p:sp>
      <p:sp>
        <p:nvSpPr>
          <p:cNvPr id="24582" name="Rectangle 49"/>
          <p:cNvSpPr>
            <a:spLocks noChangeArrowheads="1"/>
          </p:cNvSpPr>
          <p:nvPr/>
        </p:nvSpPr>
        <p:spPr bwMode="auto">
          <a:xfrm>
            <a:off x="228600" y="1476375"/>
            <a:ext cx="25019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Systems Development</a:t>
            </a:r>
          </a:p>
        </p:txBody>
      </p:sp>
      <p:sp>
        <p:nvSpPr>
          <p:cNvPr id="24583" name="Rectangle 50"/>
          <p:cNvSpPr>
            <a:spLocks noChangeArrowheads="1"/>
          </p:cNvSpPr>
          <p:nvPr/>
        </p:nvSpPr>
        <p:spPr bwMode="auto">
          <a:xfrm>
            <a:off x="6172200" y="2971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User Support</a:t>
            </a:r>
          </a:p>
        </p:txBody>
      </p:sp>
      <p:sp>
        <p:nvSpPr>
          <p:cNvPr id="24584" name="Rectangle 51"/>
          <p:cNvSpPr>
            <a:spLocks noChangeArrowheads="1"/>
          </p:cNvSpPr>
          <p:nvPr/>
        </p:nvSpPr>
        <p:spPr bwMode="auto">
          <a:xfrm>
            <a:off x="3048000" y="5638800"/>
            <a:ext cx="297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>
                <a:hlinkClick r:id="rId2"/>
              </a:rPr>
              <a:t>http://www.computerworld.com</a:t>
            </a:r>
            <a:endParaRPr lang="en-US" sz="1600"/>
          </a:p>
        </p:txBody>
      </p:sp>
      <p:sp>
        <p:nvSpPr>
          <p:cNvPr id="24585" name="Rectangle 52"/>
          <p:cNvSpPr>
            <a:spLocks noChangeArrowheads="1"/>
          </p:cNvSpPr>
          <p:nvPr/>
        </p:nvSpPr>
        <p:spPr bwMode="auto">
          <a:xfrm>
            <a:off x="4267200" y="914400"/>
            <a:ext cx="2895600" cy="3810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571750" algn="dec"/>
              </a:tabLst>
            </a:pPr>
            <a:r>
              <a:rPr lang="en-US" sz="1800">
                <a:latin typeface="Times New Roman" pitchFamily="18" charset="0"/>
              </a:rPr>
              <a:t>CIO/VP IS/CTO	$175,000</a:t>
            </a:r>
          </a:p>
        </p:txBody>
      </p:sp>
      <p:sp>
        <p:nvSpPr>
          <p:cNvPr id="24586" name="Rectangle 53"/>
          <p:cNvSpPr>
            <a:spLocks noChangeArrowheads="1"/>
          </p:cNvSpPr>
          <p:nvPr/>
        </p:nvSpPr>
        <p:spPr bwMode="auto">
          <a:xfrm>
            <a:off x="6172200" y="4953000"/>
            <a:ext cx="2590800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Director	$113,000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Manager	82,000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Systems Admin	61,000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Lead operator	40,500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Computer operator	35,000</a:t>
            </a:r>
          </a:p>
        </p:txBody>
      </p:sp>
      <p:sp>
        <p:nvSpPr>
          <p:cNvPr id="24587" name="Rectangle 54"/>
          <p:cNvSpPr>
            <a:spLocks noChangeArrowheads="1"/>
          </p:cNvSpPr>
          <p:nvPr/>
        </p:nvSpPr>
        <p:spPr bwMode="auto">
          <a:xfrm>
            <a:off x="2971800" y="2057400"/>
            <a:ext cx="2209800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Manager	$78,000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Administrator	55,000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Network engineer	74,000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Junior analyst	34,000</a:t>
            </a:r>
          </a:p>
        </p:txBody>
      </p:sp>
      <p:sp>
        <p:nvSpPr>
          <p:cNvPr id="24588" name="Rectangle 55"/>
          <p:cNvSpPr>
            <a:spLocks noChangeArrowheads="1"/>
          </p:cNvSpPr>
          <p:nvPr/>
        </p:nvSpPr>
        <p:spPr bwMode="auto">
          <a:xfrm>
            <a:off x="6172200" y="3429000"/>
            <a:ext cx="2590800" cy="914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Manager	$77,000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Technical trainer	54,000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Help desk operator	48,000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PC technical support	43,000</a:t>
            </a:r>
          </a:p>
        </p:txBody>
      </p:sp>
      <p:sp>
        <p:nvSpPr>
          <p:cNvPr id="24589" name="Rectangle 56"/>
          <p:cNvSpPr>
            <a:spLocks noChangeArrowheads="1"/>
          </p:cNvSpPr>
          <p:nvPr/>
        </p:nvSpPr>
        <p:spPr bwMode="auto">
          <a:xfrm>
            <a:off x="228600" y="1920875"/>
            <a:ext cx="2500313" cy="1600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Director	$120,000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Project manager	97,000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System analyst	74,000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Senior developer	76,800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Programmer/analyst	76,000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Junior programmer	47,000</a:t>
            </a:r>
          </a:p>
        </p:txBody>
      </p:sp>
      <p:sp>
        <p:nvSpPr>
          <p:cNvPr id="24590" name="Text Box 57"/>
          <p:cNvSpPr txBox="1">
            <a:spLocks noChangeArrowheads="1"/>
          </p:cNvSpPr>
          <p:nvPr/>
        </p:nvSpPr>
        <p:spPr bwMode="auto">
          <a:xfrm>
            <a:off x="7086600" y="914400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i="1"/>
              <a:t>Includes bonus</a:t>
            </a:r>
          </a:p>
        </p:txBody>
      </p:sp>
      <p:sp>
        <p:nvSpPr>
          <p:cNvPr id="24591" name="Rectangle 58"/>
          <p:cNvSpPr>
            <a:spLocks noChangeArrowheads="1"/>
          </p:cNvSpPr>
          <p:nvPr/>
        </p:nvSpPr>
        <p:spPr bwMode="auto">
          <a:xfrm>
            <a:off x="6172200" y="1447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Database</a:t>
            </a:r>
          </a:p>
        </p:txBody>
      </p:sp>
      <p:sp>
        <p:nvSpPr>
          <p:cNvPr id="24592" name="Rectangle 59"/>
          <p:cNvSpPr>
            <a:spLocks noChangeArrowheads="1"/>
          </p:cNvSpPr>
          <p:nvPr/>
        </p:nvSpPr>
        <p:spPr bwMode="auto">
          <a:xfrm>
            <a:off x="6172200" y="1892300"/>
            <a:ext cx="2590800" cy="914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Manager	$88,000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Architect	95,000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DBA	83,500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Analyst	65,000</a:t>
            </a:r>
          </a:p>
        </p:txBody>
      </p:sp>
      <p:sp>
        <p:nvSpPr>
          <p:cNvPr id="24593" name="Rectangle 60"/>
          <p:cNvSpPr>
            <a:spLocks noChangeArrowheads="1"/>
          </p:cNvSpPr>
          <p:nvPr/>
        </p:nvSpPr>
        <p:spPr bwMode="auto">
          <a:xfrm>
            <a:off x="228600" y="3733800"/>
            <a:ext cx="25146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Internet</a:t>
            </a:r>
          </a:p>
        </p:txBody>
      </p:sp>
      <p:sp>
        <p:nvSpPr>
          <p:cNvPr id="24594" name="Rectangle 61"/>
          <p:cNvSpPr>
            <a:spLocks noChangeArrowheads="1"/>
          </p:cNvSpPr>
          <p:nvPr/>
        </p:nvSpPr>
        <p:spPr bwMode="auto">
          <a:xfrm>
            <a:off x="228600" y="4102100"/>
            <a:ext cx="2514600" cy="15367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Director/strategy	$116,000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Manager	96,500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Application developer	56,000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EC specialist	76,000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EDI specialist	66,000</a:t>
            </a:r>
          </a:p>
        </p:txBody>
      </p:sp>
      <p:sp>
        <p:nvSpPr>
          <p:cNvPr id="24595" name="Rectangle 62"/>
          <p:cNvSpPr>
            <a:spLocks noChangeArrowheads="1"/>
          </p:cNvSpPr>
          <p:nvPr/>
        </p:nvSpPr>
        <p:spPr bwMode="auto">
          <a:xfrm>
            <a:off x="3200400" y="3505200"/>
            <a:ext cx="2209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Security</a:t>
            </a:r>
          </a:p>
        </p:txBody>
      </p:sp>
      <p:sp>
        <p:nvSpPr>
          <p:cNvPr id="24596" name="Rectangle 63"/>
          <p:cNvSpPr>
            <a:spLocks noChangeArrowheads="1"/>
          </p:cNvSpPr>
          <p:nvPr/>
        </p:nvSpPr>
        <p:spPr bwMode="auto">
          <a:xfrm>
            <a:off x="3200400" y="3949700"/>
            <a:ext cx="2209800" cy="1295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Chief Security	$153,000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Manager	97,000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Specialist	82,000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IS audit manager	104,000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IS audit staff	53,000</a:t>
            </a:r>
          </a:p>
        </p:txBody>
      </p:sp>
      <p:sp>
        <p:nvSpPr>
          <p:cNvPr id="24597" name="Text Box 6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971800" y="6172200"/>
            <a:ext cx="379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>
                <a:hlinkClick r:id="rId4"/>
              </a:rPr>
              <a:t>Computerworld 2006 Salary Survey</a:t>
            </a:r>
            <a:endParaRPr lang="en-US" sz="1800"/>
          </a:p>
        </p:txBody>
      </p:sp>
      <p:sp>
        <p:nvSpPr>
          <p:cNvPr id="24598" name="Text Box 65"/>
          <p:cNvSpPr txBox="1">
            <a:spLocks noChangeArrowheads="1"/>
          </p:cNvSpPr>
          <p:nvPr/>
        </p:nvSpPr>
        <p:spPr bwMode="auto">
          <a:xfrm>
            <a:off x="3048000" y="5334000"/>
            <a:ext cx="293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cs typeface="Arial" charset="0"/>
                <a:hlinkClick r:id="rId5"/>
              </a:rPr>
              <a:t>http://www.careerjournal.com/</a:t>
            </a:r>
            <a:r>
              <a:rPr lang="en-US" sz="160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25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Salaries 2007</a:t>
            </a:r>
          </a:p>
        </p:txBody>
      </p:sp>
      <p:sp>
        <p:nvSpPr>
          <p:cNvPr id="25603" name="Rectangle 46"/>
          <p:cNvSpPr>
            <a:spLocks noChangeArrowheads="1"/>
          </p:cNvSpPr>
          <p:nvPr/>
        </p:nvSpPr>
        <p:spPr bwMode="auto">
          <a:xfrm>
            <a:off x="4191000" y="469900"/>
            <a:ext cx="28956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IS Management</a:t>
            </a:r>
          </a:p>
        </p:txBody>
      </p:sp>
      <p:sp>
        <p:nvSpPr>
          <p:cNvPr id="25604" name="Rectangle 47"/>
          <p:cNvSpPr>
            <a:spLocks noChangeArrowheads="1"/>
          </p:cNvSpPr>
          <p:nvPr/>
        </p:nvSpPr>
        <p:spPr bwMode="auto">
          <a:xfrm>
            <a:off x="6172200" y="4495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Operations</a:t>
            </a:r>
          </a:p>
        </p:txBody>
      </p:sp>
      <p:sp>
        <p:nvSpPr>
          <p:cNvPr id="25605" name="Rectangle 48"/>
          <p:cNvSpPr>
            <a:spLocks noChangeArrowheads="1"/>
          </p:cNvSpPr>
          <p:nvPr/>
        </p:nvSpPr>
        <p:spPr bwMode="auto">
          <a:xfrm>
            <a:off x="2971800" y="1612900"/>
            <a:ext cx="2209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Networks</a:t>
            </a:r>
          </a:p>
        </p:txBody>
      </p:sp>
      <p:sp>
        <p:nvSpPr>
          <p:cNvPr id="25606" name="Rectangle 49"/>
          <p:cNvSpPr>
            <a:spLocks noChangeArrowheads="1"/>
          </p:cNvSpPr>
          <p:nvPr/>
        </p:nvSpPr>
        <p:spPr bwMode="auto">
          <a:xfrm>
            <a:off x="228600" y="1476375"/>
            <a:ext cx="25019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Systems Development</a:t>
            </a:r>
          </a:p>
        </p:txBody>
      </p:sp>
      <p:sp>
        <p:nvSpPr>
          <p:cNvPr id="25607" name="Rectangle 50"/>
          <p:cNvSpPr>
            <a:spLocks noChangeArrowheads="1"/>
          </p:cNvSpPr>
          <p:nvPr/>
        </p:nvSpPr>
        <p:spPr bwMode="auto">
          <a:xfrm>
            <a:off x="6172200" y="2971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User Support</a:t>
            </a:r>
          </a:p>
        </p:txBody>
      </p:sp>
      <p:sp>
        <p:nvSpPr>
          <p:cNvPr id="25608" name="Rectangle 51"/>
          <p:cNvSpPr>
            <a:spLocks noChangeArrowheads="1"/>
          </p:cNvSpPr>
          <p:nvPr/>
        </p:nvSpPr>
        <p:spPr bwMode="auto">
          <a:xfrm>
            <a:off x="3048000" y="5638800"/>
            <a:ext cx="297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>
                <a:hlinkClick r:id="rId2"/>
              </a:rPr>
              <a:t>http://www.computerworld.com</a:t>
            </a:r>
            <a:endParaRPr lang="en-US" sz="1600"/>
          </a:p>
        </p:txBody>
      </p:sp>
      <p:sp>
        <p:nvSpPr>
          <p:cNvPr id="25609" name="Rectangle 52"/>
          <p:cNvSpPr>
            <a:spLocks noChangeArrowheads="1"/>
          </p:cNvSpPr>
          <p:nvPr/>
        </p:nvSpPr>
        <p:spPr bwMode="auto">
          <a:xfrm>
            <a:off x="4191000" y="914400"/>
            <a:ext cx="2895600" cy="3810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571750" algn="dec"/>
              </a:tabLst>
            </a:pPr>
            <a:r>
              <a:rPr lang="en-US" sz="1800">
                <a:latin typeface="Times New Roman" pitchFamily="18" charset="0"/>
              </a:rPr>
              <a:t>CIO/VP IS/CTO	$179,000</a:t>
            </a:r>
          </a:p>
        </p:txBody>
      </p:sp>
      <p:sp>
        <p:nvSpPr>
          <p:cNvPr id="25610" name="Rectangle 53"/>
          <p:cNvSpPr>
            <a:spLocks noChangeArrowheads="1"/>
          </p:cNvSpPr>
          <p:nvPr/>
        </p:nvSpPr>
        <p:spPr bwMode="auto">
          <a:xfrm>
            <a:off x="6172200" y="4953000"/>
            <a:ext cx="2590800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Director	$113,000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Manager	88,000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Systems Admin	61,000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Lead operator	40,500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Computer operator	35,000</a:t>
            </a:r>
          </a:p>
        </p:txBody>
      </p:sp>
      <p:sp>
        <p:nvSpPr>
          <p:cNvPr id="25611" name="Rectangle 54"/>
          <p:cNvSpPr>
            <a:spLocks noChangeArrowheads="1"/>
          </p:cNvSpPr>
          <p:nvPr/>
        </p:nvSpPr>
        <p:spPr bwMode="auto">
          <a:xfrm>
            <a:off x="2971800" y="2057400"/>
            <a:ext cx="2209800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Manager	$80,000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Administrator	57,700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Network engineer	74,000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Junior analyst	34,000</a:t>
            </a:r>
          </a:p>
        </p:txBody>
      </p:sp>
      <p:sp>
        <p:nvSpPr>
          <p:cNvPr id="25612" name="Rectangle 55"/>
          <p:cNvSpPr>
            <a:spLocks noChangeArrowheads="1"/>
          </p:cNvSpPr>
          <p:nvPr/>
        </p:nvSpPr>
        <p:spPr bwMode="auto">
          <a:xfrm>
            <a:off x="6172200" y="3429000"/>
            <a:ext cx="2590800" cy="914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Manager	$77,000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Technical trainer	54,000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Help desk operator	48,000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PC technical support	43,000</a:t>
            </a:r>
          </a:p>
        </p:txBody>
      </p:sp>
      <p:sp>
        <p:nvSpPr>
          <p:cNvPr id="25613" name="Rectangle 56"/>
          <p:cNvSpPr>
            <a:spLocks noChangeArrowheads="1"/>
          </p:cNvSpPr>
          <p:nvPr/>
        </p:nvSpPr>
        <p:spPr bwMode="auto">
          <a:xfrm>
            <a:off x="228600" y="1920875"/>
            <a:ext cx="2500313" cy="1600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Director	$120,000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Project manager	105,000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System analyst	74,000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Senior developer	76,800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Programmer/analyst	90,800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Junior programmer	47,000</a:t>
            </a:r>
          </a:p>
        </p:txBody>
      </p:sp>
      <p:sp>
        <p:nvSpPr>
          <p:cNvPr id="25614" name="Text Box 57"/>
          <p:cNvSpPr txBox="1">
            <a:spLocks noChangeArrowheads="1"/>
          </p:cNvSpPr>
          <p:nvPr/>
        </p:nvSpPr>
        <p:spPr bwMode="auto">
          <a:xfrm>
            <a:off x="7086600" y="914400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i="1"/>
              <a:t>Includes bonus</a:t>
            </a:r>
          </a:p>
        </p:txBody>
      </p:sp>
      <p:sp>
        <p:nvSpPr>
          <p:cNvPr id="25615" name="Rectangle 58"/>
          <p:cNvSpPr>
            <a:spLocks noChangeArrowheads="1"/>
          </p:cNvSpPr>
          <p:nvPr/>
        </p:nvSpPr>
        <p:spPr bwMode="auto">
          <a:xfrm>
            <a:off x="6172200" y="1447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Database</a:t>
            </a:r>
          </a:p>
        </p:txBody>
      </p:sp>
      <p:sp>
        <p:nvSpPr>
          <p:cNvPr id="25616" name="Rectangle 59"/>
          <p:cNvSpPr>
            <a:spLocks noChangeArrowheads="1"/>
          </p:cNvSpPr>
          <p:nvPr/>
        </p:nvSpPr>
        <p:spPr bwMode="auto">
          <a:xfrm>
            <a:off x="6172200" y="1892300"/>
            <a:ext cx="2590800" cy="914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Manager	$88,000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Architect	95,000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DBA	83,700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Analyst	65,000</a:t>
            </a:r>
          </a:p>
        </p:txBody>
      </p:sp>
      <p:sp>
        <p:nvSpPr>
          <p:cNvPr id="25617" name="Rectangle 60"/>
          <p:cNvSpPr>
            <a:spLocks noChangeArrowheads="1"/>
          </p:cNvSpPr>
          <p:nvPr/>
        </p:nvSpPr>
        <p:spPr bwMode="auto">
          <a:xfrm>
            <a:off x="228600" y="3733800"/>
            <a:ext cx="25146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Internet</a:t>
            </a:r>
          </a:p>
        </p:txBody>
      </p:sp>
      <p:sp>
        <p:nvSpPr>
          <p:cNvPr id="25618" name="Rectangle 61"/>
          <p:cNvSpPr>
            <a:spLocks noChangeArrowheads="1"/>
          </p:cNvSpPr>
          <p:nvPr/>
        </p:nvSpPr>
        <p:spPr bwMode="auto">
          <a:xfrm>
            <a:off x="228600" y="4102100"/>
            <a:ext cx="2514600" cy="15367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Director/strategy	$116,000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Manager	96,500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Application developer	56,000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EC specialist	76,000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EDI specialist	66,000</a:t>
            </a:r>
          </a:p>
        </p:txBody>
      </p:sp>
      <p:sp>
        <p:nvSpPr>
          <p:cNvPr id="25619" name="Rectangle 62"/>
          <p:cNvSpPr>
            <a:spLocks noChangeArrowheads="1"/>
          </p:cNvSpPr>
          <p:nvPr/>
        </p:nvSpPr>
        <p:spPr bwMode="auto">
          <a:xfrm>
            <a:off x="3200400" y="3505200"/>
            <a:ext cx="2209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Security</a:t>
            </a:r>
          </a:p>
        </p:txBody>
      </p:sp>
      <p:sp>
        <p:nvSpPr>
          <p:cNvPr id="25620" name="Rectangle 63"/>
          <p:cNvSpPr>
            <a:spLocks noChangeArrowheads="1"/>
          </p:cNvSpPr>
          <p:nvPr/>
        </p:nvSpPr>
        <p:spPr bwMode="auto">
          <a:xfrm>
            <a:off x="3200400" y="3949700"/>
            <a:ext cx="2209800" cy="1295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Chief Security	$153,000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Manager	103,000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Specialist	82,300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IS audit manager	104,000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IS audit staff	53,000</a:t>
            </a:r>
          </a:p>
        </p:txBody>
      </p:sp>
      <p:sp>
        <p:nvSpPr>
          <p:cNvPr id="25621" name="Text Box 6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971800" y="6172200"/>
            <a:ext cx="379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>
                <a:hlinkClick r:id="rId4"/>
              </a:rPr>
              <a:t>Computerworld 2007 Salary Survey</a:t>
            </a:r>
            <a:endParaRPr lang="en-US" sz="1800"/>
          </a:p>
        </p:txBody>
      </p:sp>
      <p:sp>
        <p:nvSpPr>
          <p:cNvPr id="25622" name="Text Box 65"/>
          <p:cNvSpPr txBox="1">
            <a:spLocks noChangeArrowheads="1"/>
          </p:cNvSpPr>
          <p:nvPr/>
        </p:nvSpPr>
        <p:spPr bwMode="auto">
          <a:xfrm>
            <a:off x="3048000" y="5334000"/>
            <a:ext cx="293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cs typeface="Arial" charset="0"/>
                <a:hlinkClick r:id="rId5"/>
              </a:rPr>
              <a:t>http://www.careerjournal.com/</a:t>
            </a:r>
            <a:r>
              <a:rPr lang="en-US" sz="160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142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Salaries 2008</a:t>
            </a:r>
          </a:p>
        </p:txBody>
      </p:sp>
      <p:sp>
        <p:nvSpPr>
          <p:cNvPr id="26627" name="Rectangle 46"/>
          <p:cNvSpPr>
            <a:spLocks noChangeArrowheads="1"/>
          </p:cNvSpPr>
          <p:nvPr/>
        </p:nvSpPr>
        <p:spPr bwMode="auto">
          <a:xfrm>
            <a:off x="4267200" y="469900"/>
            <a:ext cx="28956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IS Management</a:t>
            </a:r>
          </a:p>
        </p:txBody>
      </p:sp>
      <p:sp>
        <p:nvSpPr>
          <p:cNvPr id="26628" name="Rectangle 47"/>
          <p:cNvSpPr>
            <a:spLocks noChangeArrowheads="1"/>
          </p:cNvSpPr>
          <p:nvPr/>
        </p:nvSpPr>
        <p:spPr bwMode="auto">
          <a:xfrm>
            <a:off x="6172200" y="4495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Operations</a:t>
            </a:r>
          </a:p>
        </p:txBody>
      </p:sp>
      <p:sp>
        <p:nvSpPr>
          <p:cNvPr id="26629" name="Rectangle 48"/>
          <p:cNvSpPr>
            <a:spLocks noChangeArrowheads="1"/>
          </p:cNvSpPr>
          <p:nvPr/>
        </p:nvSpPr>
        <p:spPr bwMode="auto">
          <a:xfrm>
            <a:off x="2971800" y="1612900"/>
            <a:ext cx="2209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Networks</a:t>
            </a:r>
          </a:p>
        </p:txBody>
      </p:sp>
      <p:sp>
        <p:nvSpPr>
          <p:cNvPr id="26630" name="Rectangle 49"/>
          <p:cNvSpPr>
            <a:spLocks noChangeArrowheads="1"/>
          </p:cNvSpPr>
          <p:nvPr/>
        </p:nvSpPr>
        <p:spPr bwMode="auto">
          <a:xfrm>
            <a:off x="228600" y="1476375"/>
            <a:ext cx="25019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Systems Development</a:t>
            </a:r>
          </a:p>
        </p:txBody>
      </p:sp>
      <p:sp>
        <p:nvSpPr>
          <p:cNvPr id="26631" name="Rectangle 50"/>
          <p:cNvSpPr>
            <a:spLocks noChangeArrowheads="1"/>
          </p:cNvSpPr>
          <p:nvPr/>
        </p:nvSpPr>
        <p:spPr bwMode="auto">
          <a:xfrm>
            <a:off x="6172200" y="2971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User Support</a:t>
            </a:r>
          </a:p>
        </p:txBody>
      </p:sp>
      <p:sp>
        <p:nvSpPr>
          <p:cNvPr id="26632" name="Rectangle 51"/>
          <p:cNvSpPr>
            <a:spLocks noChangeArrowheads="1"/>
          </p:cNvSpPr>
          <p:nvPr/>
        </p:nvSpPr>
        <p:spPr bwMode="auto">
          <a:xfrm>
            <a:off x="3048000" y="5638800"/>
            <a:ext cx="297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>
                <a:hlinkClick r:id="rId2"/>
              </a:rPr>
              <a:t>http://www.computerworld.com</a:t>
            </a:r>
            <a:endParaRPr lang="en-US" sz="1600"/>
          </a:p>
        </p:txBody>
      </p:sp>
      <p:sp>
        <p:nvSpPr>
          <p:cNvPr id="26633" name="Rectangle 52"/>
          <p:cNvSpPr>
            <a:spLocks noChangeArrowheads="1"/>
          </p:cNvSpPr>
          <p:nvPr/>
        </p:nvSpPr>
        <p:spPr bwMode="auto">
          <a:xfrm>
            <a:off x="4267200" y="914400"/>
            <a:ext cx="2895600" cy="3810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571750" algn="dec"/>
              </a:tabLst>
            </a:pPr>
            <a:r>
              <a:rPr lang="en-US" sz="1800">
                <a:latin typeface="Times New Roman" pitchFamily="18" charset="0"/>
              </a:rPr>
              <a:t>CIO/VP IS/CTO	$179,000</a:t>
            </a:r>
          </a:p>
        </p:txBody>
      </p:sp>
      <p:sp>
        <p:nvSpPr>
          <p:cNvPr id="26634" name="Rectangle 53"/>
          <p:cNvSpPr>
            <a:spLocks noChangeArrowheads="1"/>
          </p:cNvSpPr>
          <p:nvPr/>
        </p:nvSpPr>
        <p:spPr bwMode="auto">
          <a:xfrm>
            <a:off x="6172200" y="4953000"/>
            <a:ext cx="2590800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Director	$113,000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Manager	80,000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Systems Admin	61,000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Lead operator	40,500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Computer operator	35,000</a:t>
            </a:r>
          </a:p>
        </p:txBody>
      </p:sp>
      <p:sp>
        <p:nvSpPr>
          <p:cNvPr id="26635" name="Rectangle 54"/>
          <p:cNvSpPr>
            <a:spLocks noChangeArrowheads="1"/>
          </p:cNvSpPr>
          <p:nvPr/>
        </p:nvSpPr>
        <p:spPr bwMode="auto">
          <a:xfrm>
            <a:off x="2971800" y="2057400"/>
            <a:ext cx="2209800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Manager	$83,500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Administrator	59,000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Network engineer	79,000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Junior analyst	44,000</a:t>
            </a:r>
          </a:p>
        </p:txBody>
      </p:sp>
      <p:sp>
        <p:nvSpPr>
          <p:cNvPr id="26636" name="Rectangle 55"/>
          <p:cNvSpPr>
            <a:spLocks noChangeArrowheads="1"/>
          </p:cNvSpPr>
          <p:nvPr/>
        </p:nvSpPr>
        <p:spPr bwMode="auto">
          <a:xfrm>
            <a:off x="6172200" y="3429000"/>
            <a:ext cx="2590800" cy="914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Manager	$87,000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Technical trainer	65,000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Help desk operator	48,000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PC technical support	43,000</a:t>
            </a:r>
          </a:p>
        </p:txBody>
      </p:sp>
      <p:sp>
        <p:nvSpPr>
          <p:cNvPr id="26637" name="Rectangle 56"/>
          <p:cNvSpPr>
            <a:spLocks noChangeArrowheads="1"/>
          </p:cNvSpPr>
          <p:nvPr/>
        </p:nvSpPr>
        <p:spPr bwMode="auto">
          <a:xfrm>
            <a:off x="228600" y="1920875"/>
            <a:ext cx="2500313" cy="1600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Director	$120,000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Project manager	90,000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System analyst	81,000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Senior developer	76,800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Programmer/analyst	69,000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Junior programmer	47,000</a:t>
            </a:r>
          </a:p>
        </p:txBody>
      </p:sp>
      <p:sp>
        <p:nvSpPr>
          <p:cNvPr id="26638" name="Text Box 57"/>
          <p:cNvSpPr txBox="1">
            <a:spLocks noChangeArrowheads="1"/>
          </p:cNvSpPr>
          <p:nvPr/>
        </p:nvSpPr>
        <p:spPr bwMode="auto">
          <a:xfrm>
            <a:off x="7086600" y="914400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i="1"/>
              <a:t>Includes bonus</a:t>
            </a:r>
          </a:p>
        </p:txBody>
      </p:sp>
      <p:sp>
        <p:nvSpPr>
          <p:cNvPr id="26639" name="Rectangle 58"/>
          <p:cNvSpPr>
            <a:spLocks noChangeArrowheads="1"/>
          </p:cNvSpPr>
          <p:nvPr/>
        </p:nvSpPr>
        <p:spPr bwMode="auto">
          <a:xfrm>
            <a:off x="6172200" y="1447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Database</a:t>
            </a:r>
          </a:p>
        </p:txBody>
      </p:sp>
      <p:sp>
        <p:nvSpPr>
          <p:cNvPr id="26640" name="Rectangle 59"/>
          <p:cNvSpPr>
            <a:spLocks noChangeArrowheads="1"/>
          </p:cNvSpPr>
          <p:nvPr/>
        </p:nvSpPr>
        <p:spPr bwMode="auto">
          <a:xfrm>
            <a:off x="6172200" y="1892300"/>
            <a:ext cx="2590800" cy="914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Manager	$103,000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Architect	95,000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DBA	86,000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Analyst	76,000</a:t>
            </a:r>
          </a:p>
        </p:txBody>
      </p:sp>
      <p:sp>
        <p:nvSpPr>
          <p:cNvPr id="26641" name="Rectangle 60"/>
          <p:cNvSpPr>
            <a:spLocks noChangeArrowheads="1"/>
          </p:cNvSpPr>
          <p:nvPr/>
        </p:nvSpPr>
        <p:spPr bwMode="auto">
          <a:xfrm>
            <a:off x="228600" y="3733800"/>
            <a:ext cx="25146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Internet</a:t>
            </a:r>
          </a:p>
        </p:txBody>
      </p:sp>
      <p:sp>
        <p:nvSpPr>
          <p:cNvPr id="26642" name="Rectangle 61"/>
          <p:cNvSpPr>
            <a:spLocks noChangeArrowheads="1"/>
          </p:cNvSpPr>
          <p:nvPr/>
        </p:nvSpPr>
        <p:spPr bwMode="auto">
          <a:xfrm>
            <a:off x="228600" y="4102100"/>
            <a:ext cx="2514600" cy="15367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Director/strategy	$116,000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Manager	89,500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Application developer	66,000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EC specialist	75,000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EDI specialist	66,000</a:t>
            </a:r>
          </a:p>
        </p:txBody>
      </p:sp>
      <p:sp>
        <p:nvSpPr>
          <p:cNvPr id="26643" name="Rectangle 62"/>
          <p:cNvSpPr>
            <a:spLocks noChangeArrowheads="1"/>
          </p:cNvSpPr>
          <p:nvPr/>
        </p:nvSpPr>
        <p:spPr bwMode="auto">
          <a:xfrm>
            <a:off x="3200400" y="3505200"/>
            <a:ext cx="2209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Security</a:t>
            </a:r>
          </a:p>
        </p:txBody>
      </p:sp>
      <p:sp>
        <p:nvSpPr>
          <p:cNvPr id="26644" name="Rectangle 63"/>
          <p:cNvSpPr>
            <a:spLocks noChangeArrowheads="1"/>
          </p:cNvSpPr>
          <p:nvPr/>
        </p:nvSpPr>
        <p:spPr bwMode="auto">
          <a:xfrm>
            <a:off x="3200400" y="3949700"/>
            <a:ext cx="2209800" cy="1295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Chief Security	$170,000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Manager	103,000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Specialist	87,000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IS audit manager	109,000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IS audit staff	53,000</a:t>
            </a:r>
          </a:p>
        </p:txBody>
      </p:sp>
      <p:sp>
        <p:nvSpPr>
          <p:cNvPr id="26645" name="Text Box 6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971800" y="6172200"/>
            <a:ext cx="379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>
                <a:hlinkClick r:id="rId4"/>
              </a:rPr>
              <a:t>Computerworld 2008 Salary Survey</a:t>
            </a:r>
            <a:endParaRPr lang="en-US" sz="1800"/>
          </a:p>
        </p:txBody>
      </p:sp>
      <p:sp>
        <p:nvSpPr>
          <p:cNvPr id="26646" name="Text Box 65"/>
          <p:cNvSpPr txBox="1">
            <a:spLocks noChangeArrowheads="1"/>
          </p:cNvSpPr>
          <p:nvPr/>
        </p:nvSpPr>
        <p:spPr bwMode="auto">
          <a:xfrm>
            <a:off x="3048000" y="5334000"/>
            <a:ext cx="293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cs typeface="Arial" charset="0"/>
                <a:hlinkClick r:id="rId5"/>
              </a:rPr>
              <a:t>http://www.careerjournal.com/</a:t>
            </a:r>
            <a:r>
              <a:rPr lang="en-US" sz="1600">
                <a:cs typeface="Arial" charset="0"/>
              </a:rPr>
              <a:t> </a:t>
            </a:r>
          </a:p>
        </p:txBody>
      </p:sp>
      <p:sp>
        <p:nvSpPr>
          <p:cNvPr id="26647" name="TextBox 22"/>
          <p:cNvSpPr txBox="1">
            <a:spLocks noChangeArrowheads="1"/>
          </p:cNvSpPr>
          <p:nvPr/>
        </p:nvSpPr>
        <p:spPr bwMode="auto">
          <a:xfrm>
            <a:off x="762000" y="5638800"/>
            <a:ext cx="225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hlinkClick r:id="rId6"/>
              </a:rPr>
              <a:t>http://wsj.salary.com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186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Salaries 2009</a:t>
            </a:r>
          </a:p>
        </p:txBody>
      </p:sp>
      <p:sp>
        <p:nvSpPr>
          <p:cNvPr id="27651" name="Rectangle 46"/>
          <p:cNvSpPr>
            <a:spLocks noChangeArrowheads="1"/>
          </p:cNvSpPr>
          <p:nvPr/>
        </p:nvSpPr>
        <p:spPr bwMode="auto">
          <a:xfrm>
            <a:off x="4038600" y="469900"/>
            <a:ext cx="28956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IS Management</a:t>
            </a:r>
          </a:p>
        </p:txBody>
      </p:sp>
      <p:sp>
        <p:nvSpPr>
          <p:cNvPr id="27652" name="Rectangle 47"/>
          <p:cNvSpPr>
            <a:spLocks noChangeArrowheads="1"/>
          </p:cNvSpPr>
          <p:nvPr/>
        </p:nvSpPr>
        <p:spPr bwMode="auto">
          <a:xfrm>
            <a:off x="6172200" y="4495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Operations</a:t>
            </a:r>
          </a:p>
        </p:txBody>
      </p:sp>
      <p:sp>
        <p:nvSpPr>
          <p:cNvPr id="27653" name="Rectangle 48"/>
          <p:cNvSpPr>
            <a:spLocks noChangeArrowheads="1"/>
          </p:cNvSpPr>
          <p:nvPr/>
        </p:nvSpPr>
        <p:spPr bwMode="auto">
          <a:xfrm>
            <a:off x="2971800" y="1612900"/>
            <a:ext cx="2209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Networks</a:t>
            </a:r>
          </a:p>
        </p:txBody>
      </p:sp>
      <p:sp>
        <p:nvSpPr>
          <p:cNvPr id="27654" name="Rectangle 49"/>
          <p:cNvSpPr>
            <a:spLocks noChangeArrowheads="1"/>
          </p:cNvSpPr>
          <p:nvPr/>
        </p:nvSpPr>
        <p:spPr bwMode="auto">
          <a:xfrm>
            <a:off x="228600" y="1476375"/>
            <a:ext cx="25019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Systems Development</a:t>
            </a:r>
          </a:p>
        </p:txBody>
      </p:sp>
      <p:sp>
        <p:nvSpPr>
          <p:cNvPr id="27655" name="Rectangle 50"/>
          <p:cNvSpPr>
            <a:spLocks noChangeArrowheads="1"/>
          </p:cNvSpPr>
          <p:nvPr/>
        </p:nvSpPr>
        <p:spPr bwMode="auto">
          <a:xfrm>
            <a:off x="6172200" y="2971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User Support</a:t>
            </a:r>
          </a:p>
        </p:txBody>
      </p:sp>
      <p:sp>
        <p:nvSpPr>
          <p:cNvPr id="27656" name="Rectangle 51"/>
          <p:cNvSpPr>
            <a:spLocks noChangeArrowheads="1"/>
          </p:cNvSpPr>
          <p:nvPr/>
        </p:nvSpPr>
        <p:spPr bwMode="auto">
          <a:xfrm>
            <a:off x="3048000" y="5638800"/>
            <a:ext cx="297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>
                <a:hlinkClick r:id="rId2"/>
              </a:rPr>
              <a:t>http://www.computerworld.com</a:t>
            </a:r>
            <a:endParaRPr lang="en-US" sz="1600"/>
          </a:p>
        </p:txBody>
      </p:sp>
      <p:sp>
        <p:nvSpPr>
          <p:cNvPr id="27657" name="Rectangle 52"/>
          <p:cNvSpPr>
            <a:spLocks noChangeArrowheads="1"/>
          </p:cNvSpPr>
          <p:nvPr/>
        </p:nvSpPr>
        <p:spPr bwMode="auto">
          <a:xfrm>
            <a:off x="4038600" y="914400"/>
            <a:ext cx="2895600" cy="3810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571750" algn="dec"/>
              </a:tabLst>
            </a:pPr>
            <a:r>
              <a:rPr lang="en-US" sz="1800">
                <a:latin typeface="Times New Roman" pitchFamily="18" charset="0"/>
              </a:rPr>
              <a:t>CIO/VP IS/CTO	$171,000</a:t>
            </a:r>
          </a:p>
        </p:txBody>
      </p:sp>
      <p:sp>
        <p:nvSpPr>
          <p:cNvPr id="27658" name="Rectangle 53"/>
          <p:cNvSpPr>
            <a:spLocks noChangeArrowheads="1"/>
          </p:cNvSpPr>
          <p:nvPr/>
        </p:nvSpPr>
        <p:spPr bwMode="auto">
          <a:xfrm>
            <a:off x="6172200" y="4953000"/>
            <a:ext cx="2590800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Director	$101,000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Manager	80,000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Systems Admin	61,000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Lead operator	52,600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Computer operator	35,000</a:t>
            </a:r>
          </a:p>
        </p:txBody>
      </p:sp>
      <p:sp>
        <p:nvSpPr>
          <p:cNvPr id="27659" name="Rectangle 54"/>
          <p:cNvSpPr>
            <a:spLocks noChangeArrowheads="1"/>
          </p:cNvSpPr>
          <p:nvPr/>
        </p:nvSpPr>
        <p:spPr bwMode="auto">
          <a:xfrm>
            <a:off x="2971800" y="2057400"/>
            <a:ext cx="2209800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Manager	$78,000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Administrator	62,800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Network engineer	78,200</a:t>
            </a:r>
          </a:p>
          <a:p>
            <a:pPr>
              <a:tabLst>
                <a:tab pos="2000250" algn="dec"/>
              </a:tabLst>
            </a:pPr>
            <a:r>
              <a:rPr lang="en-US" sz="1400">
                <a:latin typeface="Times New Roman" pitchFamily="18" charset="0"/>
              </a:rPr>
              <a:t>Junior analyst	44,000</a:t>
            </a:r>
          </a:p>
        </p:txBody>
      </p:sp>
      <p:sp>
        <p:nvSpPr>
          <p:cNvPr id="27660" name="Rectangle 55"/>
          <p:cNvSpPr>
            <a:spLocks noChangeArrowheads="1"/>
          </p:cNvSpPr>
          <p:nvPr/>
        </p:nvSpPr>
        <p:spPr bwMode="auto">
          <a:xfrm>
            <a:off x="6172200" y="3429000"/>
            <a:ext cx="2590800" cy="914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Manager	$71,700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Technical trainer	68,000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Help desk operator	39,200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latin typeface="Times New Roman" pitchFamily="18" charset="0"/>
              </a:rPr>
              <a:t>PC technical support	43,000</a:t>
            </a:r>
          </a:p>
        </p:txBody>
      </p:sp>
      <p:sp>
        <p:nvSpPr>
          <p:cNvPr id="27661" name="Rectangle 56"/>
          <p:cNvSpPr>
            <a:spLocks noChangeArrowheads="1"/>
          </p:cNvSpPr>
          <p:nvPr/>
        </p:nvSpPr>
        <p:spPr bwMode="auto">
          <a:xfrm>
            <a:off x="228600" y="1920875"/>
            <a:ext cx="2500313" cy="1600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Director	$160,000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Project manager	105,000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System analyst	78,300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Senior developer	85,600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Programmer/analyst	76,000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Junior programmer	54,800</a:t>
            </a:r>
          </a:p>
        </p:txBody>
      </p:sp>
      <p:sp>
        <p:nvSpPr>
          <p:cNvPr id="27662" name="Text Box 57"/>
          <p:cNvSpPr txBox="1">
            <a:spLocks noChangeArrowheads="1"/>
          </p:cNvSpPr>
          <p:nvPr/>
        </p:nvSpPr>
        <p:spPr bwMode="auto">
          <a:xfrm>
            <a:off x="7086600" y="914400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i="1"/>
              <a:t>Includes bonus</a:t>
            </a:r>
          </a:p>
        </p:txBody>
      </p:sp>
      <p:sp>
        <p:nvSpPr>
          <p:cNvPr id="27663" name="Rectangle 58"/>
          <p:cNvSpPr>
            <a:spLocks noChangeArrowheads="1"/>
          </p:cNvSpPr>
          <p:nvPr/>
        </p:nvSpPr>
        <p:spPr bwMode="auto">
          <a:xfrm>
            <a:off x="6172200" y="1447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Database</a:t>
            </a:r>
          </a:p>
        </p:txBody>
      </p:sp>
      <p:sp>
        <p:nvSpPr>
          <p:cNvPr id="27664" name="Rectangle 59"/>
          <p:cNvSpPr>
            <a:spLocks noChangeArrowheads="1"/>
          </p:cNvSpPr>
          <p:nvPr/>
        </p:nvSpPr>
        <p:spPr bwMode="auto">
          <a:xfrm>
            <a:off x="6172200" y="1892300"/>
            <a:ext cx="2590800" cy="914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Manager	$99,400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Architect	95,000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DBA	88,700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latin typeface="Times New Roman" pitchFamily="18" charset="0"/>
              </a:rPr>
              <a:t>Analyst	79,000</a:t>
            </a:r>
          </a:p>
        </p:txBody>
      </p:sp>
      <p:sp>
        <p:nvSpPr>
          <p:cNvPr id="27665" name="Rectangle 60"/>
          <p:cNvSpPr>
            <a:spLocks noChangeArrowheads="1"/>
          </p:cNvSpPr>
          <p:nvPr/>
        </p:nvSpPr>
        <p:spPr bwMode="auto">
          <a:xfrm>
            <a:off x="228600" y="3733800"/>
            <a:ext cx="25146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Internet</a:t>
            </a:r>
          </a:p>
        </p:txBody>
      </p:sp>
      <p:sp>
        <p:nvSpPr>
          <p:cNvPr id="27666" name="Rectangle 61"/>
          <p:cNvSpPr>
            <a:spLocks noChangeArrowheads="1"/>
          </p:cNvSpPr>
          <p:nvPr/>
        </p:nvSpPr>
        <p:spPr bwMode="auto">
          <a:xfrm>
            <a:off x="228600" y="4102100"/>
            <a:ext cx="2514600" cy="15367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Director/strategy	$143,000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Manager	82,500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Application developer	66,000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EC specialist	71,700</a:t>
            </a:r>
          </a:p>
          <a:p>
            <a:pPr>
              <a:tabLst>
                <a:tab pos="2230438" algn="dec"/>
              </a:tabLst>
            </a:pPr>
            <a:r>
              <a:rPr lang="en-US" sz="1400">
                <a:latin typeface="Times New Roman" pitchFamily="18" charset="0"/>
              </a:rPr>
              <a:t>EDI specialist	67,000</a:t>
            </a:r>
          </a:p>
        </p:txBody>
      </p:sp>
      <p:sp>
        <p:nvSpPr>
          <p:cNvPr id="27667" name="Rectangle 62"/>
          <p:cNvSpPr>
            <a:spLocks noChangeArrowheads="1"/>
          </p:cNvSpPr>
          <p:nvPr/>
        </p:nvSpPr>
        <p:spPr bwMode="auto">
          <a:xfrm>
            <a:off x="3200400" y="3505200"/>
            <a:ext cx="2209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Security</a:t>
            </a:r>
          </a:p>
        </p:txBody>
      </p:sp>
      <p:sp>
        <p:nvSpPr>
          <p:cNvPr id="27668" name="Rectangle 63"/>
          <p:cNvSpPr>
            <a:spLocks noChangeArrowheads="1"/>
          </p:cNvSpPr>
          <p:nvPr/>
        </p:nvSpPr>
        <p:spPr bwMode="auto">
          <a:xfrm>
            <a:off x="3200400" y="3949700"/>
            <a:ext cx="2209800" cy="1295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Chief Security	$170,000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Manager	111,500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Specialist	83,600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IS audit manager	109,000</a:t>
            </a:r>
          </a:p>
          <a:p>
            <a:pPr>
              <a:tabLst>
                <a:tab pos="1943100" algn="dec"/>
              </a:tabLst>
            </a:pPr>
            <a:r>
              <a:rPr lang="en-US" sz="1400">
                <a:latin typeface="Times New Roman" pitchFamily="18" charset="0"/>
              </a:rPr>
              <a:t>IS audit staff	65,700</a:t>
            </a:r>
          </a:p>
        </p:txBody>
      </p:sp>
      <p:sp>
        <p:nvSpPr>
          <p:cNvPr id="27669" name="Text Box 6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971800" y="6172200"/>
            <a:ext cx="3954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>
                <a:hlinkClick r:id="rId4"/>
              </a:rPr>
              <a:t>Computerworld 2009 Salary Survey</a:t>
            </a:r>
            <a:endParaRPr lang="en-US" sz="1800"/>
          </a:p>
        </p:txBody>
      </p:sp>
      <p:sp>
        <p:nvSpPr>
          <p:cNvPr id="27670" name="Text Box 65"/>
          <p:cNvSpPr txBox="1">
            <a:spLocks noChangeArrowheads="1"/>
          </p:cNvSpPr>
          <p:nvPr/>
        </p:nvSpPr>
        <p:spPr bwMode="auto">
          <a:xfrm>
            <a:off x="3048000" y="5334000"/>
            <a:ext cx="293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cs typeface="Arial" charset="0"/>
                <a:hlinkClick r:id="rId5"/>
              </a:rPr>
              <a:t>http://www.careerjournal.com/</a:t>
            </a:r>
            <a:r>
              <a:rPr lang="en-US" sz="1600">
                <a:cs typeface="Arial" charset="0"/>
              </a:rPr>
              <a:t> </a:t>
            </a:r>
          </a:p>
        </p:txBody>
      </p:sp>
      <p:sp>
        <p:nvSpPr>
          <p:cNvPr id="27671" name="TextBox 22"/>
          <p:cNvSpPr txBox="1">
            <a:spLocks noChangeArrowheads="1"/>
          </p:cNvSpPr>
          <p:nvPr/>
        </p:nvSpPr>
        <p:spPr bwMode="auto">
          <a:xfrm>
            <a:off x="762000" y="5638800"/>
            <a:ext cx="225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hlinkClick r:id="rId6"/>
              </a:rPr>
              <a:t>http://wsj.salary.com</a:t>
            </a:r>
            <a:endParaRPr lang="en-US" sz="1800"/>
          </a:p>
        </p:txBody>
      </p:sp>
      <p:sp>
        <p:nvSpPr>
          <p:cNvPr id="27672" name="TextBox 23"/>
          <p:cNvSpPr txBox="1">
            <a:spLocks noChangeArrowheads="1"/>
          </p:cNvSpPr>
          <p:nvPr/>
        </p:nvSpPr>
        <p:spPr bwMode="auto">
          <a:xfrm>
            <a:off x="3048000" y="6443663"/>
            <a:ext cx="3857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Salary drop 2.8-5.6% eweek/Robert Half</a:t>
            </a:r>
          </a:p>
        </p:txBody>
      </p:sp>
      <p:sp>
        <p:nvSpPr>
          <p:cNvPr id="27673" name="TextBox 24"/>
          <p:cNvSpPr txBox="1">
            <a:spLocks noChangeArrowheads="1"/>
          </p:cNvSpPr>
          <p:nvPr/>
        </p:nvSpPr>
        <p:spPr bwMode="auto">
          <a:xfrm>
            <a:off x="1066800" y="76200"/>
            <a:ext cx="198437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/>
              <a:t>Note: High variance</a:t>
            </a:r>
          </a:p>
        </p:txBody>
      </p:sp>
    </p:spTree>
    <p:extLst>
      <p:ext uri="{BB962C8B-B14F-4D97-AF65-F5344CB8AC3E}">
        <p14:creationId xmlns:p14="http://schemas.microsoft.com/office/powerpoint/2010/main" val="197176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Salaries 2011</a:t>
            </a:r>
          </a:p>
        </p:txBody>
      </p:sp>
      <p:sp>
        <p:nvSpPr>
          <p:cNvPr id="27651" name="Rectangle 46"/>
          <p:cNvSpPr>
            <a:spLocks noChangeArrowheads="1"/>
          </p:cNvSpPr>
          <p:nvPr/>
        </p:nvSpPr>
        <p:spPr bwMode="auto">
          <a:xfrm>
            <a:off x="4038600" y="469900"/>
            <a:ext cx="28956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solidFill>
                  <a:prstClr val="black"/>
                </a:solidFill>
                <a:latin typeface="Times New Roman" pitchFamily="18" charset="0"/>
              </a:rPr>
              <a:t>IS Management</a:t>
            </a:r>
          </a:p>
        </p:txBody>
      </p:sp>
      <p:sp>
        <p:nvSpPr>
          <p:cNvPr id="27652" name="Rectangle 47"/>
          <p:cNvSpPr>
            <a:spLocks noChangeArrowheads="1"/>
          </p:cNvSpPr>
          <p:nvPr/>
        </p:nvSpPr>
        <p:spPr bwMode="auto">
          <a:xfrm>
            <a:off x="6172200" y="4495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solidFill>
                  <a:prstClr val="black"/>
                </a:solidFill>
                <a:latin typeface="Times New Roman" pitchFamily="18" charset="0"/>
              </a:rPr>
              <a:t>Operations</a:t>
            </a:r>
          </a:p>
        </p:txBody>
      </p:sp>
      <p:sp>
        <p:nvSpPr>
          <p:cNvPr id="27653" name="Rectangle 48"/>
          <p:cNvSpPr>
            <a:spLocks noChangeArrowheads="1"/>
          </p:cNvSpPr>
          <p:nvPr/>
        </p:nvSpPr>
        <p:spPr bwMode="auto">
          <a:xfrm>
            <a:off x="2971800" y="1612900"/>
            <a:ext cx="2209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solidFill>
                  <a:prstClr val="black"/>
                </a:solidFill>
                <a:latin typeface="Times New Roman" pitchFamily="18" charset="0"/>
              </a:rPr>
              <a:t>Networks</a:t>
            </a:r>
          </a:p>
        </p:txBody>
      </p:sp>
      <p:sp>
        <p:nvSpPr>
          <p:cNvPr id="27654" name="Rectangle 49"/>
          <p:cNvSpPr>
            <a:spLocks noChangeArrowheads="1"/>
          </p:cNvSpPr>
          <p:nvPr/>
        </p:nvSpPr>
        <p:spPr bwMode="auto">
          <a:xfrm>
            <a:off x="228600" y="1476375"/>
            <a:ext cx="25019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solidFill>
                  <a:prstClr val="black"/>
                </a:solidFill>
                <a:latin typeface="Times New Roman" pitchFamily="18" charset="0"/>
              </a:rPr>
              <a:t>Systems Development</a:t>
            </a:r>
          </a:p>
        </p:txBody>
      </p:sp>
      <p:sp>
        <p:nvSpPr>
          <p:cNvPr id="27655" name="Rectangle 50"/>
          <p:cNvSpPr>
            <a:spLocks noChangeArrowheads="1"/>
          </p:cNvSpPr>
          <p:nvPr/>
        </p:nvSpPr>
        <p:spPr bwMode="auto">
          <a:xfrm>
            <a:off x="6172200" y="2971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solidFill>
                  <a:prstClr val="black"/>
                </a:solidFill>
                <a:latin typeface="Times New Roman" pitchFamily="18" charset="0"/>
              </a:rPr>
              <a:t>User Support</a:t>
            </a:r>
          </a:p>
        </p:txBody>
      </p:sp>
      <p:sp>
        <p:nvSpPr>
          <p:cNvPr id="27656" name="Rectangle 51"/>
          <p:cNvSpPr>
            <a:spLocks noChangeArrowheads="1"/>
          </p:cNvSpPr>
          <p:nvPr/>
        </p:nvSpPr>
        <p:spPr bwMode="auto">
          <a:xfrm>
            <a:off x="3048000" y="5638800"/>
            <a:ext cx="297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2"/>
              </a:rPr>
              <a:t>http://www.computerworld.com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7657" name="Rectangle 52"/>
          <p:cNvSpPr>
            <a:spLocks noChangeArrowheads="1"/>
          </p:cNvSpPr>
          <p:nvPr/>
        </p:nvSpPr>
        <p:spPr bwMode="auto">
          <a:xfrm>
            <a:off x="4038600" y="914400"/>
            <a:ext cx="2895600" cy="3810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571750" algn="dec"/>
              </a:tabLst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</a:rPr>
              <a:t>CIO/VP IS/CTO	$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</a:rPr>
              <a:t>191,000</a:t>
            </a:r>
            <a:endParaRPr lang="en-US" sz="1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58" name="Rectangle 53"/>
          <p:cNvSpPr>
            <a:spLocks noChangeArrowheads="1"/>
          </p:cNvSpPr>
          <p:nvPr/>
        </p:nvSpPr>
        <p:spPr bwMode="auto">
          <a:xfrm>
            <a:off x="6172200" y="4953000"/>
            <a:ext cx="2590800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Director	$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104,600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228600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Manager	80,000</a:t>
            </a:r>
          </a:p>
          <a:p>
            <a:pPr>
              <a:tabLst>
                <a:tab pos="228600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Systems Admin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70,300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228600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Lead operator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53,800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228600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Computer operator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37,400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59" name="Rectangle 54"/>
          <p:cNvSpPr>
            <a:spLocks noChangeArrowheads="1"/>
          </p:cNvSpPr>
          <p:nvPr/>
        </p:nvSpPr>
        <p:spPr bwMode="auto">
          <a:xfrm>
            <a:off x="2971800" y="2057400"/>
            <a:ext cx="2209800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00025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Manager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$90,500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200025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Administrator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64,100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200025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Network engineer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77,300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200025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Junior analyst	44,000</a:t>
            </a:r>
          </a:p>
        </p:txBody>
      </p:sp>
      <p:sp>
        <p:nvSpPr>
          <p:cNvPr id="27660" name="Rectangle 55"/>
          <p:cNvSpPr>
            <a:spLocks noChangeArrowheads="1"/>
          </p:cNvSpPr>
          <p:nvPr/>
        </p:nvSpPr>
        <p:spPr bwMode="auto">
          <a:xfrm>
            <a:off x="6172200" y="3429000"/>
            <a:ext cx="2590800" cy="914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338388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Manager	$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75,300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2338388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Technical trainer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64,600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2338388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Help desk operator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56,200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2338388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PC technical support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51,600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61" name="Rectangle 56"/>
          <p:cNvSpPr>
            <a:spLocks noChangeArrowheads="1"/>
          </p:cNvSpPr>
          <p:nvPr/>
        </p:nvSpPr>
        <p:spPr bwMode="auto">
          <a:xfrm>
            <a:off x="228600" y="1920875"/>
            <a:ext cx="2500313" cy="1600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Director	$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175,000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228600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Project manager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102,300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228600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System analyst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79,200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228600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Senior developer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92,300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228600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Programmer/analyst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77,000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228600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Junior programmer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56,800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62" name="Text Box 57"/>
          <p:cNvSpPr txBox="1">
            <a:spLocks noChangeArrowheads="1"/>
          </p:cNvSpPr>
          <p:nvPr/>
        </p:nvSpPr>
        <p:spPr bwMode="auto">
          <a:xfrm>
            <a:off x="7086600" y="914400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i="1">
                <a:solidFill>
                  <a:prstClr val="black"/>
                </a:solidFill>
              </a:rPr>
              <a:t>Includes bonus</a:t>
            </a:r>
          </a:p>
        </p:txBody>
      </p:sp>
      <p:sp>
        <p:nvSpPr>
          <p:cNvPr id="27663" name="Rectangle 58"/>
          <p:cNvSpPr>
            <a:spLocks noChangeArrowheads="1"/>
          </p:cNvSpPr>
          <p:nvPr/>
        </p:nvSpPr>
        <p:spPr bwMode="auto">
          <a:xfrm>
            <a:off x="6172200" y="14478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solidFill>
                  <a:prstClr val="black"/>
                </a:solidFill>
                <a:latin typeface="Times New Roman" pitchFamily="18" charset="0"/>
              </a:rPr>
              <a:t>Database</a:t>
            </a:r>
          </a:p>
        </p:txBody>
      </p:sp>
      <p:sp>
        <p:nvSpPr>
          <p:cNvPr id="27664" name="Rectangle 59"/>
          <p:cNvSpPr>
            <a:spLocks noChangeArrowheads="1"/>
          </p:cNvSpPr>
          <p:nvPr/>
        </p:nvSpPr>
        <p:spPr bwMode="auto">
          <a:xfrm>
            <a:off x="6172200" y="1892300"/>
            <a:ext cx="2590800" cy="914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Manager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$110,800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228600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Architect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117,000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228600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DBA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89,300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228600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Analyst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75,800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65" name="Rectangle 60"/>
          <p:cNvSpPr>
            <a:spLocks noChangeArrowheads="1"/>
          </p:cNvSpPr>
          <p:nvPr/>
        </p:nvSpPr>
        <p:spPr bwMode="auto">
          <a:xfrm>
            <a:off x="228600" y="3733800"/>
            <a:ext cx="25146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solidFill>
                  <a:prstClr val="black"/>
                </a:solidFill>
                <a:latin typeface="Times New Roman" pitchFamily="18" charset="0"/>
              </a:rPr>
              <a:t>Internet</a:t>
            </a:r>
          </a:p>
        </p:txBody>
      </p:sp>
      <p:sp>
        <p:nvSpPr>
          <p:cNvPr id="27666" name="Rectangle 61"/>
          <p:cNvSpPr>
            <a:spLocks noChangeArrowheads="1"/>
          </p:cNvSpPr>
          <p:nvPr/>
        </p:nvSpPr>
        <p:spPr bwMode="auto">
          <a:xfrm>
            <a:off x="228600" y="4102100"/>
            <a:ext cx="2514600" cy="15367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30438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Director/strategy	$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156,400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2230438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Manager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88,500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2230438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Application developer	66,000</a:t>
            </a:r>
          </a:p>
          <a:p>
            <a:pPr>
              <a:tabLst>
                <a:tab pos="2230438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EC specialist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72,700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2230438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EDI specialist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68,000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67" name="Rectangle 62"/>
          <p:cNvSpPr>
            <a:spLocks noChangeArrowheads="1"/>
          </p:cNvSpPr>
          <p:nvPr/>
        </p:nvSpPr>
        <p:spPr bwMode="auto">
          <a:xfrm>
            <a:off x="3200400" y="3505200"/>
            <a:ext cx="2209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solidFill>
                  <a:prstClr val="black"/>
                </a:solidFill>
                <a:latin typeface="Times New Roman" pitchFamily="18" charset="0"/>
              </a:rPr>
              <a:t>Security</a:t>
            </a:r>
          </a:p>
        </p:txBody>
      </p:sp>
      <p:sp>
        <p:nvSpPr>
          <p:cNvPr id="27668" name="Rectangle 63"/>
          <p:cNvSpPr>
            <a:spLocks noChangeArrowheads="1"/>
          </p:cNvSpPr>
          <p:nvPr/>
        </p:nvSpPr>
        <p:spPr bwMode="auto">
          <a:xfrm>
            <a:off x="3200400" y="3949700"/>
            <a:ext cx="2209800" cy="12954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194310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Chief Security	$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162,000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194310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Manager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99,000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194310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Specialist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89,000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tabLst>
                <a:tab pos="194310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IS audit manager	109,000</a:t>
            </a:r>
          </a:p>
          <a:p>
            <a:pPr>
              <a:tabLst>
                <a:tab pos="1943100" algn="dec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IS audit staff	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70,400</a:t>
            </a: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69" name="Text Box 6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971800" y="6172200"/>
            <a:ext cx="3809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prstClr val="black"/>
                </a:solidFill>
                <a:hlinkClick r:id="rId4"/>
              </a:rPr>
              <a:t>Computerworld </a:t>
            </a:r>
            <a:r>
              <a:rPr lang="en-US" sz="1800" dirty="0" smtClean="0">
                <a:solidFill>
                  <a:prstClr val="black"/>
                </a:solidFill>
                <a:hlinkClick r:id="rId4"/>
              </a:rPr>
              <a:t>2011 </a:t>
            </a:r>
            <a:r>
              <a:rPr lang="en-US" sz="1800" dirty="0">
                <a:solidFill>
                  <a:prstClr val="black"/>
                </a:solidFill>
                <a:hlinkClick r:id="rId4"/>
              </a:rPr>
              <a:t>Salary Survey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7670" name="Text Box 65"/>
          <p:cNvSpPr txBox="1">
            <a:spLocks noChangeArrowheads="1"/>
          </p:cNvSpPr>
          <p:nvPr/>
        </p:nvSpPr>
        <p:spPr bwMode="auto">
          <a:xfrm>
            <a:off x="3048000" y="5334000"/>
            <a:ext cx="293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prstClr val="black"/>
                </a:solidFill>
                <a:cs typeface="Arial" charset="0"/>
                <a:hlinkClick r:id="rId5"/>
              </a:rPr>
              <a:t>http://www.careerjournal.com/</a:t>
            </a:r>
            <a:r>
              <a:rPr lang="en-US" sz="1600"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sp>
        <p:nvSpPr>
          <p:cNvPr id="27671" name="TextBox 22"/>
          <p:cNvSpPr txBox="1">
            <a:spLocks noChangeArrowheads="1"/>
          </p:cNvSpPr>
          <p:nvPr/>
        </p:nvSpPr>
        <p:spPr bwMode="auto">
          <a:xfrm>
            <a:off x="990600" y="5943600"/>
            <a:ext cx="225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  <a:hlinkClick r:id="rId6"/>
              </a:rPr>
              <a:t>http://wsj.salary.com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7673" name="TextBox 24"/>
          <p:cNvSpPr txBox="1">
            <a:spLocks noChangeArrowheads="1"/>
          </p:cNvSpPr>
          <p:nvPr/>
        </p:nvSpPr>
        <p:spPr bwMode="auto">
          <a:xfrm>
            <a:off x="1066800" y="76200"/>
            <a:ext cx="198437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solidFill>
                  <a:prstClr val="black"/>
                </a:solidFill>
              </a:rPr>
              <a:t>Note: High variance</a:t>
            </a:r>
          </a:p>
        </p:txBody>
      </p:sp>
    </p:spTree>
    <p:extLst>
      <p:ext uri="{BB962C8B-B14F-4D97-AF65-F5344CB8AC3E}">
        <p14:creationId xmlns:p14="http://schemas.microsoft.com/office/powerpoint/2010/main" val="30396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6781800" y="5105400"/>
            <a:ext cx="2128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latin typeface="Garamond" pitchFamily="18" charset="0"/>
              </a:rPr>
              <a:t>Arnett and Litecky, 1994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 Job Skills Needed</a:t>
            </a: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1143000" y="1371600"/>
          <a:ext cx="7772400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Document" r:id="rId4" imgW="5632560" imgH="2324160" progId="Word.Document.8">
                  <p:embed/>
                </p:oleObj>
              </mc:Choice>
              <mc:Fallback>
                <p:oleObj name="Document" r:id="rId4" imgW="5632560" imgH="2324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3469" b="4099"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7772400" cy="355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3962400" y="5105400"/>
            <a:ext cx="191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latin typeface="Garamond" pitchFamily="18" charset="0"/>
              </a:rPr>
              <a:t>Computerworld, 1998</a:t>
            </a:r>
          </a:p>
        </p:txBody>
      </p:sp>
    </p:spTree>
    <p:extLst>
      <p:ext uri="{BB962C8B-B14F-4D97-AF65-F5344CB8AC3E}">
        <p14:creationId xmlns:p14="http://schemas.microsoft.com/office/powerpoint/2010/main" val="414036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Skills in Demand</a:t>
            </a:r>
          </a:p>
        </p:txBody>
      </p:sp>
      <p:graphicFrame>
        <p:nvGraphicFramePr>
          <p:cNvPr id="149703" name="Group 199"/>
          <p:cNvGraphicFramePr>
            <a:graphicFrameLocks noGrp="1"/>
          </p:cNvGraphicFramePr>
          <p:nvPr/>
        </p:nvGraphicFramePr>
        <p:xfrm>
          <a:off x="1219200" y="1447800"/>
          <a:ext cx="7772400" cy="3516315"/>
        </p:xfrm>
        <a:graphic>
          <a:graphicData uri="http://schemas.openxmlformats.org/drawingml/2006/table">
            <a:tbl>
              <a:tblPr/>
              <a:tblGrid>
                <a:gridCol w="757238"/>
                <a:gridCol w="1681162"/>
                <a:gridCol w="2362200"/>
                <a:gridCol w="1600200"/>
                <a:gridCol w="1371600"/>
              </a:tblGrid>
              <a:tr h="4414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Rank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1998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1994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Application development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ERP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ERP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Networking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Project management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Object engineering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Groupware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Database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Database management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Data warehouse and data visualization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Database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UNIX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Networking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Groupware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Networking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Visual Basic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Security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Wireless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COBOL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COBOL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15" name="Rectangle 176"/>
          <p:cNvSpPr>
            <a:spLocks noChangeArrowheads="1"/>
          </p:cNvSpPr>
          <p:nvPr/>
        </p:nvSpPr>
        <p:spPr bwMode="auto">
          <a:xfrm>
            <a:off x="1219200" y="5410200"/>
            <a:ext cx="566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2004: </a:t>
            </a:r>
            <a:r>
              <a:rPr lang="en-US" sz="1600">
                <a:hlinkClick r:id="rId2"/>
              </a:rPr>
              <a:t>http://www2.cio.com/research/surveyreport.cfm?id=69</a:t>
            </a:r>
            <a:r>
              <a:rPr lang="en-US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4082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How is an MIS department managed?</a:t>
            </a:r>
            <a:endParaRPr lang="en-US" sz="2000" dirty="0" smtClean="0"/>
          </a:p>
          <a:p>
            <a:r>
              <a:rPr lang="en-US" sz="2000" dirty="0" smtClean="0"/>
              <a:t>Is the MIS department doing a good job?</a:t>
            </a:r>
          </a:p>
          <a:p>
            <a:r>
              <a:rPr lang="en-US" sz="2000" dirty="0" smtClean="0"/>
              <a:t>What roles and tasks does the MIS department perform?</a:t>
            </a:r>
          </a:p>
          <a:p>
            <a:r>
              <a:rPr lang="en-US" sz="2000" dirty="0" smtClean="0"/>
              <a:t>What MIS jobs are available, and how much will it cost to hire IT employees?</a:t>
            </a:r>
          </a:p>
          <a:p>
            <a:r>
              <a:rPr lang="en-US" sz="2000" dirty="0" smtClean="0"/>
              <a:t>Do you really need to run all of the MIS operations yourself?</a:t>
            </a:r>
          </a:p>
          <a:p>
            <a:r>
              <a:rPr lang="en-US" sz="2000" dirty="0" smtClean="0"/>
              <a:t>Who should control IT resources?</a:t>
            </a:r>
          </a:p>
          <a:p>
            <a:r>
              <a:rPr lang="en-US" sz="2000" dirty="0" smtClean="0"/>
              <a:t>How can Internet technologies be used internally to centralize data but still support decentralized user access?</a:t>
            </a:r>
          </a:p>
          <a:p>
            <a:r>
              <a:rPr lang="en-US" sz="2000" dirty="0" smtClean="0"/>
              <a:t>Why is the MIS department involved in so many conflicts? How do you solve them?</a:t>
            </a:r>
          </a:p>
        </p:txBody>
      </p:sp>
    </p:spTree>
    <p:extLst>
      <p:ext uri="{BB962C8B-B14F-4D97-AF65-F5344CB8AC3E}">
        <p14:creationId xmlns:p14="http://schemas.microsoft.com/office/powerpoint/2010/main" val="3989299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Skills in Demand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1524000" y="5791200"/>
            <a:ext cx="67696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/>
              <a:t>2010: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www.networkworld.com/news/2011/022511-it-graduates.html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2007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http://www.cio.com/article/101314</a:t>
            </a:r>
            <a:endParaRPr lang="en-US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134311"/>
              </p:ext>
            </p:extLst>
          </p:nvPr>
        </p:nvGraphicFramePr>
        <p:xfrm>
          <a:off x="990600" y="1524000"/>
          <a:ext cx="7924800" cy="3817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102"/>
                <a:gridCol w="1308100"/>
                <a:gridCol w="1359598"/>
                <a:gridCol w="1600200"/>
                <a:gridCol w="1219200"/>
                <a:gridCol w="1371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Year/Rank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6343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2010</a:t>
                      </a:r>
                      <a:endParaRPr lang="en-US" sz="16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Java/J2EE</a:t>
                      </a:r>
                      <a:endParaRPr lang="en-US" sz="16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Security</a:t>
                      </a:r>
                      <a:endParaRPr lang="en-US" sz="16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Software Developer</a:t>
                      </a:r>
                      <a:endParaRPr lang="en-US" sz="16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SAP</a:t>
                      </a:r>
                      <a:endParaRPr lang="en-US" sz="16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Database Management</a:t>
                      </a:r>
                      <a:endParaRPr lang="en-US" sz="16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6343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Business Analyst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Windows Administrator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Program Manager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Offshore</a:t>
                      </a:r>
                      <a:r>
                        <a:rPr lang="en-US" sz="1600" baseline="0" dirty="0" smtClean="0"/>
                        <a:t> Project Manager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Vendor</a:t>
                      </a:r>
                      <a:r>
                        <a:rPr lang="en-US" sz="1600" baseline="0" dirty="0" smtClean="0"/>
                        <a:t> Manager</a:t>
                      </a:r>
                      <a:endParaRPr lang="en-US" sz="1600" dirty="0"/>
                    </a:p>
                  </a:txBody>
                  <a:tcPr/>
                </a:tc>
              </a:tr>
              <a:tr h="6343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 Development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Project Management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Database Management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Networking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Security</a:t>
                      </a:r>
                      <a:endParaRPr lang="en-US" sz="1600" dirty="0"/>
                    </a:p>
                  </a:txBody>
                  <a:tcPr/>
                </a:tc>
              </a:tr>
              <a:tr h="6343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Object Engineering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Warehouse and Visualization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Groupware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Wireless</a:t>
                      </a:r>
                      <a:endParaRPr lang="en-US" sz="1600" dirty="0"/>
                    </a:p>
                  </a:txBody>
                  <a:tcPr/>
                </a:tc>
              </a:tr>
              <a:tr h="6343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1998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Groupware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Networking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COBOL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5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3810000" y="6477000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600">
                <a:latin typeface="Book Antiqua" pitchFamily="18" charset="0"/>
              </a:rPr>
              <a:t>The Economist:  July 30, 1994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International Salaries 1994</a:t>
            </a:r>
          </a:p>
        </p:txBody>
      </p:sp>
      <p:graphicFrame>
        <p:nvGraphicFramePr>
          <p:cNvPr id="15929" name="Group 56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96618779"/>
              </p:ext>
            </p:extLst>
          </p:nvPr>
        </p:nvGraphicFramePr>
        <p:xfrm>
          <a:off x="14143" y="1143000"/>
          <a:ext cx="9109075" cy="5241923"/>
        </p:xfrm>
        <a:graphic>
          <a:graphicData uri="http://schemas.openxmlformats.org/drawingml/2006/table">
            <a:tbl>
              <a:tblPr/>
              <a:tblGrid>
                <a:gridCol w="1403350"/>
                <a:gridCol w="1282700"/>
                <a:gridCol w="1285875"/>
                <a:gridCol w="1282700"/>
                <a:gridCol w="1692275"/>
                <a:gridCol w="876300"/>
                <a:gridCol w="1285875"/>
              </a:tblGrid>
              <a:tr h="517556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Systems Analyst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Computer Programmer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Textile Worker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Salary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Non-Salary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Salary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Non-Salary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 hour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Non-Salary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United States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46,757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14,443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36,022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10,578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8.74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Japan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51,938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12,581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42,316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9,415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14.12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9.53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Germany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49,286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15,821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40,124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13,951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13.12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7.38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France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44,050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27,113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26,311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19,210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9.73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6.76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Britain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41,808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9,680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25,529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5,718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8.23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India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2,248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3,196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1,769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2,206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Mexico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20,794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15,057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14,917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11,161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Hong Kong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51,277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12,185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28,211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6,404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3.33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570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International Salaries: 2001</a:t>
            </a:r>
          </a:p>
        </p:txBody>
      </p:sp>
      <p:graphicFrame>
        <p:nvGraphicFramePr>
          <p:cNvPr id="156699" name="Group 2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46491383"/>
              </p:ext>
            </p:extLst>
          </p:nvPr>
        </p:nvGraphicFramePr>
        <p:xfrm>
          <a:off x="1600200" y="1676400"/>
          <a:ext cx="5141913" cy="2133601"/>
        </p:xfrm>
        <a:graphic>
          <a:graphicData uri="http://schemas.openxmlformats.org/drawingml/2006/table">
            <a:tbl>
              <a:tblPr/>
              <a:tblGrid>
                <a:gridCol w="1784350"/>
                <a:gridCol w="3357563"/>
              </a:tblGrid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Programmer/Analyst  Salary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United States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55,000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Britain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57,000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Russia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10,800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India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2,508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19" name="Rectangle 28"/>
          <p:cNvSpPr>
            <a:spLocks noChangeArrowheads="1"/>
          </p:cNvSpPr>
          <p:nvPr/>
        </p:nvSpPr>
        <p:spPr bwMode="auto">
          <a:xfrm>
            <a:off x="1828800" y="4495800"/>
            <a:ext cx="36607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hlinkClick r:id="rId2"/>
              </a:rPr>
              <a:t>www.placementIndia.com</a:t>
            </a:r>
            <a:endParaRPr lang="en-US"/>
          </a:p>
          <a:p>
            <a:r>
              <a:rPr lang="en-US">
                <a:hlinkClick r:id="rId3"/>
              </a:rPr>
              <a:t>www.gojobsite.co.uk</a:t>
            </a:r>
            <a:endParaRPr lang="en-US"/>
          </a:p>
          <a:p>
            <a:r>
              <a:rPr lang="en-US"/>
              <a:t>www.auriga.com  </a:t>
            </a:r>
          </a:p>
        </p:txBody>
      </p:sp>
    </p:spTree>
    <p:extLst>
      <p:ext uri="{BB962C8B-B14F-4D97-AF65-F5344CB8AC3E}">
        <p14:creationId xmlns:p14="http://schemas.microsoft.com/office/powerpoint/2010/main" val="2615554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Salaries 2003/2004</a:t>
            </a:r>
          </a:p>
        </p:txBody>
      </p:sp>
      <p:graphicFrame>
        <p:nvGraphicFramePr>
          <p:cNvPr id="18944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934911"/>
              </p:ext>
            </p:extLst>
          </p:nvPr>
        </p:nvGraphicFramePr>
        <p:xfrm>
          <a:off x="2286000" y="1219200"/>
          <a:ext cx="5503863" cy="3383224"/>
        </p:xfrm>
        <a:graphic>
          <a:graphicData uri="http://schemas.openxmlformats.org/drawingml/2006/table">
            <a:tbl>
              <a:tblPr/>
              <a:tblGrid>
                <a:gridCol w="1963738"/>
                <a:gridCol w="3540125"/>
              </a:tblGrid>
              <a:tr h="7009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Programmer/Analyst  Salary (USD/year)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United States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61,500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Britain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59,600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Russia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10,000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Romania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6,500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China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9,000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India/Bangalore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6,104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10,000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685800" y="5097463"/>
            <a:ext cx="5070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UK: </a:t>
            </a:r>
            <a:r>
              <a:rPr lang="en-US" sz="1600">
                <a:hlinkClick r:id="rId2"/>
              </a:rPr>
              <a:t>http://www.statistics.gov.uk/cci/nscl.asp?ID=6697</a:t>
            </a:r>
            <a:r>
              <a:rPr lang="en-US" sz="1600"/>
              <a:t> 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85800" y="4668838"/>
            <a:ext cx="8362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US: </a:t>
            </a:r>
            <a:r>
              <a:rPr lang="en-US" sz="1600">
                <a:hlinkClick r:id="rId3"/>
              </a:rPr>
              <a:t>http://www.computerworld.com/careertopics/careers/exclusive/salarysurvey2003/entry</a:t>
            </a:r>
            <a:r>
              <a:rPr lang="en-US" sz="1600"/>
              <a:t> 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685800" y="5526088"/>
            <a:ext cx="6159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India: </a:t>
            </a:r>
            <a:r>
              <a:rPr lang="en-US" sz="1600">
                <a:hlinkClick r:id="rId4"/>
              </a:rPr>
              <a:t>http://www.payscale.com/salary-survey/vid-18644/fid-11570</a:t>
            </a:r>
            <a:r>
              <a:rPr lang="en-US" sz="1600"/>
              <a:t> 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85800" y="5954713"/>
            <a:ext cx="5643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Summary: </a:t>
            </a:r>
            <a:r>
              <a:rPr lang="en-US" sz="1600">
                <a:hlinkClick r:id="rId5"/>
              </a:rPr>
              <a:t>http://news.com.com/2100-1022_3-5180589.html</a:t>
            </a:r>
            <a:r>
              <a:rPr lang="en-US" sz="1600"/>
              <a:t> </a:t>
            </a:r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685800" y="6383338"/>
            <a:ext cx="446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600"/>
              <a:t>Many in 2002: </a:t>
            </a:r>
            <a:r>
              <a:rPr lang="en-US" sz="1600">
                <a:hlinkClick r:id="rId6"/>
              </a:rPr>
              <a:t>http://www.cio.com/offshoremap/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213363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Salaries 2006/2007</a:t>
            </a:r>
          </a:p>
        </p:txBody>
      </p:sp>
      <p:graphicFrame>
        <p:nvGraphicFramePr>
          <p:cNvPr id="135277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143116"/>
              </p:ext>
            </p:extLst>
          </p:nvPr>
        </p:nvGraphicFramePr>
        <p:xfrm>
          <a:off x="1905000" y="1343457"/>
          <a:ext cx="6661150" cy="3170240"/>
        </p:xfrm>
        <a:graphic>
          <a:graphicData uri="http://schemas.openxmlformats.org/drawingml/2006/table">
            <a:tbl>
              <a:tblPr/>
              <a:tblGrid>
                <a:gridCol w="1963738"/>
                <a:gridCol w="4697412"/>
              </a:tblGrid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Programmer/Analyst  Salary (USD/year)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United States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61,500-100,000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Britain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60,000-80,000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Russia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12,000-18,000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Romania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6,500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China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9,000-18,000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Israel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50,000-60,000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India/Bangalore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10,000-30,000?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6" name="Rectangle 69"/>
          <p:cNvSpPr>
            <a:spLocks noChangeArrowheads="1"/>
          </p:cNvSpPr>
          <p:nvPr/>
        </p:nvSpPr>
        <p:spPr bwMode="auto">
          <a:xfrm>
            <a:off x="685800" y="4876800"/>
            <a:ext cx="534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UK: </a:t>
            </a:r>
            <a:r>
              <a:rPr lang="en-US" sz="1600" dirty="0">
                <a:hlinkClick r:id="rId2"/>
              </a:rPr>
              <a:t>http://www.computingcareers.co.uk/it-salary-checker/</a:t>
            </a:r>
            <a:endParaRPr lang="en-US" sz="1600" dirty="0"/>
          </a:p>
        </p:txBody>
      </p:sp>
      <p:sp>
        <p:nvSpPr>
          <p:cNvPr id="31777" name="Rectangle 70"/>
          <p:cNvSpPr>
            <a:spLocks noChangeArrowheads="1"/>
          </p:cNvSpPr>
          <p:nvPr/>
        </p:nvSpPr>
        <p:spPr bwMode="auto">
          <a:xfrm>
            <a:off x="685800" y="4543857"/>
            <a:ext cx="8362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US: </a:t>
            </a:r>
            <a:r>
              <a:rPr lang="en-US" sz="1600">
                <a:hlinkClick r:id="rId3"/>
              </a:rPr>
              <a:t>http://www.computerworld.com/careertopics/careers/exclusive/salarysurvey2003/entry</a:t>
            </a:r>
            <a:r>
              <a:rPr lang="en-US" sz="1600"/>
              <a:t> </a:t>
            </a:r>
          </a:p>
        </p:txBody>
      </p:sp>
      <p:sp>
        <p:nvSpPr>
          <p:cNvPr id="31778" name="Rectangle 71"/>
          <p:cNvSpPr>
            <a:spLocks noChangeArrowheads="1"/>
          </p:cNvSpPr>
          <p:nvPr/>
        </p:nvSpPr>
        <p:spPr bwMode="auto">
          <a:xfrm>
            <a:off x="685800" y="5181600"/>
            <a:ext cx="6159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India: </a:t>
            </a:r>
            <a:r>
              <a:rPr lang="en-US" sz="1600" dirty="0">
                <a:hlinkClick r:id="rId4"/>
              </a:rPr>
              <a:t>http://www.payscale.com/salary-survey/vid-18644/fid-11570</a:t>
            </a:r>
            <a:r>
              <a:rPr lang="en-US" sz="1600" dirty="0"/>
              <a:t> </a:t>
            </a:r>
          </a:p>
        </p:txBody>
      </p:sp>
      <p:sp>
        <p:nvSpPr>
          <p:cNvPr id="31779" name="Rectangle 72"/>
          <p:cNvSpPr>
            <a:spLocks noChangeArrowheads="1"/>
          </p:cNvSpPr>
          <p:nvPr/>
        </p:nvSpPr>
        <p:spPr bwMode="auto">
          <a:xfrm>
            <a:off x="685800" y="5486400"/>
            <a:ext cx="5643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Summary: </a:t>
            </a:r>
            <a:r>
              <a:rPr lang="en-US" sz="1600" dirty="0">
                <a:hlinkClick r:id="rId5"/>
              </a:rPr>
              <a:t>http://news.com.com/2100-1022_3-5180589.html</a:t>
            </a:r>
            <a:r>
              <a:rPr lang="en-US" sz="1600" dirty="0"/>
              <a:t> </a:t>
            </a:r>
          </a:p>
        </p:txBody>
      </p:sp>
      <p:sp>
        <p:nvSpPr>
          <p:cNvPr id="31780" name="Rectangle 89"/>
          <p:cNvSpPr>
            <a:spLocks noChangeArrowheads="1"/>
          </p:cNvSpPr>
          <p:nvPr/>
        </p:nvSpPr>
        <p:spPr bwMode="auto">
          <a:xfrm>
            <a:off x="762000" y="6172200"/>
            <a:ext cx="446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/>
              <a:t>Many in 2002: </a:t>
            </a:r>
            <a:r>
              <a:rPr lang="en-US" sz="1600" dirty="0">
                <a:hlinkClick r:id="rId6"/>
              </a:rPr>
              <a:t>http://www.cio.com/offshoremap/</a:t>
            </a:r>
            <a:endParaRPr lang="en-US" sz="1600" dirty="0"/>
          </a:p>
        </p:txBody>
      </p:sp>
      <p:sp>
        <p:nvSpPr>
          <p:cNvPr id="31781" name="Text Box 102"/>
          <p:cNvSpPr txBox="1">
            <a:spLocks noChangeArrowheads="1"/>
          </p:cNvSpPr>
          <p:nvPr/>
        </p:nvSpPr>
        <p:spPr bwMode="auto">
          <a:xfrm>
            <a:off x="685800" y="5791200"/>
            <a:ext cx="7770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/>
              <a:t>China: </a:t>
            </a:r>
            <a:r>
              <a:rPr lang="en-US" sz="1600" dirty="0">
                <a:hlinkClick r:id="rId7"/>
              </a:rPr>
              <a:t>http://vault.com.hk/companies/localesurveylists.jsp?country=China&amp;acount=1</a:t>
            </a:r>
            <a:endParaRPr lang="en-US" sz="1600" dirty="0"/>
          </a:p>
        </p:txBody>
      </p:sp>
      <p:sp>
        <p:nvSpPr>
          <p:cNvPr id="31782" name="Rectangle 103"/>
          <p:cNvSpPr>
            <a:spLocks noChangeArrowheads="1"/>
          </p:cNvSpPr>
          <p:nvPr/>
        </p:nvSpPr>
        <p:spPr bwMode="auto">
          <a:xfrm>
            <a:off x="838200" y="6521450"/>
            <a:ext cx="3414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Israel: </a:t>
            </a:r>
            <a:r>
              <a:rPr lang="en-US" sz="1600" dirty="0">
                <a:hlinkClick r:id="rId8"/>
              </a:rPr>
              <a:t>http://www.cji.co.il/cji07sal.txt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8891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Salaries 2010/2011</a:t>
            </a:r>
          </a:p>
        </p:txBody>
      </p:sp>
      <p:graphicFrame>
        <p:nvGraphicFramePr>
          <p:cNvPr id="135277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189771"/>
              </p:ext>
            </p:extLst>
          </p:nvPr>
        </p:nvGraphicFramePr>
        <p:xfrm>
          <a:off x="1600200" y="1447800"/>
          <a:ext cx="6661150" cy="2773960"/>
        </p:xfrm>
        <a:graphic>
          <a:graphicData uri="http://schemas.openxmlformats.org/drawingml/2006/table">
            <a:tbl>
              <a:tblPr/>
              <a:tblGrid>
                <a:gridCol w="1963738"/>
                <a:gridCol w="4697412"/>
              </a:tblGrid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Programmer/Analyst  Salary (USD/year)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United States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52,100-90,000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Britain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45,000-80,000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Russia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19,000-34,000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China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14,000-25,000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Israel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35,000-67,000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India/Bangalore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6,000-12,000-30,000?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9" name="Rectangle 72"/>
          <p:cNvSpPr>
            <a:spLocks noChangeArrowheads="1"/>
          </p:cNvSpPr>
          <p:nvPr/>
        </p:nvSpPr>
        <p:spPr bwMode="auto">
          <a:xfrm>
            <a:off x="1447800" y="4724400"/>
            <a:ext cx="68611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Summary: </a:t>
            </a:r>
            <a:r>
              <a:rPr lang="en-US" sz="1600" dirty="0">
                <a:hlinkClick r:id="rId2"/>
              </a:rPr>
              <a:t>http://www.payscale.com/research/RU/Job</a:t>
            </a:r>
            <a:r>
              <a:rPr lang="en-US" sz="1600" dirty="0" smtClean="0"/>
              <a:t>=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Software_Engineer</a:t>
            </a:r>
            <a:r>
              <a:rPr lang="en-US" sz="1600" dirty="0"/>
              <a:t>_%2F_Developer_%2F_Programmer/Salary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53340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hlinkClick r:id="rId3"/>
              </a:rPr>
              <a:t>http://www.salarymap.com/salary-survey-comparison/india-salary-list.cfm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6172200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Remember: Productivity also varies enormously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70705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/>
          </p:cNvGraphicFramePr>
          <p:nvPr/>
        </p:nvGraphicFramePr>
        <p:xfrm>
          <a:off x="989013" y="1236663"/>
          <a:ext cx="8093075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Document" r:id="rId4" imgW="7646760" imgH="4248000" progId="Word.Document.8">
                  <p:embed/>
                </p:oleObj>
              </mc:Choice>
              <mc:Fallback>
                <p:oleObj name="Document" r:id="rId4" imgW="7646760" imgH="424800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610" b="760"/>
                      <a:stretch>
                        <a:fillRect/>
                      </a:stretch>
                    </p:blipFill>
                    <p:spPr bwMode="auto">
                      <a:xfrm>
                        <a:off x="989013" y="1236663"/>
                        <a:ext cx="8093075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775325" y="5789613"/>
            <a:ext cx="3214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/>
              <a:t>Forecast for 1999:  $42.6 billion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Outsourcing</a:t>
            </a:r>
          </a:p>
        </p:txBody>
      </p:sp>
    </p:spTree>
    <p:extLst>
      <p:ext uri="{BB962C8B-B14F-4D97-AF65-F5344CB8AC3E}">
        <p14:creationId xmlns:p14="http://schemas.microsoft.com/office/powerpoint/2010/main" val="2715345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Outsourcing</a:t>
            </a:r>
          </a:p>
        </p:txBody>
      </p:sp>
      <p:sp>
        <p:nvSpPr>
          <p:cNvPr id="34819" name="Text Box 709"/>
          <p:cNvSpPr txBox="1">
            <a:spLocks noChangeArrowheads="1"/>
          </p:cNvSpPr>
          <p:nvPr/>
        </p:nvSpPr>
        <p:spPr bwMode="auto">
          <a:xfrm>
            <a:off x="3962400" y="5867400"/>
            <a:ext cx="23501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/>
              <a:t>Source: Annual </a:t>
            </a:r>
            <a:r>
              <a:rPr lang="en-US" sz="1600" dirty="0" smtClean="0"/>
              <a:t>Reports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584566"/>
              </p:ext>
            </p:extLst>
          </p:nvPr>
        </p:nvGraphicFramePr>
        <p:xfrm>
          <a:off x="1058254" y="1752608"/>
          <a:ext cx="7830252" cy="3748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3139"/>
                <a:gridCol w="878159"/>
                <a:gridCol w="878159"/>
                <a:gridCol w="878159"/>
                <a:gridCol w="878159"/>
                <a:gridCol w="878159"/>
                <a:gridCol w="878159"/>
                <a:gridCol w="878159"/>
              </a:tblGrid>
              <a:tr h="234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Company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1991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1995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1997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2000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2003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2006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2010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</a:tr>
              <a:tr h="234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IBM Global Services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17.7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24.6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37.0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42.6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48.2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56.4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</a:tr>
              <a:tr h="234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EDS/HP Services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12.4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19.8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21.3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40.8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</a:tr>
              <a:tr h="234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Accenture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6.3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9.8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11.8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23.1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</a:tr>
              <a:tr h="234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CSC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6.6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10.5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11.1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14.6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16.1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</a:tr>
              <a:tr h="234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ADP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0.3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3.0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4.9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7.0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7.1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6.9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8.9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</a:tr>
              <a:tr h="234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Affiliated/Xerox Serv.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2.1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3.8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5.3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9.5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</a:tr>
              <a:tr h="234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Fiserv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0.7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1.7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2.7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4.5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4.1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</a:tr>
              <a:tr h="234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Perot/Dell Services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1.1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1.5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2.3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3.5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</a:tr>
              <a:tr h="234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Tata/TCS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1.4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6.8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</a:tr>
              <a:tr h="234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Wipro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1.3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6.1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</a:tr>
              <a:tr h="234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InfoSys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4.8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</a:tr>
              <a:tr h="234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Cognizant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1.4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4.6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</a:tr>
              <a:tr h="234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Satyam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1.1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</a:tr>
              <a:tr h="234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HCL Tech.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1.0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2.7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</a:tr>
              <a:tr h="234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 (billion dollars)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3.4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60.7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88.9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105.4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134.6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188.5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13721" marR="13721" marT="13721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9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Outsourcing Total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572299"/>
              </p:ext>
            </p:extLst>
          </p:nvPr>
        </p:nvGraphicFramePr>
        <p:xfrm>
          <a:off x="1600200" y="1524000"/>
          <a:ext cx="670560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27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Outsourcing Evaluation</a:t>
            </a:r>
          </a:p>
        </p:txBody>
      </p:sp>
      <p:graphicFrame>
        <p:nvGraphicFramePr>
          <p:cNvPr id="196777" name="Group 16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16602852"/>
              </p:ext>
            </p:extLst>
          </p:nvPr>
        </p:nvGraphicFramePr>
        <p:xfrm>
          <a:off x="152400" y="1295400"/>
          <a:ext cx="8763000" cy="4846638"/>
        </p:xfrm>
        <a:graphic>
          <a:graphicData uri="http://schemas.openxmlformats.org/drawingml/2006/table">
            <a:tbl>
              <a:tblPr/>
              <a:tblGrid>
                <a:gridCol w="2286000"/>
                <a:gridCol w="3048000"/>
                <a:gridCol w="3429000"/>
              </a:tblGrid>
              <a:tr h="3657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Outsource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In-House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887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Specialized talent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fixed costs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Level of technology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Standard workers, hardware, and software are readily available at fixed fees.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you need expensive workers or technology, you can save the mark-up profits and keep control over selection.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4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Security and control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Providers can afford specialists and provide solid basic security.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that requires absolute secrecy needs to be kept in-house.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Strategic use of IT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Providers can handle standard technology.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Unique applications and new ideas come from in-house.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374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Company size/resources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 companies get access to specialists and shared resources. You can purchase the level of technology you need and expand as you grow.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 companies can afford IT staff and specialists, but might choose to convert fixed costs to monthly costs.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7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67627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Organizing IS Resources</a:t>
            </a:r>
          </a:p>
        </p:txBody>
      </p:sp>
      <p:pic>
        <p:nvPicPr>
          <p:cNvPr id="15365" name="Picture 1070" descr="Computer Laptop (Office Clip Art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533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71" descr="Computer Screen (Office Clip Art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4841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72" descr="MPj04094900000[1]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4587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73" descr="MPj04096850000[1]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75" descr="Printer Laser (Office Clip Art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6858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76" descr="Juniper Rout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5788"/>
            <a:ext cx="5334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077" descr="CiscoSwitc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533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082" descr="Computer Laptop (Office Clip Art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76600"/>
            <a:ext cx="533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083" descr="Printer Laser (Office Clip Art)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718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085" descr="Computer Laptop (Office Clip Art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4572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087" descr="Computer Box (Office Clip Art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627">
            <a:off x="3124200" y="2743200"/>
            <a:ext cx="390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088" descr="Computer Box (Office Clip Art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627">
            <a:off x="6172200" y="4038600"/>
            <a:ext cx="390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089" descr="Computer Box (Office Clip Art)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627">
            <a:off x="5105400" y="2436813"/>
            <a:ext cx="339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090" descr="Printer Laser (Office Clip Art)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457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091" descr="Printer Laser (Office Clip Art)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4572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1096" descr="CiscoSwitc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7000"/>
            <a:ext cx="533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4114800" y="2590800"/>
            <a:ext cx="698216" cy="519840"/>
            <a:chOff x="939760" y="666908"/>
            <a:chExt cx="5623170" cy="4186592"/>
          </a:xfrm>
        </p:grpSpPr>
        <p:sp>
          <p:nvSpPr>
            <p:cNvPr id="46" name="Freeform 45"/>
            <p:cNvSpPr/>
            <p:nvPr/>
          </p:nvSpPr>
          <p:spPr>
            <a:xfrm>
              <a:off x="4991070" y="3515905"/>
              <a:ext cx="1571860" cy="1330037"/>
            </a:xfrm>
            <a:custGeom>
              <a:avLst/>
              <a:gdLst>
                <a:gd name="connsiteX0" fmla="*/ 7557 w 1602089"/>
                <a:gd name="connsiteY0" fmla="*/ 468536 h 1352708"/>
                <a:gd name="connsiteX1" fmla="*/ 0 w 1602089"/>
                <a:gd name="connsiteY1" fmla="*/ 1352708 h 1352708"/>
                <a:gd name="connsiteX2" fmla="*/ 1602089 w 1602089"/>
                <a:gd name="connsiteY2" fmla="*/ 665019 h 1352708"/>
                <a:gd name="connsiteX3" fmla="*/ 1602089 w 1602089"/>
                <a:gd name="connsiteY3" fmla="*/ 0 h 1352708"/>
                <a:gd name="connsiteX4" fmla="*/ 7557 w 1602089"/>
                <a:gd name="connsiteY4" fmla="*/ 468536 h 1352708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94532 w 1594532"/>
                <a:gd name="connsiteY2" fmla="*/ 665019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86975"/>
                <a:gd name="connsiteY0" fmla="*/ 453422 h 1314923"/>
                <a:gd name="connsiteX1" fmla="*/ 7557 w 1586975"/>
                <a:gd name="connsiteY1" fmla="*/ 1314923 h 1314923"/>
                <a:gd name="connsiteX2" fmla="*/ 1586975 w 1586975"/>
                <a:gd name="connsiteY2" fmla="*/ 672577 h 1314923"/>
                <a:gd name="connsiteX3" fmla="*/ 1564304 w 1586975"/>
                <a:gd name="connsiteY3" fmla="*/ 0 h 1314923"/>
                <a:gd name="connsiteX4" fmla="*/ 0 w 1586975"/>
                <a:gd name="connsiteY4" fmla="*/ 453422 h 1314923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79310 w 1594532"/>
                <a:gd name="connsiteY2" fmla="*/ 808603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532" h="1330037">
                  <a:moveTo>
                    <a:pt x="0" y="468536"/>
                  </a:moveTo>
                  <a:lnTo>
                    <a:pt x="7557" y="1330037"/>
                  </a:lnTo>
                  <a:lnTo>
                    <a:pt x="1579310" y="808603"/>
                  </a:lnTo>
                  <a:lnTo>
                    <a:pt x="1594532" y="0"/>
                  </a:lnTo>
                  <a:lnTo>
                    <a:pt x="0" y="46853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991069" y="666908"/>
              <a:ext cx="1571861" cy="3317533"/>
            </a:xfrm>
            <a:custGeom>
              <a:avLst/>
              <a:gdLst>
                <a:gd name="connsiteX0" fmla="*/ 7557 w 1579418"/>
                <a:gd name="connsiteY0" fmla="*/ 0 h 3325091"/>
                <a:gd name="connsiteX1" fmla="*/ 1579418 w 1579418"/>
                <a:gd name="connsiteY1" fmla="*/ 249382 h 3325091"/>
                <a:gd name="connsiteX2" fmla="*/ 1579418 w 1579418"/>
                <a:gd name="connsiteY2" fmla="*/ 2871669 h 3325091"/>
                <a:gd name="connsiteX3" fmla="*/ 0 w 1579418"/>
                <a:gd name="connsiteY3" fmla="*/ 3325091 h 3325091"/>
                <a:gd name="connsiteX4" fmla="*/ 7557 w 1579418"/>
                <a:gd name="connsiteY4" fmla="*/ 0 h 3325091"/>
                <a:gd name="connsiteX0" fmla="*/ 0 w 1571861"/>
                <a:gd name="connsiteY0" fmla="*/ 0 h 3317533"/>
                <a:gd name="connsiteX1" fmla="*/ 1571861 w 1571861"/>
                <a:gd name="connsiteY1" fmla="*/ 249382 h 3317533"/>
                <a:gd name="connsiteX2" fmla="*/ 1571861 w 1571861"/>
                <a:gd name="connsiteY2" fmla="*/ 2871669 h 3317533"/>
                <a:gd name="connsiteX3" fmla="*/ 0 w 1571861"/>
                <a:gd name="connsiteY3" fmla="*/ 3317533 h 3317533"/>
                <a:gd name="connsiteX4" fmla="*/ 0 w 1571861"/>
                <a:gd name="connsiteY4" fmla="*/ 0 h 33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861" h="3317533">
                  <a:moveTo>
                    <a:pt x="0" y="0"/>
                  </a:moveTo>
                  <a:lnTo>
                    <a:pt x="1571861" y="249382"/>
                  </a:lnTo>
                  <a:lnTo>
                    <a:pt x="1571861" y="2871669"/>
                  </a:lnTo>
                  <a:lnTo>
                    <a:pt x="0" y="331753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48061" y="675648"/>
              <a:ext cx="4058122" cy="3603518"/>
            </a:xfrm>
            <a:custGeom>
              <a:avLst/>
              <a:gdLst>
                <a:gd name="connsiteX0" fmla="*/ 0 w 4058122"/>
                <a:gd name="connsiteY0" fmla="*/ 143583 h 3627372"/>
                <a:gd name="connsiteX1" fmla="*/ 0 w 4058122"/>
                <a:gd name="connsiteY1" fmla="*/ 3385547 h 3627372"/>
                <a:gd name="connsiteX2" fmla="*/ 4058122 w 4058122"/>
                <a:gd name="connsiteY2" fmla="*/ 3627372 h 3627372"/>
                <a:gd name="connsiteX3" fmla="*/ 4058122 w 4058122"/>
                <a:gd name="connsiteY3" fmla="*/ 0 h 3627372"/>
                <a:gd name="connsiteX4" fmla="*/ 0 w 4058122"/>
                <a:gd name="connsiteY4" fmla="*/ 143583 h 3627372"/>
                <a:gd name="connsiteX0" fmla="*/ 0 w 4058122"/>
                <a:gd name="connsiteY0" fmla="*/ 111778 h 3595567"/>
                <a:gd name="connsiteX1" fmla="*/ 0 w 4058122"/>
                <a:gd name="connsiteY1" fmla="*/ 3353742 h 3595567"/>
                <a:gd name="connsiteX2" fmla="*/ 4058122 w 4058122"/>
                <a:gd name="connsiteY2" fmla="*/ 3595567 h 3595567"/>
                <a:gd name="connsiteX3" fmla="*/ 4058122 w 4058122"/>
                <a:gd name="connsiteY3" fmla="*/ 0 h 3595567"/>
                <a:gd name="connsiteX4" fmla="*/ 0 w 4058122"/>
                <a:gd name="connsiteY4" fmla="*/ 111778 h 3595567"/>
                <a:gd name="connsiteX0" fmla="*/ 0 w 4058122"/>
                <a:gd name="connsiteY0" fmla="*/ 119729 h 3603518"/>
                <a:gd name="connsiteX1" fmla="*/ 0 w 4058122"/>
                <a:gd name="connsiteY1" fmla="*/ 3361693 h 3603518"/>
                <a:gd name="connsiteX2" fmla="*/ 4058122 w 4058122"/>
                <a:gd name="connsiteY2" fmla="*/ 3603518 h 3603518"/>
                <a:gd name="connsiteX3" fmla="*/ 4058122 w 4058122"/>
                <a:gd name="connsiteY3" fmla="*/ 0 h 3603518"/>
                <a:gd name="connsiteX4" fmla="*/ 0 w 4058122"/>
                <a:gd name="connsiteY4" fmla="*/ 119729 h 360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122" h="3603518">
                  <a:moveTo>
                    <a:pt x="0" y="119729"/>
                  </a:moveTo>
                  <a:lnTo>
                    <a:pt x="0" y="3361693"/>
                  </a:lnTo>
                  <a:lnTo>
                    <a:pt x="4058122" y="3603518"/>
                  </a:lnTo>
                  <a:lnTo>
                    <a:pt x="4058122" y="0"/>
                  </a:lnTo>
                  <a:lnTo>
                    <a:pt x="0" y="1197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39760" y="4042627"/>
              <a:ext cx="4058865" cy="810873"/>
            </a:xfrm>
            <a:custGeom>
              <a:avLst/>
              <a:gdLst>
                <a:gd name="connsiteX0" fmla="*/ 0 w 4043008"/>
                <a:gd name="connsiteY0" fmla="*/ 0 h 831273"/>
                <a:gd name="connsiteX1" fmla="*/ 4043008 w 4043008"/>
                <a:gd name="connsiteY1" fmla="*/ 234268 h 831273"/>
                <a:gd name="connsiteX2" fmla="*/ 4043008 w 4043008"/>
                <a:gd name="connsiteY2" fmla="*/ 831273 h 831273"/>
                <a:gd name="connsiteX3" fmla="*/ 30228 w 4043008"/>
                <a:gd name="connsiteY3" fmla="*/ 536549 h 831273"/>
                <a:gd name="connsiteX4" fmla="*/ 0 w 4043008"/>
                <a:gd name="connsiteY4" fmla="*/ 0 h 831273"/>
                <a:gd name="connsiteX0" fmla="*/ 22672 w 4065680"/>
                <a:gd name="connsiteY0" fmla="*/ 0 h 831273"/>
                <a:gd name="connsiteX1" fmla="*/ 4065680 w 4065680"/>
                <a:gd name="connsiteY1" fmla="*/ 234268 h 831273"/>
                <a:gd name="connsiteX2" fmla="*/ 4065680 w 4065680"/>
                <a:gd name="connsiteY2" fmla="*/ 831273 h 831273"/>
                <a:gd name="connsiteX3" fmla="*/ 0 w 4065680"/>
                <a:gd name="connsiteY3" fmla="*/ 521435 h 831273"/>
                <a:gd name="connsiteX4" fmla="*/ 22672 w 4065680"/>
                <a:gd name="connsiteY4" fmla="*/ 0 h 831273"/>
                <a:gd name="connsiteX0" fmla="*/ 7558 w 4050566"/>
                <a:gd name="connsiteY0" fmla="*/ 0 h 831273"/>
                <a:gd name="connsiteX1" fmla="*/ 4050566 w 4050566"/>
                <a:gd name="connsiteY1" fmla="*/ 234268 h 831273"/>
                <a:gd name="connsiteX2" fmla="*/ 4050566 w 4050566"/>
                <a:gd name="connsiteY2" fmla="*/ 831273 h 831273"/>
                <a:gd name="connsiteX3" fmla="*/ 0 w 4050566"/>
                <a:gd name="connsiteY3" fmla="*/ 521435 h 831273"/>
                <a:gd name="connsiteX4" fmla="*/ 7558 w 4050566"/>
                <a:gd name="connsiteY4" fmla="*/ 0 h 831273"/>
                <a:gd name="connsiteX0" fmla="*/ 7558 w 4050566"/>
                <a:gd name="connsiteY0" fmla="*/ 0 h 793488"/>
                <a:gd name="connsiteX1" fmla="*/ 4050566 w 4050566"/>
                <a:gd name="connsiteY1" fmla="*/ 234268 h 793488"/>
                <a:gd name="connsiteX2" fmla="*/ 4050566 w 4050566"/>
                <a:gd name="connsiteY2" fmla="*/ 793488 h 793488"/>
                <a:gd name="connsiteX3" fmla="*/ 0 w 4050566"/>
                <a:gd name="connsiteY3" fmla="*/ 521435 h 793488"/>
                <a:gd name="connsiteX4" fmla="*/ 7558 w 4050566"/>
                <a:gd name="connsiteY4" fmla="*/ 0 h 793488"/>
                <a:gd name="connsiteX0" fmla="*/ 7558 w 4050566"/>
                <a:gd name="connsiteY0" fmla="*/ 0 h 816159"/>
                <a:gd name="connsiteX1" fmla="*/ 4050566 w 4050566"/>
                <a:gd name="connsiteY1" fmla="*/ 234268 h 816159"/>
                <a:gd name="connsiteX2" fmla="*/ 4050566 w 4050566"/>
                <a:gd name="connsiteY2" fmla="*/ 816159 h 816159"/>
                <a:gd name="connsiteX3" fmla="*/ 0 w 4050566"/>
                <a:gd name="connsiteY3" fmla="*/ 521435 h 816159"/>
                <a:gd name="connsiteX4" fmla="*/ 7558 w 4050566"/>
                <a:gd name="connsiteY4" fmla="*/ 0 h 816159"/>
                <a:gd name="connsiteX0" fmla="*/ 0 w 4058865"/>
                <a:gd name="connsiteY0" fmla="*/ 0 h 810873"/>
                <a:gd name="connsiteX1" fmla="*/ 4058865 w 4058865"/>
                <a:gd name="connsiteY1" fmla="*/ 228982 h 810873"/>
                <a:gd name="connsiteX2" fmla="*/ 4058865 w 4058865"/>
                <a:gd name="connsiteY2" fmla="*/ 810873 h 810873"/>
                <a:gd name="connsiteX3" fmla="*/ 8299 w 4058865"/>
                <a:gd name="connsiteY3" fmla="*/ 516149 h 810873"/>
                <a:gd name="connsiteX4" fmla="*/ 0 w 4058865"/>
                <a:gd name="connsiteY4" fmla="*/ 0 h 8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865" h="810873">
                  <a:moveTo>
                    <a:pt x="0" y="0"/>
                  </a:moveTo>
                  <a:lnTo>
                    <a:pt x="4058865" y="228982"/>
                  </a:lnTo>
                  <a:lnTo>
                    <a:pt x="4058865" y="810873"/>
                  </a:lnTo>
                  <a:lnTo>
                    <a:pt x="8299" y="51614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012296" y="810492"/>
              <a:ext cx="468535" cy="3181508"/>
              <a:chOff x="3264635" y="937071"/>
              <a:chExt cx="468535" cy="3181508"/>
            </a:xfrm>
          </p:grpSpPr>
          <p:sp>
            <p:nvSpPr>
              <p:cNvPr id="136" name="Freeform 135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40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141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 142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710061" y="810492"/>
              <a:ext cx="468535" cy="3181508"/>
              <a:chOff x="3264635" y="937071"/>
              <a:chExt cx="468535" cy="3181508"/>
            </a:xfrm>
          </p:grpSpPr>
          <p:sp>
            <p:nvSpPr>
              <p:cNvPr id="122" name="Freeform 121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 133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319661" y="810492"/>
              <a:ext cx="468535" cy="3181508"/>
              <a:chOff x="3264635" y="937071"/>
              <a:chExt cx="468535" cy="3181508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2973343" y="810492"/>
              <a:ext cx="468535" cy="3181508"/>
              <a:chOff x="3264635" y="937071"/>
              <a:chExt cx="468535" cy="3181508"/>
            </a:xfrm>
          </p:grpSpPr>
          <p:sp>
            <p:nvSpPr>
              <p:cNvPr id="94" name="Freeform 93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3615061" y="810492"/>
              <a:ext cx="468535" cy="3181508"/>
              <a:chOff x="3264635" y="937071"/>
              <a:chExt cx="468535" cy="3181508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300861" y="810492"/>
              <a:ext cx="468535" cy="3181508"/>
              <a:chOff x="3264635" y="937071"/>
              <a:chExt cx="468535" cy="3181508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Freeform 55"/>
            <p:cNvSpPr/>
            <p:nvPr/>
          </p:nvSpPr>
          <p:spPr>
            <a:xfrm>
              <a:off x="2244945" y="4203596"/>
              <a:ext cx="754848" cy="408080"/>
            </a:xfrm>
            <a:custGeom>
              <a:avLst/>
              <a:gdLst>
                <a:gd name="connsiteX0" fmla="*/ 0 w 710360"/>
                <a:gd name="connsiteY0" fmla="*/ 15114 h 423194"/>
                <a:gd name="connsiteX1" fmla="*/ 0 w 710360"/>
                <a:gd name="connsiteY1" fmla="*/ 370294 h 423194"/>
                <a:gd name="connsiteX2" fmla="*/ 710360 w 710360"/>
                <a:gd name="connsiteY2" fmla="*/ 423194 h 423194"/>
                <a:gd name="connsiteX3" fmla="*/ 710360 w 710360"/>
                <a:gd name="connsiteY3" fmla="*/ 37785 h 423194"/>
                <a:gd name="connsiteX4" fmla="*/ 90684 w 710360"/>
                <a:gd name="connsiteY4" fmla="*/ 0 h 423194"/>
                <a:gd name="connsiteX0" fmla="*/ 44488 w 754848"/>
                <a:gd name="connsiteY0" fmla="*/ 0 h 408080"/>
                <a:gd name="connsiteX1" fmla="*/ 44488 w 754848"/>
                <a:gd name="connsiteY1" fmla="*/ 355180 h 408080"/>
                <a:gd name="connsiteX2" fmla="*/ 754848 w 754848"/>
                <a:gd name="connsiteY2" fmla="*/ 408080 h 408080"/>
                <a:gd name="connsiteX3" fmla="*/ 754848 w 754848"/>
                <a:gd name="connsiteY3" fmla="*/ 22671 h 408080"/>
                <a:gd name="connsiteX4" fmla="*/ 0 w 754848"/>
                <a:gd name="connsiteY4" fmla="*/ 789 h 40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848" h="408080">
                  <a:moveTo>
                    <a:pt x="44488" y="0"/>
                  </a:moveTo>
                  <a:lnTo>
                    <a:pt x="44488" y="355180"/>
                  </a:lnTo>
                  <a:lnTo>
                    <a:pt x="754848" y="408080"/>
                  </a:lnTo>
                  <a:lnTo>
                    <a:pt x="754848" y="22671"/>
                  </a:lnTo>
                  <a:lnTo>
                    <a:pt x="0" y="789"/>
                  </a:lnTo>
                </a:path>
              </a:pathLst>
            </a:custGeom>
            <a:gradFill>
              <a:gsLst>
                <a:gs pos="0">
                  <a:srgbClr val="EDF2E2"/>
                </a:gs>
                <a:gs pos="50000">
                  <a:srgbClr val="92D050"/>
                </a:gs>
                <a:gs pos="100000">
                  <a:srgbClr val="E3ECD0"/>
                </a:gs>
              </a:gsLst>
              <a:lin ang="0" scaled="1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095423" y="4143140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405261" y="4196039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694001" y="4180923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003839" y="4233822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133575" y="4279166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443413" y="4332065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945049" y="4316952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254887" y="4369851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562600" y="1268322"/>
              <a:ext cx="634790" cy="581891"/>
            </a:xfrm>
            <a:custGeom>
              <a:avLst/>
              <a:gdLst>
                <a:gd name="connsiteX0" fmla="*/ 0 w 619676"/>
                <a:gd name="connsiteY0" fmla="*/ 7557 h 559220"/>
                <a:gd name="connsiteX1" fmla="*/ 0 w 619676"/>
                <a:gd name="connsiteY1" fmla="*/ 506321 h 559220"/>
                <a:gd name="connsiteX2" fmla="*/ 619676 w 619676"/>
                <a:gd name="connsiteY2" fmla="*/ 559220 h 559220"/>
                <a:gd name="connsiteX3" fmla="*/ 619676 w 619676"/>
                <a:gd name="connsiteY3" fmla="*/ 0 h 559220"/>
                <a:gd name="connsiteX4" fmla="*/ 0 w 619676"/>
                <a:gd name="connsiteY4" fmla="*/ 7557 h 559220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68014 h 551663"/>
                <a:gd name="connsiteX4" fmla="*/ 0 w 634790"/>
                <a:gd name="connsiteY4" fmla="*/ 0 h 551663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90685 h 551663"/>
                <a:gd name="connsiteX4" fmla="*/ 0 w 634790"/>
                <a:gd name="connsiteY4" fmla="*/ 0 h 551663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19676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  <a:gd name="connsiteX0" fmla="*/ 0 w 634790"/>
                <a:gd name="connsiteY0" fmla="*/ 0 h 612119"/>
                <a:gd name="connsiteX1" fmla="*/ 0 w 634790"/>
                <a:gd name="connsiteY1" fmla="*/ 498764 h 612119"/>
                <a:gd name="connsiteX2" fmla="*/ 619676 w 634790"/>
                <a:gd name="connsiteY2" fmla="*/ 612119 h 612119"/>
                <a:gd name="connsiteX3" fmla="*/ 634790 w 634790"/>
                <a:gd name="connsiteY3" fmla="*/ 90685 h 612119"/>
                <a:gd name="connsiteX4" fmla="*/ 0 w 634790"/>
                <a:gd name="connsiteY4" fmla="*/ 0 h 612119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27233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790" h="581891">
                  <a:moveTo>
                    <a:pt x="0" y="0"/>
                  </a:moveTo>
                  <a:lnTo>
                    <a:pt x="0" y="498764"/>
                  </a:lnTo>
                  <a:lnTo>
                    <a:pt x="627233" y="581891"/>
                  </a:lnTo>
                  <a:lnTo>
                    <a:pt x="634790" y="90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2400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Outsourcing and Contracting Problems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November 2002 study by </a:t>
            </a:r>
            <a:r>
              <a:rPr lang="en-US" dirty="0" err="1" smtClean="0"/>
              <a:t>DiamondCluster</a:t>
            </a:r>
            <a:r>
              <a:rPr lang="en-US" dirty="0" smtClean="0"/>
              <a:t>: </a:t>
            </a:r>
            <a:r>
              <a:rPr lang="en-US" b="1" dirty="0" smtClean="0"/>
              <a:t>78%</a:t>
            </a:r>
            <a:r>
              <a:rPr lang="en-US" dirty="0" smtClean="0"/>
              <a:t> of IT executives who outsourced an IT function had to terminate the contract early (</a:t>
            </a:r>
            <a:r>
              <a:rPr lang="en-US" dirty="0" smtClean="0">
                <a:hlinkClick r:id="rId2"/>
              </a:rPr>
              <a:t>http://www.cio.com/archive/030103/home.html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 do you control service levels?</a:t>
            </a:r>
          </a:p>
          <a:p>
            <a:r>
              <a:rPr lang="en-US" dirty="0" smtClean="0"/>
              <a:t>How do you control costs?</a:t>
            </a:r>
          </a:p>
          <a:p>
            <a:r>
              <a:rPr lang="en-US" dirty="0" smtClean="0"/>
              <a:t>What happens when you change strategies?</a:t>
            </a:r>
          </a:p>
          <a:p>
            <a:r>
              <a:rPr lang="en-US" dirty="0" smtClean="0"/>
              <a:t>Define exactly what you want—do not assume workers understand your business.</a:t>
            </a:r>
          </a:p>
          <a:p>
            <a:r>
              <a:rPr lang="en-US" dirty="0" smtClean="0"/>
              <a:t>Monitor progress and set deadlines.</a:t>
            </a:r>
          </a:p>
          <a:p>
            <a:r>
              <a:rPr lang="en-US" dirty="0" smtClean="0"/>
              <a:t>Do not expect creativity or insight into your business.</a:t>
            </a:r>
          </a:p>
        </p:txBody>
      </p:sp>
    </p:spTree>
    <p:extLst>
      <p:ext uri="{BB962C8B-B14F-4D97-AF65-F5344CB8AC3E}">
        <p14:creationId xmlns:p14="http://schemas.microsoft.com/office/powerpoint/2010/main" val="33327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Organization Timeline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4964668"/>
            <a:ext cx="6934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9200" y="511706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1950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3300" y="511706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1960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7400" y="511706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1970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1500" y="511706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1980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5600" y="511706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1990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9700" y="511706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2000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511706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2010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2831068"/>
            <a:ext cx="19812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55" descr="Computer Screen (Office Clip Ar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40668"/>
            <a:ext cx="4841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667000" y="3135868"/>
            <a:ext cx="698216" cy="519840"/>
            <a:chOff x="939760" y="666908"/>
            <a:chExt cx="5623170" cy="4186592"/>
          </a:xfrm>
        </p:grpSpPr>
        <p:sp>
          <p:nvSpPr>
            <p:cNvPr id="18" name="Freeform 17"/>
            <p:cNvSpPr/>
            <p:nvPr/>
          </p:nvSpPr>
          <p:spPr>
            <a:xfrm>
              <a:off x="4991070" y="3515905"/>
              <a:ext cx="1571860" cy="1330037"/>
            </a:xfrm>
            <a:custGeom>
              <a:avLst/>
              <a:gdLst>
                <a:gd name="connsiteX0" fmla="*/ 7557 w 1602089"/>
                <a:gd name="connsiteY0" fmla="*/ 468536 h 1352708"/>
                <a:gd name="connsiteX1" fmla="*/ 0 w 1602089"/>
                <a:gd name="connsiteY1" fmla="*/ 1352708 h 1352708"/>
                <a:gd name="connsiteX2" fmla="*/ 1602089 w 1602089"/>
                <a:gd name="connsiteY2" fmla="*/ 665019 h 1352708"/>
                <a:gd name="connsiteX3" fmla="*/ 1602089 w 1602089"/>
                <a:gd name="connsiteY3" fmla="*/ 0 h 1352708"/>
                <a:gd name="connsiteX4" fmla="*/ 7557 w 1602089"/>
                <a:gd name="connsiteY4" fmla="*/ 468536 h 1352708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94532 w 1594532"/>
                <a:gd name="connsiteY2" fmla="*/ 665019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86975"/>
                <a:gd name="connsiteY0" fmla="*/ 453422 h 1314923"/>
                <a:gd name="connsiteX1" fmla="*/ 7557 w 1586975"/>
                <a:gd name="connsiteY1" fmla="*/ 1314923 h 1314923"/>
                <a:gd name="connsiteX2" fmla="*/ 1586975 w 1586975"/>
                <a:gd name="connsiteY2" fmla="*/ 672577 h 1314923"/>
                <a:gd name="connsiteX3" fmla="*/ 1564304 w 1586975"/>
                <a:gd name="connsiteY3" fmla="*/ 0 h 1314923"/>
                <a:gd name="connsiteX4" fmla="*/ 0 w 1586975"/>
                <a:gd name="connsiteY4" fmla="*/ 453422 h 1314923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79310 w 1594532"/>
                <a:gd name="connsiteY2" fmla="*/ 808603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532" h="1330037">
                  <a:moveTo>
                    <a:pt x="0" y="468536"/>
                  </a:moveTo>
                  <a:lnTo>
                    <a:pt x="7557" y="1330037"/>
                  </a:lnTo>
                  <a:lnTo>
                    <a:pt x="1579310" y="808603"/>
                  </a:lnTo>
                  <a:lnTo>
                    <a:pt x="1594532" y="0"/>
                  </a:lnTo>
                  <a:lnTo>
                    <a:pt x="0" y="46853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991069" y="666908"/>
              <a:ext cx="1571861" cy="3317533"/>
            </a:xfrm>
            <a:custGeom>
              <a:avLst/>
              <a:gdLst>
                <a:gd name="connsiteX0" fmla="*/ 7557 w 1579418"/>
                <a:gd name="connsiteY0" fmla="*/ 0 h 3325091"/>
                <a:gd name="connsiteX1" fmla="*/ 1579418 w 1579418"/>
                <a:gd name="connsiteY1" fmla="*/ 249382 h 3325091"/>
                <a:gd name="connsiteX2" fmla="*/ 1579418 w 1579418"/>
                <a:gd name="connsiteY2" fmla="*/ 2871669 h 3325091"/>
                <a:gd name="connsiteX3" fmla="*/ 0 w 1579418"/>
                <a:gd name="connsiteY3" fmla="*/ 3325091 h 3325091"/>
                <a:gd name="connsiteX4" fmla="*/ 7557 w 1579418"/>
                <a:gd name="connsiteY4" fmla="*/ 0 h 3325091"/>
                <a:gd name="connsiteX0" fmla="*/ 0 w 1571861"/>
                <a:gd name="connsiteY0" fmla="*/ 0 h 3317533"/>
                <a:gd name="connsiteX1" fmla="*/ 1571861 w 1571861"/>
                <a:gd name="connsiteY1" fmla="*/ 249382 h 3317533"/>
                <a:gd name="connsiteX2" fmla="*/ 1571861 w 1571861"/>
                <a:gd name="connsiteY2" fmla="*/ 2871669 h 3317533"/>
                <a:gd name="connsiteX3" fmla="*/ 0 w 1571861"/>
                <a:gd name="connsiteY3" fmla="*/ 3317533 h 3317533"/>
                <a:gd name="connsiteX4" fmla="*/ 0 w 1571861"/>
                <a:gd name="connsiteY4" fmla="*/ 0 h 33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861" h="3317533">
                  <a:moveTo>
                    <a:pt x="0" y="0"/>
                  </a:moveTo>
                  <a:lnTo>
                    <a:pt x="1571861" y="249382"/>
                  </a:lnTo>
                  <a:lnTo>
                    <a:pt x="1571861" y="2871669"/>
                  </a:lnTo>
                  <a:lnTo>
                    <a:pt x="0" y="331753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948061" y="675648"/>
              <a:ext cx="4058122" cy="3603518"/>
            </a:xfrm>
            <a:custGeom>
              <a:avLst/>
              <a:gdLst>
                <a:gd name="connsiteX0" fmla="*/ 0 w 4058122"/>
                <a:gd name="connsiteY0" fmla="*/ 143583 h 3627372"/>
                <a:gd name="connsiteX1" fmla="*/ 0 w 4058122"/>
                <a:gd name="connsiteY1" fmla="*/ 3385547 h 3627372"/>
                <a:gd name="connsiteX2" fmla="*/ 4058122 w 4058122"/>
                <a:gd name="connsiteY2" fmla="*/ 3627372 h 3627372"/>
                <a:gd name="connsiteX3" fmla="*/ 4058122 w 4058122"/>
                <a:gd name="connsiteY3" fmla="*/ 0 h 3627372"/>
                <a:gd name="connsiteX4" fmla="*/ 0 w 4058122"/>
                <a:gd name="connsiteY4" fmla="*/ 143583 h 3627372"/>
                <a:gd name="connsiteX0" fmla="*/ 0 w 4058122"/>
                <a:gd name="connsiteY0" fmla="*/ 111778 h 3595567"/>
                <a:gd name="connsiteX1" fmla="*/ 0 w 4058122"/>
                <a:gd name="connsiteY1" fmla="*/ 3353742 h 3595567"/>
                <a:gd name="connsiteX2" fmla="*/ 4058122 w 4058122"/>
                <a:gd name="connsiteY2" fmla="*/ 3595567 h 3595567"/>
                <a:gd name="connsiteX3" fmla="*/ 4058122 w 4058122"/>
                <a:gd name="connsiteY3" fmla="*/ 0 h 3595567"/>
                <a:gd name="connsiteX4" fmla="*/ 0 w 4058122"/>
                <a:gd name="connsiteY4" fmla="*/ 111778 h 3595567"/>
                <a:gd name="connsiteX0" fmla="*/ 0 w 4058122"/>
                <a:gd name="connsiteY0" fmla="*/ 119729 h 3603518"/>
                <a:gd name="connsiteX1" fmla="*/ 0 w 4058122"/>
                <a:gd name="connsiteY1" fmla="*/ 3361693 h 3603518"/>
                <a:gd name="connsiteX2" fmla="*/ 4058122 w 4058122"/>
                <a:gd name="connsiteY2" fmla="*/ 3603518 h 3603518"/>
                <a:gd name="connsiteX3" fmla="*/ 4058122 w 4058122"/>
                <a:gd name="connsiteY3" fmla="*/ 0 h 3603518"/>
                <a:gd name="connsiteX4" fmla="*/ 0 w 4058122"/>
                <a:gd name="connsiteY4" fmla="*/ 119729 h 360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122" h="3603518">
                  <a:moveTo>
                    <a:pt x="0" y="119729"/>
                  </a:moveTo>
                  <a:lnTo>
                    <a:pt x="0" y="3361693"/>
                  </a:lnTo>
                  <a:lnTo>
                    <a:pt x="4058122" y="3603518"/>
                  </a:lnTo>
                  <a:lnTo>
                    <a:pt x="4058122" y="0"/>
                  </a:lnTo>
                  <a:lnTo>
                    <a:pt x="0" y="1197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939760" y="4042627"/>
              <a:ext cx="4058865" cy="810873"/>
            </a:xfrm>
            <a:custGeom>
              <a:avLst/>
              <a:gdLst>
                <a:gd name="connsiteX0" fmla="*/ 0 w 4043008"/>
                <a:gd name="connsiteY0" fmla="*/ 0 h 831273"/>
                <a:gd name="connsiteX1" fmla="*/ 4043008 w 4043008"/>
                <a:gd name="connsiteY1" fmla="*/ 234268 h 831273"/>
                <a:gd name="connsiteX2" fmla="*/ 4043008 w 4043008"/>
                <a:gd name="connsiteY2" fmla="*/ 831273 h 831273"/>
                <a:gd name="connsiteX3" fmla="*/ 30228 w 4043008"/>
                <a:gd name="connsiteY3" fmla="*/ 536549 h 831273"/>
                <a:gd name="connsiteX4" fmla="*/ 0 w 4043008"/>
                <a:gd name="connsiteY4" fmla="*/ 0 h 831273"/>
                <a:gd name="connsiteX0" fmla="*/ 22672 w 4065680"/>
                <a:gd name="connsiteY0" fmla="*/ 0 h 831273"/>
                <a:gd name="connsiteX1" fmla="*/ 4065680 w 4065680"/>
                <a:gd name="connsiteY1" fmla="*/ 234268 h 831273"/>
                <a:gd name="connsiteX2" fmla="*/ 4065680 w 4065680"/>
                <a:gd name="connsiteY2" fmla="*/ 831273 h 831273"/>
                <a:gd name="connsiteX3" fmla="*/ 0 w 4065680"/>
                <a:gd name="connsiteY3" fmla="*/ 521435 h 831273"/>
                <a:gd name="connsiteX4" fmla="*/ 22672 w 4065680"/>
                <a:gd name="connsiteY4" fmla="*/ 0 h 831273"/>
                <a:gd name="connsiteX0" fmla="*/ 7558 w 4050566"/>
                <a:gd name="connsiteY0" fmla="*/ 0 h 831273"/>
                <a:gd name="connsiteX1" fmla="*/ 4050566 w 4050566"/>
                <a:gd name="connsiteY1" fmla="*/ 234268 h 831273"/>
                <a:gd name="connsiteX2" fmla="*/ 4050566 w 4050566"/>
                <a:gd name="connsiteY2" fmla="*/ 831273 h 831273"/>
                <a:gd name="connsiteX3" fmla="*/ 0 w 4050566"/>
                <a:gd name="connsiteY3" fmla="*/ 521435 h 831273"/>
                <a:gd name="connsiteX4" fmla="*/ 7558 w 4050566"/>
                <a:gd name="connsiteY4" fmla="*/ 0 h 831273"/>
                <a:gd name="connsiteX0" fmla="*/ 7558 w 4050566"/>
                <a:gd name="connsiteY0" fmla="*/ 0 h 793488"/>
                <a:gd name="connsiteX1" fmla="*/ 4050566 w 4050566"/>
                <a:gd name="connsiteY1" fmla="*/ 234268 h 793488"/>
                <a:gd name="connsiteX2" fmla="*/ 4050566 w 4050566"/>
                <a:gd name="connsiteY2" fmla="*/ 793488 h 793488"/>
                <a:gd name="connsiteX3" fmla="*/ 0 w 4050566"/>
                <a:gd name="connsiteY3" fmla="*/ 521435 h 793488"/>
                <a:gd name="connsiteX4" fmla="*/ 7558 w 4050566"/>
                <a:gd name="connsiteY4" fmla="*/ 0 h 793488"/>
                <a:gd name="connsiteX0" fmla="*/ 7558 w 4050566"/>
                <a:gd name="connsiteY0" fmla="*/ 0 h 816159"/>
                <a:gd name="connsiteX1" fmla="*/ 4050566 w 4050566"/>
                <a:gd name="connsiteY1" fmla="*/ 234268 h 816159"/>
                <a:gd name="connsiteX2" fmla="*/ 4050566 w 4050566"/>
                <a:gd name="connsiteY2" fmla="*/ 816159 h 816159"/>
                <a:gd name="connsiteX3" fmla="*/ 0 w 4050566"/>
                <a:gd name="connsiteY3" fmla="*/ 521435 h 816159"/>
                <a:gd name="connsiteX4" fmla="*/ 7558 w 4050566"/>
                <a:gd name="connsiteY4" fmla="*/ 0 h 816159"/>
                <a:gd name="connsiteX0" fmla="*/ 0 w 4058865"/>
                <a:gd name="connsiteY0" fmla="*/ 0 h 810873"/>
                <a:gd name="connsiteX1" fmla="*/ 4058865 w 4058865"/>
                <a:gd name="connsiteY1" fmla="*/ 228982 h 810873"/>
                <a:gd name="connsiteX2" fmla="*/ 4058865 w 4058865"/>
                <a:gd name="connsiteY2" fmla="*/ 810873 h 810873"/>
                <a:gd name="connsiteX3" fmla="*/ 8299 w 4058865"/>
                <a:gd name="connsiteY3" fmla="*/ 516149 h 810873"/>
                <a:gd name="connsiteX4" fmla="*/ 0 w 4058865"/>
                <a:gd name="connsiteY4" fmla="*/ 0 h 8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865" h="810873">
                  <a:moveTo>
                    <a:pt x="0" y="0"/>
                  </a:moveTo>
                  <a:lnTo>
                    <a:pt x="4058865" y="228982"/>
                  </a:lnTo>
                  <a:lnTo>
                    <a:pt x="4058865" y="810873"/>
                  </a:lnTo>
                  <a:lnTo>
                    <a:pt x="8299" y="51614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012296" y="810492"/>
              <a:ext cx="468535" cy="3181508"/>
              <a:chOff x="3264635" y="937071"/>
              <a:chExt cx="468535" cy="3181508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710061" y="810492"/>
              <a:ext cx="468535" cy="3181508"/>
              <a:chOff x="3264635" y="937071"/>
              <a:chExt cx="468535" cy="3181508"/>
            </a:xfrm>
          </p:grpSpPr>
          <p:sp>
            <p:nvSpPr>
              <p:cNvPr id="94" name="Freeform 93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319661" y="810492"/>
              <a:ext cx="468535" cy="3181508"/>
              <a:chOff x="3264635" y="937071"/>
              <a:chExt cx="468535" cy="3181508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973343" y="810492"/>
              <a:ext cx="468535" cy="3181508"/>
              <a:chOff x="3264635" y="937071"/>
              <a:chExt cx="468535" cy="3181508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615061" y="810492"/>
              <a:ext cx="468535" cy="3181508"/>
              <a:chOff x="3264635" y="937071"/>
              <a:chExt cx="468535" cy="3181508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300861" y="810492"/>
              <a:ext cx="468535" cy="3181508"/>
              <a:chOff x="3264635" y="937071"/>
              <a:chExt cx="468535" cy="3181508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reeform 27"/>
            <p:cNvSpPr/>
            <p:nvPr/>
          </p:nvSpPr>
          <p:spPr>
            <a:xfrm>
              <a:off x="2244945" y="4203596"/>
              <a:ext cx="754848" cy="408080"/>
            </a:xfrm>
            <a:custGeom>
              <a:avLst/>
              <a:gdLst>
                <a:gd name="connsiteX0" fmla="*/ 0 w 710360"/>
                <a:gd name="connsiteY0" fmla="*/ 15114 h 423194"/>
                <a:gd name="connsiteX1" fmla="*/ 0 w 710360"/>
                <a:gd name="connsiteY1" fmla="*/ 370294 h 423194"/>
                <a:gd name="connsiteX2" fmla="*/ 710360 w 710360"/>
                <a:gd name="connsiteY2" fmla="*/ 423194 h 423194"/>
                <a:gd name="connsiteX3" fmla="*/ 710360 w 710360"/>
                <a:gd name="connsiteY3" fmla="*/ 37785 h 423194"/>
                <a:gd name="connsiteX4" fmla="*/ 90684 w 710360"/>
                <a:gd name="connsiteY4" fmla="*/ 0 h 423194"/>
                <a:gd name="connsiteX0" fmla="*/ 44488 w 754848"/>
                <a:gd name="connsiteY0" fmla="*/ 0 h 408080"/>
                <a:gd name="connsiteX1" fmla="*/ 44488 w 754848"/>
                <a:gd name="connsiteY1" fmla="*/ 355180 h 408080"/>
                <a:gd name="connsiteX2" fmla="*/ 754848 w 754848"/>
                <a:gd name="connsiteY2" fmla="*/ 408080 h 408080"/>
                <a:gd name="connsiteX3" fmla="*/ 754848 w 754848"/>
                <a:gd name="connsiteY3" fmla="*/ 22671 h 408080"/>
                <a:gd name="connsiteX4" fmla="*/ 0 w 754848"/>
                <a:gd name="connsiteY4" fmla="*/ 789 h 40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848" h="408080">
                  <a:moveTo>
                    <a:pt x="44488" y="0"/>
                  </a:moveTo>
                  <a:lnTo>
                    <a:pt x="44488" y="355180"/>
                  </a:lnTo>
                  <a:lnTo>
                    <a:pt x="754848" y="408080"/>
                  </a:lnTo>
                  <a:lnTo>
                    <a:pt x="754848" y="22671"/>
                  </a:lnTo>
                  <a:lnTo>
                    <a:pt x="0" y="789"/>
                  </a:lnTo>
                </a:path>
              </a:pathLst>
            </a:custGeom>
            <a:gradFill>
              <a:gsLst>
                <a:gs pos="0">
                  <a:srgbClr val="EDF2E2"/>
                </a:gs>
                <a:gs pos="50000">
                  <a:srgbClr val="92D050"/>
                </a:gs>
                <a:gs pos="100000">
                  <a:srgbClr val="E3ECD0"/>
                </a:gs>
              </a:gsLst>
              <a:lin ang="0" scaled="1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095423" y="4143140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405261" y="4196039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694001" y="4180923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003839" y="4233822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133575" y="4279166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443413" y="4332065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945049" y="4316952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254887" y="4369851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562600" y="1268322"/>
              <a:ext cx="634790" cy="581891"/>
            </a:xfrm>
            <a:custGeom>
              <a:avLst/>
              <a:gdLst>
                <a:gd name="connsiteX0" fmla="*/ 0 w 619676"/>
                <a:gd name="connsiteY0" fmla="*/ 7557 h 559220"/>
                <a:gd name="connsiteX1" fmla="*/ 0 w 619676"/>
                <a:gd name="connsiteY1" fmla="*/ 506321 h 559220"/>
                <a:gd name="connsiteX2" fmla="*/ 619676 w 619676"/>
                <a:gd name="connsiteY2" fmla="*/ 559220 h 559220"/>
                <a:gd name="connsiteX3" fmla="*/ 619676 w 619676"/>
                <a:gd name="connsiteY3" fmla="*/ 0 h 559220"/>
                <a:gd name="connsiteX4" fmla="*/ 0 w 619676"/>
                <a:gd name="connsiteY4" fmla="*/ 7557 h 559220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68014 h 551663"/>
                <a:gd name="connsiteX4" fmla="*/ 0 w 634790"/>
                <a:gd name="connsiteY4" fmla="*/ 0 h 551663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90685 h 551663"/>
                <a:gd name="connsiteX4" fmla="*/ 0 w 634790"/>
                <a:gd name="connsiteY4" fmla="*/ 0 h 551663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19676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  <a:gd name="connsiteX0" fmla="*/ 0 w 634790"/>
                <a:gd name="connsiteY0" fmla="*/ 0 h 612119"/>
                <a:gd name="connsiteX1" fmla="*/ 0 w 634790"/>
                <a:gd name="connsiteY1" fmla="*/ 498764 h 612119"/>
                <a:gd name="connsiteX2" fmla="*/ 619676 w 634790"/>
                <a:gd name="connsiteY2" fmla="*/ 612119 h 612119"/>
                <a:gd name="connsiteX3" fmla="*/ 634790 w 634790"/>
                <a:gd name="connsiteY3" fmla="*/ 90685 h 612119"/>
                <a:gd name="connsiteX4" fmla="*/ 0 w 634790"/>
                <a:gd name="connsiteY4" fmla="*/ 0 h 612119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27233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790" h="581891">
                  <a:moveTo>
                    <a:pt x="0" y="0"/>
                  </a:moveTo>
                  <a:lnTo>
                    <a:pt x="0" y="498764"/>
                  </a:lnTo>
                  <a:lnTo>
                    <a:pt x="627233" y="581891"/>
                  </a:lnTo>
                  <a:lnTo>
                    <a:pt x="634790" y="90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2286000" y="37454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Central Server</a:t>
            </a:r>
            <a:endParaRPr lang="en-US" sz="1800" dirty="0"/>
          </a:p>
        </p:txBody>
      </p:sp>
      <p:pic>
        <p:nvPicPr>
          <p:cNvPr id="123" name="Picture 1055" descr="Computer Screen (Office Clip Ar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78868"/>
            <a:ext cx="4841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055" descr="Computer Screen (Office Clip Ar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45468"/>
            <a:ext cx="4841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TextBox 124"/>
          <p:cNvSpPr txBox="1"/>
          <p:nvPr/>
        </p:nvSpPr>
        <p:spPr>
          <a:xfrm>
            <a:off x="1600200" y="58028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Servers</a:t>
            </a:r>
            <a:endParaRPr lang="en-US" sz="18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200400" y="58028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Mid-range</a:t>
            </a:r>
            <a:endParaRPr lang="en-US" sz="1800" dirty="0"/>
          </a:p>
        </p:txBody>
      </p:sp>
      <p:sp>
        <p:nvSpPr>
          <p:cNvPr id="127" name="TextBox 126"/>
          <p:cNvSpPr txBox="1"/>
          <p:nvPr/>
        </p:nvSpPr>
        <p:spPr>
          <a:xfrm>
            <a:off x="4724400" y="58028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PCs</a:t>
            </a:r>
            <a:endParaRPr lang="en-US" sz="1800" dirty="0"/>
          </a:p>
        </p:txBody>
      </p:sp>
      <p:sp>
        <p:nvSpPr>
          <p:cNvPr id="128" name="TextBox 127"/>
          <p:cNvSpPr txBox="1"/>
          <p:nvPr/>
        </p:nvSpPr>
        <p:spPr>
          <a:xfrm>
            <a:off x="5791200" y="58028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Networks</a:t>
            </a:r>
            <a:endParaRPr lang="en-US" sz="1800" dirty="0"/>
          </a:p>
        </p:txBody>
      </p:sp>
      <p:sp>
        <p:nvSpPr>
          <p:cNvPr id="130" name="TextBox 129"/>
          <p:cNvSpPr txBox="1"/>
          <p:nvPr/>
        </p:nvSpPr>
        <p:spPr>
          <a:xfrm>
            <a:off x="7086600" y="5802868"/>
            <a:ext cx="14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Web/Clients</a:t>
            </a:r>
            <a:endParaRPr lang="en-US" sz="1800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7391400" y="1752600"/>
            <a:ext cx="698216" cy="519840"/>
            <a:chOff x="939760" y="666908"/>
            <a:chExt cx="5623170" cy="4186592"/>
          </a:xfrm>
        </p:grpSpPr>
        <p:sp>
          <p:nvSpPr>
            <p:cNvPr id="132" name="Freeform 131"/>
            <p:cNvSpPr/>
            <p:nvPr/>
          </p:nvSpPr>
          <p:spPr>
            <a:xfrm>
              <a:off x="4991070" y="3515905"/>
              <a:ext cx="1571860" cy="1330037"/>
            </a:xfrm>
            <a:custGeom>
              <a:avLst/>
              <a:gdLst>
                <a:gd name="connsiteX0" fmla="*/ 7557 w 1602089"/>
                <a:gd name="connsiteY0" fmla="*/ 468536 h 1352708"/>
                <a:gd name="connsiteX1" fmla="*/ 0 w 1602089"/>
                <a:gd name="connsiteY1" fmla="*/ 1352708 h 1352708"/>
                <a:gd name="connsiteX2" fmla="*/ 1602089 w 1602089"/>
                <a:gd name="connsiteY2" fmla="*/ 665019 h 1352708"/>
                <a:gd name="connsiteX3" fmla="*/ 1602089 w 1602089"/>
                <a:gd name="connsiteY3" fmla="*/ 0 h 1352708"/>
                <a:gd name="connsiteX4" fmla="*/ 7557 w 1602089"/>
                <a:gd name="connsiteY4" fmla="*/ 468536 h 1352708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94532 w 1594532"/>
                <a:gd name="connsiteY2" fmla="*/ 665019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86975"/>
                <a:gd name="connsiteY0" fmla="*/ 453422 h 1314923"/>
                <a:gd name="connsiteX1" fmla="*/ 7557 w 1586975"/>
                <a:gd name="connsiteY1" fmla="*/ 1314923 h 1314923"/>
                <a:gd name="connsiteX2" fmla="*/ 1586975 w 1586975"/>
                <a:gd name="connsiteY2" fmla="*/ 672577 h 1314923"/>
                <a:gd name="connsiteX3" fmla="*/ 1564304 w 1586975"/>
                <a:gd name="connsiteY3" fmla="*/ 0 h 1314923"/>
                <a:gd name="connsiteX4" fmla="*/ 0 w 1586975"/>
                <a:gd name="connsiteY4" fmla="*/ 453422 h 1314923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79310 w 1594532"/>
                <a:gd name="connsiteY2" fmla="*/ 808603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532" h="1330037">
                  <a:moveTo>
                    <a:pt x="0" y="468536"/>
                  </a:moveTo>
                  <a:lnTo>
                    <a:pt x="7557" y="1330037"/>
                  </a:lnTo>
                  <a:lnTo>
                    <a:pt x="1579310" y="808603"/>
                  </a:lnTo>
                  <a:lnTo>
                    <a:pt x="1594532" y="0"/>
                  </a:lnTo>
                  <a:lnTo>
                    <a:pt x="0" y="46853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991069" y="666908"/>
              <a:ext cx="1571861" cy="3317533"/>
            </a:xfrm>
            <a:custGeom>
              <a:avLst/>
              <a:gdLst>
                <a:gd name="connsiteX0" fmla="*/ 7557 w 1579418"/>
                <a:gd name="connsiteY0" fmla="*/ 0 h 3325091"/>
                <a:gd name="connsiteX1" fmla="*/ 1579418 w 1579418"/>
                <a:gd name="connsiteY1" fmla="*/ 249382 h 3325091"/>
                <a:gd name="connsiteX2" fmla="*/ 1579418 w 1579418"/>
                <a:gd name="connsiteY2" fmla="*/ 2871669 h 3325091"/>
                <a:gd name="connsiteX3" fmla="*/ 0 w 1579418"/>
                <a:gd name="connsiteY3" fmla="*/ 3325091 h 3325091"/>
                <a:gd name="connsiteX4" fmla="*/ 7557 w 1579418"/>
                <a:gd name="connsiteY4" fmla="*/ 0 h 3325091"/>
                <a:gd name="connsiteX0" fmla="*/ 0 w 1571861"/>
                <a:gd name="connsiteY0" fmla="*/ 0 h 3317533"/>
                <a:gd name="connsiteX1" fmla="*/ 1571861 w 1571861"/>
                <a:gd name="connsiteY1" fmla="*/ 249382 h 3317533"/>
                <a:gd name="connsiteX2" fmla="*/ 1571861 w 1571861"/>
                <a:gd name="connsiteY2" fmla="*/ 2871669 h 3317533"/>
                <a:gd name="connsiteX3" fmla="*/ 0 w 1571861"/>
                <a:gd name="connsiteY3" fmla="*/ 3317533 h 3317533"/>
                <a:gd name="connsiteX4" fmla="*/ 0 w 1571861"/>
                <a:gd name="connsiteY4" fmla="*/ 0 h 33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861" h="3317533">
                  <a:moveTo>
                    <a:pt x="0" y="0"/>
                  </a:moveTo>
                  <a:lnTo>
                    <a:pt x="1571861" y="249382"/>
                  </a:lnTo>
                  <a:lnTo>
                    <a:pt x="1571861" y="2871669"/>
                  </a:lnTo>
                  <a:lnTo>
                    <a:pt x="0" y="331753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948061" y="675648"/>
              <a:ext cx="4058122" cy="3603518"/>
            </a:xfrm>
            <a:custGeom>
              <a:avLst/>
              <a:gdLst>
                <a:gd name="connsiteX0" fmla="*/ 0 w 4058122"/>
                <a:gd name="connsiteY0" fmla="*/ 143583 h 3627372"/>
                <a:gd name="connsiteX1" fmla="*/ 0 w 4058122"/>
                <a:gd name="connsiteY1" fmla="*/ 3385547 h 3627372"/>
                <a:gd name="connsiteX2" fmla="*/ 4058122 w 4058122"/>
                <a:gd name="connsiteY2" fmla="*/ 3627372 h 3627372"/>
                <a:gd name="connsiteX3" fmla="*/ 4058122 w 4058122"/>
                <a:gd name="connsiteY3" fmla="*/ 0 h 3627372"/>
                <a:gd name="connsiteX4" fmla="*/ 0 w 4058122"/>
                <a:gd name="connsiteY4" fmla="*/ 143583 h 3627372"/>
                <a:gd name="connsiteX0" fmla="*/ 0 w 4058122"/>
                <a:gd name="connsiteY0" fmla="*/ 111778 h 3595567"/>
                <a:gd name="connsiteX1" fmla="*/ 0 w 4058122"/>
                <a:gd name="connsiteY1" fmla="*/ 3353742 h 3595567"/>
                <a:gd name="connsiteX2" fmla="*/ 4058122 w 4058122"/>
                <a:gd name="connsiteY2" fmla="*/ 3595567 h 3595567"/>
                <a:gd name="connsiteX3" fmla="*/ 4058122 w 4058122"/>
                <a:gd name="connsiteY3" fmla="*/ 0 h 3595567"/>
                <a:gd name="connsiteX4" fmla="*/ 0 w 4058122"/>
                <a:gd name="connsiteY4" fmla="*/ 111778 h 3595567"/>
                <a:gd name="connsiteX0" fmla="*/ 0 w 4058122"/>
                <a:gd name="connsiteY0" fmla="*/ 119729 h 3603518"/>
                <a:gd name="connsiteX1" fmla="*/ 0 w 4058122"/>
                <a:gd name="connsiteY1" fmla="*/ 3361693 h 3603518"/>
                <a:gd name="connsiteX2" fmla="*/ 4058122 w 4058122"/>
                <a:gd name="connsiteY2" fmla="*/ 3603518 h 3603518"/>
                <a:gd name="connsiteX3" fmla="*/ 4058122 w 4058122"/>
                <a:gd name="connsiteY3" fmla="*/ 0 h 3603518"/>
                <a:gd name="connsiteX4" fmla="*/ 0 w 4058122"/>
                <a:gd name="connsiteY4" fmla="*/ 119729 h 360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122" h="3603518">
                  <a:moveTo>
                    <a:pt x="0" y="119729"/>
                  </a:moveTo>
                  <a:lnTo>
                    <a:pt x="0" y="3361693"/>
                  </a:lnTo>
                  <a:lnTo>
                    <a:pt x="4058122" y="3603518"/>
                  </a:lnTo>
                  <a:lnTo>
                    <a:pt x="4058122" y="0"/>
                  </a:lnTo>
                  <a:lnTo>
                    <a:pt x="0" y="1197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39760" y="4042627"/>
              <a:ext cx="4058865" cy="810873"/>
            </a:xfrm>
            <a:custGeom>
              <a:avLst/>
              <a:gdLst>
                <a:gd name="connsiteX0" fmla="*/ 0 w 4043008"/>
                <a:gd name="connsiteY0" fmla="*/ 0 h 831273"/>
                <a:gd name="connsiteX1" fmla="*/ 4043008 w 4043008"/>
                <a:gd name="connsiteY1" fmla="*/ 234268 h 831273"/>
                <a:gd name="connsiteX2" fmla="*/ 4043008 w 4043008"/>
                <a:gd name="connsiteY2" fmla="*/ 831273 h 831273"/>
                <a:gd name="connsiteX3" fmla="*/ 30228 w 4043008"/>
                <a:gd name="connsiteY3" fmla="*/ 536549 h 831273"/>
                <a:gd name="connsiteX4" fmla="*/ 0 w 4043008"/>
                <a:gd name="connsiteY4" fmla="*/ 0 h 831273"/>
                <a:gd name="connsiteX0" fmla="*/ 22672 w 4065680"/>
                <a:gd name="connsiteY0" fmla="*/ 0 h 831273"/>
                <a:gd name="connsiteX1" fmla="*/ 4065680 w 4065680"/>
                <a:gd name="connsiteY1" fmla="*/ 234268 h 831273"/>
                <a:gd name="connsiteX2" fmla="*/ 4065680 w 4065680"/>
                <a:gd name="connsiteY2" fmla="*/ 831273 h 831273"/>
                <a:gd name="connsiteX3" fmla="*/ 0 w 4065680"/>
                <a:gd name="connsiteY3" fmla="*/ 521435 h 831273"/>
                <a:gd name="connsiteX4" fmla="*/ 22672 w 4065680"/>
                <a:gd name="connsiteY4" fmla="*/ 0 h 831273"/>
                <a:gd name="connsiteX0" fmla="*/ 7558 w 4050566"/>
                <a:gd name="connsiteY0" fmla="*/ 0 h 831273"/>
                <a:gd name="connsiteX1" fmla="*/ 4050566 w 4050566"/>
                <a:gd name="connsiteY1" fmla="*/ 234268 h 831273"/>
                <a:gd name="connsiteX2" fmla="*/ 4050566 w 4050566"/>
                <a:gd name="connsiteY2" fmla="*/ 831273 h 831273"/>
                <a:gd name="connsiteX3" fmla="*/ 0 w 4050566"/>
                <a:gd name="connsiteY3" fmla="*/ 521435 h 831273"/>
                <a:gd name="connsiteX4" fmla="*/ 7558 w 4050566"/>
                <a:gd name="connsiteY4" fmla="*/ 0 h 831273"/>
                <a:gd name="connsiteX0" fmla="*/ 7558 w 4050566"/>
                <a:gd name="connsiteY0" fmla="*/ 0 h 793488"/>
                <a:gd name="connsiteX1" fmla="*/ 4050566 w 4050566"/>
                <a:gd name="connsiteY1" fmla="*/ 234268 h 793488"/>
                <a:gd name="connsiteX2" fmla="*/ 4050566 w 4050566"/>
                <a:gd name="connsiteY2" fmla="*/ 793488 h 793488"/>
                <a:gd name="connsiteX3" fmla="*/ 0 w 4050566"/>
                <a:gd name="connsiteY3" fmla="*/ 521435 h 793488"/>
                <a:gd name="connsiteX4" fmla="*/ 7558 w 4050566"/>
                <a:gd name="connsiteY4" fmla="*/ 0 h 793488"/>
                <a:gd name="connsiteX0" fmla="*/ 7558 w 4050566"/>
                <a:gd name="connsiteY0" fmla="*/ 0 h 816159"/>
                <a:gd name="connsiteX1" fmla="*/ 4050566 w 4050566"/>
                <a:gd name="connsiteY1" fmla="*/ 234268 h 816159"/>
                <a:gd name="connsiteX2" fmla="*/ 4050566 w 4050566"/>
                <a:gd name="connsiteY2" fmla="*/ 816159 h 816159"/>
                <a:gd name="connsiteX3" fmla="*/ 0 w 4050566"/>
                <a:gd name="connsiteY3" fmla="*/ 521435 h 816159"/>
                <a:gd name="connsiteX4" fmla="*/ 7558 w 4050566"/>
                <a:gd name="connsiteY4" fmla="*/ 0 h 816159"/>
                <a:gd name="connsiteX0" fmla="*/ 0 w 4058865"/>
                <a:gd name="connsiteY0" fmla="*/ 0 h 810873"/>
                <a:gd name="connsiteX1" fmla="*/ 4058865 w 4058865"/>
                <a:gd name="connsiteY1" fmla="*/ 228982 h 810873"/>
                <a:gd name="connsiteX2" fmla="*/ 4058865 w 4058865"/>
                <a:gd name="connsiteY2" fmla="*/ 810873 h 810873"/>
                <a:gd name="connsiteX3" fmla="*/ 8299 w 4058865"/>
                <a:gd name="connsiteY3" fmla="*/ 516149 h 810873"/>
                <a:gd name="connsiteX4" fmla="*/ 0 w 4058865"/>
                <a:gd name="connsiteY4" fmla="*/ 0 h 8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865" h="810873">
                  <a:moveTo>
                    <a:pt x="0" y="0"/>
                  </a:moveTo>
                  <a:lnTo>
                    <a:pt x="4058865" y="228982"/>
                  </a:lnTo>
                  <a:lnTo>
                    <a:pt x="4058865" y="810873"/>
                  </a:lnTo>
                  <a:lnTo>
                    <a:pt x="8299" y="51614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1012296" y="810492"/>
              <a:ext cx="468535" cy="3181508"/>
              <a:chOff x="3264635" y="937071"/>
              <a:chExt cx="468535" cy="3181508"/>
            </a:xfrm>
          </p:grpSpPr>
          <p:sp>
            <p:nvSpPr>
              <p:cNvPr id="222" name="Freeform 221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Freeform 222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Freeform 225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Freeform 226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Freeform 227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Freeform 229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Freeform 230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Freeform 231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Freeform 232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Freeform 233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1710061" y="810492"/>
              <a:ext cx="468535" cy="3181508"/>
              <a:chOff x="3264635" y="937071"/>
              <a:chExt cx="468535" cy="3181508"/>
            </a:xfrm>
          </p:grpSpPr>
          <p:sp>
            <p:nvSpPr>
              <p:cNvPr id="208" name="Freeform 207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 214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reeform 216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Freeform 217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Freeform 218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Freeform 219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Freeform 220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2319661" y="810492"/>
              <a:ext cx="468535" cy="3181508"/>
              <a:chOff x="3264635" y="937071"/>
              <a:chExt cx="468535" cy="3181508"/>
            </a:xfrm>
          </p:grpSpPr>
          <p:sp>
            <p:nvSpPr>
              <p:cNvPr id="194" name="Freeform 193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reeform 199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 201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2973343" y="810492"/>
              <a:ext cx="468535" cy="3181508"/>
              <a:chOff x="3264635" y="937071"/>
              <a:chExt cx="468535" cy="3181508"/>
            </a:xfrm>
          </p:grpSpPr>
          <p:sp>
            <p:nvSpPr>
              <p:cNvPr id="180" name="Freeform 179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Freeform 188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 189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Freeform 190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 191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 192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3615061" y="810492"/>
              <a:ext cx="468535" cy="3181508"/>
              <a:chOff x="3264635" y="937071"/>
              <a:chExt cx="468535" cy="3181508"/>
            </a:xfrm>
          </p:grpSpPr>
          <p:sp>
            <p:nvSpPr>
              <p:cNvPr id="166" name="Freeform 165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 169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 170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 171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72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 173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4300861" y="810492"/>
              <a:ext cx="468535" cy="3181508"/>
              <a:chOff x="3264635" y="937071"/>
              <a:chExt cx="468535" cy="3181508"/>
            </a:xfrm>
          </p:grpSpPr>
          <p:sp>
            <p:nvSpPr>
              <p:cNvPr id="152" name="Freeform 151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 158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 160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 161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2" name="Freeform 141"/>
            <p:cNvSpPr/>
            <p:nvPr/>
          </p:nvSpPr>
          <p:spPr>
            <a:xfrm>
              <a:off x="2244945" y="4203596"/>
              <a:ext cx="754848" cy="408080"/>
            </a:xfrm>
            <a:custGeom>
              <a:avLst/>
              <a:gdLst>
                <a:gd name="connsiteX0" fmla="*/ 0 w 710360"/>
                <a:gd name="connsiteY0" fmla="*/ 15114 h 423194"/>
                <a:gd name="connsiteX1" fmla="*/ 0 w 710360"/>
                <a:gd name="connsiteY1" fmla="*/ 370294 h 423194"/>
                <a:gd name="connsiteX2" fmla="*/ 710360 w 710360"/>
                <a:gd name="connsiteY2" fmla="*/ 423194 h 423194"/>
                <a:gd name="connsiteX3" fmla="*/ 710360 w 710360"/>
                <a:gd name="connsiteY3" fmla="*/ 37785 h 423194"/>
                <a:gd name="connsiteX4" fmla="*/ 90684 w 710360"/>
                <a:gd name="connsiteY4" fmla="*/ 0 h 423194"/>
                <a:gd name="connsiteX0" fmla="*/ 44488 w 754848"/>
                <a:gd name="connsiteY0" fmla="*/ 0 h 408080"/>
                <a:gd name="connsiteX1" fmla="*/ 44488 w 754848"/>
                <a:gd name="connsiteY1" fmla="*/ 355180 h 408080"/>
                <a:gd name="connsiteX2" fmla="*/ 754848 w 754848"/>
                <a:gd name="connsiteY2" fmla="*/ 408080 h 408080"/>
                <a:gd name="connsiteX3" fmla="*/ 754848 w 754848"/>
                <a:gd name="connsiteY3" fmla="*/ 22671 h 408080"/>
                <a:gd name="connsiteX4" fmla="*/ 0 w 754848"/>
                <a:gd name="connsiteY4" fmla="*/ 789 h 40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848" h="408080">
                  <a:moveTo>
                    <a:pt x="44488" y="0"/>
                  </a:moveTo>
                  <a:lnTo>
                    <a:pt x="44488" y="355180"/>
                  </a:lnTo>
                  <a:lnTo>
                    <a:pt x="754848" y="408080"/>
                  </a:lnTo>
                  <a:lnTo>
                    <a:pt x="754848" y="22671"/>
                  </a:lnTo>
                  <a:lnTo>
                    <a:pt x="0" y="789"/>
                  </a:lnTo>
                </a:path>
              </a:pathLst>
            </a:custGeom>
            <a:gradFill>
              <a:gsLst>
                <a:gs pos="0">
                  <a:srgbClr val="EDF2E2"/>
                </a:gs>
                <a:gs pos="50000">
                  <a:srgbClr val="92D050"/>
                </a:gs>
                <a:gs pos="100000">
                  <a:srgbClr val="E3ECD0"/>
                </a:gs>
              </a:gsLst>
              <a:lin ang="0" scaled="1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1095423" y="4143140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1405261" y="4196039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1694001" y="4180923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2003839" y="4233822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3133575" y="4279166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3443413" y="4332065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3945049" y="4316952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254887" y="4369851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562600" y="1268322"/>
              <a:ext cx="634790" cy="581891"/>
            </a:xfrm>
            <a:custGeom>
              <a:avLst/>
              <a:gdLst>
                <a:gd name="connsiteX0" fmla="*/ 0 w 619676"/>
                <a:gd name="connsiteY0" fmla="*/ 7557 h 559220"/>
                <a:gd name="connsiteX1" fmla="*/ 0 w 619676"/>
                <a:gd name="connsiteY1" fmla="*/ 506321 h 559220"/>
                <a:gd name="connsiteX2" fmla="*/ 619676 w 619676"/>
                <a:gd name="connsiteY2" fmla="*/ 559220 h 559220"/>
                <a:gd name="connsiteX3" fmla="*/ 619676 w 619676"/>
                <a:gd name="connsiteY3" fmla="*/ 0 h 559220"/>
                <a:gd name="connsiteX4" fmla="*/ 0 w 619676"/>
                <a:gd name="connsiteY4" fmla="*/ 7557 h 559220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68014 h 551663"/>
                <a:gd name="connsiteX4" fmla="*/ 0 w 634790"/>
                <a:gd name="connsiteY4" fmla="*/ 0 h 551663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90685 h 551663"/>
                <a:gd name="connsiteX4" fmla="*/ 0 w 634790"/>
                <a:gd name="connsiteY4" fmla="*/ 0 h 551663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19676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  <a:gd name="connsiteX0" fmla="*/ 0 w 634790"/>
                <a:gd name="connsiteY0" fmla="*/ 0 h 612119"/>
                <a:gd name="connsiteX1" fmla="*/ 0 w 634790"/>
                <a:gd name="connsiteY1" fmla="*/ 498764 h 612119"/>
                <a:gd name="connsiteX2" fmla="*/ 619676 w 634790"/>
                <a:gd name="connsiteY2" fmla="*/ 612119 h 612119"/>
                <a:gd name="connsiteX3" fmla="*/ 634790 w 634790"/>
                <a:gd name="connsiteY3" fmla="*/ 90685 h 612119"/>
                <a:gd name="connsiteX4" fmla="*/ 0 w 634790"/>
                <a:gd name="connsiteY4" fmla="*/ 0 h 612119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27233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790" h="581891">
                  <a:moveTo>
                    <a:pt x="0" y="0"/>
                  </a:moveTo>
                  <a:lnTo>
                    <a:pt x="0" y="498764"/>
                  </a:lnTo>
                  <a:lnTo>
                    <a:pt x="627233" y="581891"/>
                  </a:lnTo>
                  <a:lnTo>
                    <a:pt x="634790" y="90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266" name="Picture 2" descr="http://images.apple.com/ipad/from-the-app-store/images/numbers_hero_201103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97868"/>
            <a:ext cx="457200" cy="67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" name="Freeform 235"/>
          <p:cNvSpPr/>
          <p:nvPr/>
        </p:nvSpPr>
        <p:spPr>
          <a:xfrm>
            <a:off x="3380574" y="3403636"/>
            <a:ext cx="2768837" cy="745029"/>
          </a:xfrm>
          <a:custGeom>
            <a:avLst/>
            <a:gdLst>
              <a:gd name="connsiteX0" fmla="*/ 2768837 w 2768837"/>
              <a:gd name="connsiteY0" fmla="*/ 709301 h 745029"/>
              <a:gd name="connsiteX1" fmla="*/ 1777525 w 2768837"/>
              <a:gd name="connsiteY1" fmla="*/ 692210 h 745029"/>
              <a:gd name="connsiteX2" fmla="*/ 1529697 w 2768837"/>
              <a:gd name="connsiteY2" fmla="*/ 205099 h 745029"/>
              <a:gd name="connsiteX3" fmla="*/ 0 w 2768837"/>
              <a:gd name="connsiteY3" fmla="*/ 0 h 7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8837" h="745029">
                <a:moveTo>
                  <a:pt x="2768837" y="709301"/>
                </a:moveTo>
                <a:cubicBezTo>
                  <a:pt x="2376442" y="742772"/>
                  <a:pt x="1984048" y="776244"/>
                  <a:pt x="1777525" y="692210"/>
                </a:cubicBezTo>
                <a:cubicBezTo>
                  <a:pt x="1571002" y="608176"/>
                  <a:pt x="1825951" y="320467"/>
                  <a:pt x="1529697" y="205099"/>
                </a:cubicBezTo>
                <a:cubicBezTo>
                  <a:pt x="1233443" y="89731"/>
                  <a:pt x="616721" y="44865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Freeform 236"/>
          <p:cNvSpPr/>
          <p:nvPr/>
        </p:nvSpPr>
        <p:spPr>
          <a:xfrm>
            <a:off x="3363482" y="3400535"/>
            <a:ext cx="2050991" cy="456187"/>
          </a:xfrm>
          <a:custGeom>
            <a:avLst/>
            <a:gdLst>
              <a:gd name="connsiteX0" fmla="*/ 2050991 w 2050991"/>
              <a:gd name="connsiteY0" fmla="*/ 396208 h 456187"/>
              <a:gd name="connsiteX1" fmla="*/ 1615155 w 2050991"/>
              <a:gd name="connsiteY1" fmla="*/ 430391 h 456187"/>
              <a:gd name="connsiteX2" fmla="*/ 1136591 w 2050991"/>
              <a:gd name="connsiteY2" fmla="*/ 62922 h 456187"/>
              <a:gd name="connsiteX3" fmla="*/ 0 w 2050991"/>
              <a:gd name="connsiteY3" fmla="*/ 3101 h 45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0991" h="456187">
                <a:moveTo>
                  <a:pt x="2050991" y="396208"/>
                </a:moveTo>
                <a:cubicBezTo>
                  <a:pt x="1909273" y="441073"/>
                  <a:pt x="1767555" y="485939"/>
                  <a:pt x="1615155" y="430391"/>
                </a:cubicBezTo>
                <a:cubicBezTo>
                  <a:pt x="1462755" y="374843"/>
                  <a:pt x="1405783" y="134137"/>
                  <a:pt x="1136591" y="62922"/>
                </a:cubicBezTo>
                <a:cubicBezTo>
                  <a:pt x="867399" y="-8293"/>
                  <a:pt x="433699" y="-2596"/>
                  <a:pt x="0" y="310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Freeform 237"/>
          <p:cNvSpPr/>
          <p:nvPr/>
        </p:nvSpPr>
        <p:spPr>
          <a:xfrm>
            <a:off x="3372028" y="3336071"/>
            <a:ext cx="2213361" cy="1317507"/>
          </a:xfrm>
          <a:custGeom>
            <a:avLst/>
            <a:gdLst>
              <a:gd name="connsiteX0" fmla="*/ 2213361 w 2213361"/>
              <a:gd name="connsiteY0" fmla="*/ 1315251 h 1317507"/>
              <a:gd name="connsiteX1" fmla="*/ 1777525 w 2213361"/>
              <a:gd name="connsiteY1" fmla="*/ 1187064 h 1317507"/>
              <a:gd name="connsiteX2" fmla="*/ 1683522 w 2213361"/>
              <a:gd name="connsiteY2" fmla="*/ 477763 h 1317507"/>
              <a:gd name="connsiteX3" fmla="*/ 803305 w 2213361"/>
              <a:gd name="connsiteY3" fmla="*/ 50474 h 1317507"/>
              <a:gd name="connsiteX4" fmla="*/ 0 w 2213361"/>
              <a:gd name="connsiteY4" fmla="*/ 24836 h 131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3361" h="1317507">
                <a:moveTo>
                  <a:pt x="2213361" y="1315251"/>
                </a:moveTo>
                <a:cubicBezTo>
                  <a:pt x="2039596" y="1320948"/>
                  <a:pt x="1865832" y="1326645"/>
                  <a:pt x="1777525" y="1187064"/>
                </a:cubicBezTo>
                <a:cubicBezTo>
                  <a:pt x="1689218" y="1047483"/>
                  <a:pt x="1845892" y="667195"/>
                  <a:pt x="1683522" y="477763"/>
                </a:cubicBezTo>
                <a:cubicBezTo>
                  <a:pt x="1521152" y="288331"/>
                  <a:pt x="1083892" y="125962"/>
                  <a:pt x="803305" y="50474"/>
                </a:cubicBezTo>
                <a:cubicBezTo>
                  <a:pt x="522718" y="-25014"/>
                  <a:pt x="261359" y="-89"/>
                  <a:pt x="0" y="2483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0" name="Group 239"/>
          <p:cNvGrpSpPr/>
          <p:nvPr/>
        </p:nvGrpSpPr>
        <p:grpSpPr>
          <a:xfrm>
            <a:off x="7086600" y="3516868"/>
            <a:ext cx="1206927" cy="1408082"/>
            <a:chOff x="7175073" y="3391588"/>
            <a:chExt cx="1371600" cy="1600201"/>
          </a:xfrm>
        </p:grpSpPr>
        <p:sp>
          <p:nvSpPr>
            <p:cNvPr id="239" name="Arc 238"/>
            <p:cNvSpPr/>
            <p:nvPr/>
          </p:nvSpPr>
          <p:spPr>
            <a:xfrm rot="19644833">
              <a:off x="7175073" y="3620188"/>
              <a:ext cx="1371600" cy="1295400"/>
            </a:xfrm>
            <a:prstGeom prst="arc">
              <a:avLst>
                <a:gd name="adj1" fmla="val 16068894"/>
                <a:gd name="adj2" fmla="val 2101804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Arc 240"/>
            <p:cNvSpPr/>
            <p:nvPr/>
          </p:nvSpPr>
          <p:spPr>
            <a:xfrm rot="19644833">
              <a:off x="7175073" y="3467789"/>
              <a:ext cx="1371600" cy="1295400"/>
            </a:xfrm>
            <a:prstGeom prst="arc">
              <a:avLst>
                <a:gd name="adj1" fmla="val 15356401"/>
                <a:gd name="adj2" fmla="val 2115398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Arc 241"/>
            <p:cNvSpPr/>
            <p:nvPr/>
          </p:nvSpPr>
          <p:spPr>
            <a:xfrm rot="19644833">
              <a:off x="7175073" y="3543988"/>
              <a:ext cx="1371600" cy="1295400"/>
            </a:xfrm>
            <a:prstGeom prst="arc">
              <a:avLst>
                <a:gd name="adj1" fmla="val 15516589"/>
                <a:gd name="adj2" fmla="val 2110610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Arc 242"/>
            <p:cNvSpPr/>
            <p:nvPr/>
          </p:nvSpPr>
          <p:spPr>
            <a:xfrm rot="19644833">
              <a:off x="7175073" y="3391588"/>
              <a:ext cx="1371600" cy="1295400"/>
            </a:xfrm>
            <a:prstGeom prst="arc">
              <a:avLst>
                <a:gd name="adj1" fmla="val 14748743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Arc 243"/>
            <p:cNvSpPr/>
            <p:nvPr/>
          </p:nvSpPr>
          <p:spPr>
            <a:xfrm rot="19644833">
              <a:off x="7175073" y="3696389"/>
              <a:ext cx="1371600" cy="1295400"/>
            </a:xfrm>
            <a:prstGeom prst="arc">
              <a:avLst>
                <a:gd name="adj1" fmla="val 16410522"/>
                <a:gd name="adj2" fmla="val 2048328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5" name="Picture 44" descr="MPj04094900000[1]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81000" cy="57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>
            <a:stCxn id="245" idx="2"/>
            <a:endCxn id="19" idx="1"/>
          </p:cNvCxnSpPr>
          <p:nvPr/>
        </p:nvCxnSpPr>
        <p:spPr>
          <a:xfrm flipH="1">
            <a:off x="3365216" y="2250133"/>
            <a:ext cx="2311684" cy="91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0" y="1676400"/>
            <a:ext cx="1608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Software,</a:t>
            </a:r>
          </a:p>
          <a:p>
            <a:r>
              <a:rPr lang="en-US" sz="1800" dirty="0" smtClean="0"/>
              <a:t>Development,</a:t>
            </a:r>
          </a:p>
          <a:p>
            <a:r>
              <a:rPr lang="en-US" sz="1800" dirty="0" smtClean="0"/>
              <a:t>Consulting</a:t>
            </a:r>
            <a:endParaRPr lang="en-US" sz="1800" dirty="0"/>
          </a:p>
        </p:txBody>
      </p:sp>
      <p:sp>
        <p:nvSpPr>
          <p:cNvPr id="246" name="TextBox 245"/>
          <p:cNvSpPr txBox="1"/>
          <p:nvPr/>
        </p:nvSpPr>
        <p:spPr>
          <a:xfrm>
            <a:off x="7315200" y="2286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Servers + Software</a:t>
            </a:r>
            <a:endParaRPr lang="en-US" sz="1800" dirty="0"/>
          </a:p>
        </p:txBody>
      </p:sp>
      <p:cxnSp>
        <p:nvCxnSpPr>
          <p:cNvPr id="247" name="Straight Arrow Connector 246"/>
          <p:cNvCxnSpPr>
            <a:stCxn id="245" idx="2"/>
            <a:endCxn id="16" idx="3"/>
          </p:cNvCxnSpPr>
          <p:nvPr/>
        </p:nvCxnSpPr>
        <p:spPr>
          <a:xfrm>
            <a:off x="5676900" y="2250133"/>
            <a:ext cx="141288" cy="1444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5715000" y="2438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Network management</a:t>
            </a:r>
            <a:endParaRPr lang="en-US" sz="1800" dirty="0"/>
          </a:p>
        </p:txBody>
      </p:sp>
      <p:sp>
        <p:nvSpPr>
          <p:cNvPr id="249" name="TextBox 248"/>
          <p:cNvSpPr txBox="1"/>
          <p:nvPr/>
        </p:nvSpPr>
        <p:spPr>
          <a:xfrm>
            <a:off x="1295400" y="18288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Outsource/purchase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310031"/>
              </p:ext>
            </p:extLst>
          </p:nvPr>
        </p:nvGraphicFramePr>
        <p:xfrm>
          <a:off x="1219200" y="1447800"/>
          <a:ext cx="7391400" cy="472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Document" r:id="rId3" imgW="5853600" imgH="3776400" progId="Word.Document.8">
                  <p:embed/>
                </p:oleObj>
              </mc:Choice>
              <mc:Fallback>
                <p:oleObj name="Document" r:id="rId3" imgW="5853600" imgH="377640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91" r="2443" b="7532"/>
                      <a:stretch>
                        <a:fillRect/>
                      </a:stretch>
                    </p:blipFill>
                    <p:spPr bwMode="auto">
                      <a:xfrm>
                        <a:off x="1219200" y="1447800"/>
                        <a:ext cx="7391400" cy="472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MIS Organization</a:t>
            </a:r>
          </a:p>
        </p:txBody>
      </p:sp>
    </p:spTree>
    <p:extLst>
      <p:ext uri="{BB962C8B-B14F-4D97-AF65-F5344CB8AC3E}">
        <p14:creationId xmlns:p14="http://schemas.microsoft.com/office/powerpoint/2010/main" val="36553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ChangeArrowheads="1"/>
          </p:cNvSpPr>
          <p:nvPr/>
        </p:nvSpPr>
        <p:spPr bwMode="auto">
          <a:xfrm>
            <a:off x="2044700" y="2971800"/>
            <a:ext cx="1008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Data and</a:t>
            </a:r>
          </a:p>
          <a:p>
            <a:r>
              <a:rPr lang="en-US" sz="1600"/>
              <a:t>software</a:t>
            </a:r>
          </a:p>
        </p:txBody>
      </p:sp>
      <p:sp>
        <p:nvSpPr>
          <p:cNvPr id="37891" name="Rectangle 12"/>
          <p:cNvSpPr>
            <a:spLocks noChangeArrowheads="1"/>
          </p:cNvSpPr>
          <p:nvPr/>
        </p:nvSpPr>
        <p:spPr bwMode="auto">
          <a:xfrm>
            <a:off x="3111500" y="4876800"/>
            <a:ext cx="1493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MIS personnel</a:t>
            </a:r>
          </a:p>
        </p:txBody>
      </p:sp>
      <p:sp>
        <p:nvSpPr>
          <p:cNvPr id="37892" name="Rectangle 13"/>
          <p:cNvSpPr>
            <a:spLocks noChangeArrowheads="1"/>
          </p:cNvSpPr>
          <p:nvPr/>
        </p:nvSpPr>
        <p:spPr bwMode="auto">
          <a:xfrm>
            <a:off x="3644900" y="1828800"/>
            <a:ext cx="1063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Hardware</a:t>
            </a:r>
          </a:p>
        </p:txBody>
      </p:sp>
      <p:sp>
        <p:nvSpPr>
          <p:cNvPr id="37893" name="Rectangle 14"/>
          <p:cNvSpPr>
            <a:spLocks noChangeArrowheads="1"/>
          </p:cNvSpPr>
          <p:nvPr/>
        </p:nvSpPr>
        <p:spPr bwMode="auto">
          <a:xfrm>
            <a:off x="6464300" y="5867400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User departments</a:t>
            </a:r>
          </a:p>
        </p:txBody>
      </p:sp>
      <p:sp>
        <p:nvSpPr>
          <p:cNvPr id="3789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Complete Centralization</a:t>
            </a:r>
          </a:p>
        </p:txBody>
      </p:sp>
      <p:pic>
        <p:nvPicPr>
          <p:cNvPr id="37896" name="Picture 43" descr="Computer Screen (Office Clip Art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2286000"/>
            <a:ext cx="7747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44" descr="MPj04094900000[1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3505200"/>
            <a:ext cx="8128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45" descr="MPj04096850000[1]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4419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46" descr="Juniper Rou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659188"/>
            <a:ext cx="1143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47" descr="Computer Box (Office Clip Art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627">
            <a:off x="3419475" y="220662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48" descr="CiscoSwitc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4290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49" descr="j0078616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4800600"/>
            <a:ext cx="152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50" descr="Printer Laser (Office Clip Art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905000"/>
            <a:ext cx="6858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52" descr="Printer Laser (Office Clip Art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2514600"/>
            <a:ext cx="6858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5" name="Freeform 53"/>
          <p:cNvSpPr>
            <a:spLocks/>
          </p:cNvSpPr>
          <p:nvPr/>
        </p:nvSpPr>
        <p:spPr bwMode="auto">
          <a:xfrm>
            <a:off x="1219200" y="1219200"/>
            <a:ext cx="7289800" cy="4686300"/>
          </a:xfrm>
          <a:custGeom>
            <a:avLst/>
            <a:gdLst>
              <a:gd name="T0" fmla="*/ 2147483647 w 4592"/>
              <a:gd name="T1" fmla="*/ 2147483647 h 2952"/>
              <a:gd name="T2" fmla="*/ 2147483647 w 4592"/>
              <a:gd name="T3" fmla="*/ 2147483647 h 2952"/>
              <a:gd name="T4" fmla="*/ 2147483647 w 4592"/>
              <a:gd name="T5" fmla="*/ 2147483647 h 2952"/>
              <a:gd name="T6" fmla="*/ 2147483647 w 4592"/>
              <a:gd name="T7" fmla="*/ 2147483647 h 2952"/>
              <a:gd name="T8" fmla="*/ 2147483647 w 4592"/>
              <a:gd name="T9" fmla="*/ 2147483647 h 2952"/>
              <a:gd name="T10" fmla="*/ 2147483647 w 4592"/>
              <a:gd name="T11" fmla="*/ 2147483647 h 2952"/>
              <a:gd name="T12" fmla="*/ 2147483647 w 4592"/>
              <a:gd name="T13" fmla="*/ 2147483647 h 2952"/>
              <a:gd name="T14" fmla="*/ 2147483647 w 4592"/>
              <a:gd name="T15" fmla="*/ 2147483647 h 2952"/>
              <a:gd name="T16" fmla="*/ 2147483647 w 4592"/>
              <a:gd name="T17" fmla="*/ 2147483647 h 2952"/>
              <a:gd name="T18" fmla="*/ 2147483647 w 4592"/>
              <a:gd name="T19" fmla="*/ 2147483647 h 2952"/>
              <a:gd name="T20" fmla="*/ 2147483647 w 4592"/>
              <a:gd name="T21" fmla="*/ 2147483647 h 2952"/>
              <a:gd name="T22" fmla="*/ 2147483647 w 4592"/>
              <a:gd name="T23" fmla="*/ 2147483647 h 29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92"/>
              <a:gd name="T37" fmla="*/ 0 h 2952"/>
              <a:gd name="T38" fmla="*/ 4592 w 4592"/>
              <a:gd name="T39" fmla="*/ 2952 h 29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92" h="2952">
                <a:moveTo>
                  <a:pt x="3304" y="528"/>
                </a:moveTo>
                <a:cubicBezTo>
                  <a:pt x="3064" y="400"/>
                  <a:pt x="3016" y="280"/>
                  <a:pt x="2824" y="240"/>
                </a:cubicBezTo>
                <a:cubicBezTo>
                  <a:pt x="2632" y="200"/>
                  <a:pt x="2440" y="312"/>
                  <a:pt x="2152" y="288"/>
                </a:cubicBezTo>
                <a:cubicBezTo>
                  <a:pt x="1864" y="264"/>
                  <a:pt x="1408" y="0"/>
                  <a:pt x="1096" y="96"/>
                </a:cubicBezTo>
                <a:cubicBezTo>
                  <a:pt x="784" y="192"/>
                  <a:pt x="336" y="560"/>
                  <a:pt x="280" y="864"/>
                </a:cubicBezTo>
                <a:cubicBezTo>
                  <a:pt x="224" y="1168"/>
                  <a:pt x="744" y="1648"/>
                  <a:pt x="760" y="1920"/>
                </a:cubicBezTo>
                <a:cubicBezTo>
                  <a:pt x="776" y="2192"/>
                  <a:pt x="0" y="2336"/>
                  <a:pt x="376" y="2496"/>
                </a:cubicBezTo>
                <a:cubicBezTo>
                  <a:pt x="752" y="2656"/>
                  <a:pt x="2600" y="2952"/>
                  <a:pt x="3016" y="2880"/>
                </a:cubicBezTo>
                <a:cubicBezTo>
                  <a:pt x="3432" y="2808"/>
                  <a:pt x="2648" y="2272"/>
                  <a:pt x="2872" y="2064"/>
                </a:cubicBezTo>
                <a:cubicBezTo>
                  <a:pt x="3096" y="1856"/>
                  <a:pt x="4128" y="1808"/>
                  <a:pt x="4360" y="1632"/>
                </a:cubicBezTo>
                <a:cubicBezTo>
                  <a:pt x="4592" y="1456"/>
                  <a:pt x="4440" y="1192"/>
                  <a:pt x="4264" y="1008"/>
                </a:cubicBezTo>
                <a:cubicBezTo>
                  <a:pt x="4088" y="824"/>
                  <a:pt x="3544" y="656"/>
                  <a:pt x="3304" y="528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Freeform 54"/>
          <p:cNvSpPr>
            <a:spLocks/>
          </p:cNvSpPr>
          <p:nvPr/>
        </p:nvSpPr>
        <p:spPr bwMode="auto">
          <a:xfrm>
            <a:off x="5448300" y="3124200"/>
            <a:ext cx="1701800" cy="2057400"/>
          </a:xfrm>
          <a:custGeom>
            <a:avLst/>
            <a:gdLst>
              <a:gd name="T0" fmla="*/ 2147483647 w 1072"/>
              <a:gd name="T1" fmla="*/ 0 h 1296"/>
              <a:gd name="T2" fmla="*/ 2147483647 w 1072"/>
              <a:gd name="T3" fmla="*/ 2147483647 h 1296"/>
              <a:gd name="T4" fmla="*/ 2147483647 w 1072"/>
              <a:gd name="T5" fmla="*/ 2147483647 h 1296"/>
              <a:gd name="T6" fmla="*/ 2147483647 w 1072"/>
              <a:gd name="T7" fmla="*/ 2147483647 h 1296"/>
              <a:gd name="T8" fmla="*/ 2147483647 w 1072"/>
              <a:gd name="T9" fmla="*/ 2147483647 h 1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2"/>
              <a:gd name="T16" fmla="*/ 0 h 1296"/>
              <a:gd name="T17" fmla="*/ 1072 w 1072"/>
              <a:gd name="T18" fmla="*/ 1296 h 1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2" h="1296">
                <a:moveTo>
                  <a:pt x="112" y="0"/>
                </a:moveTo>
                <a:cubicBezTo>
                  <a:pt x="56" y="36"/>
                  <a:pt x="0" y="72"/>
                  <a:pt x="64" y="144"/>
                </a:cubicBezTo>
                <a:cubicBezTo>
                  <a:pt x="128" y="216"/>
                  <a:pt x="448" y="288"/>
                  <a:pt x="496" y="432"/>
                </a:cubicBezTo>
                <a:cubicBezTo>
                  <a:pt x="544" y="576"/>
                  <a:pt x="256" y="864"/>
                  <a:pt x="352" y="1008"/>
                </a:cubicBezTo>
                <a:cubicBezTo>
                  <a:pt x="448" y="1152"/>
                  <a:pt x="760" y="1224"/>
                  <a:pt x="1072" y="1296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5181600" y="2362200"/>
            <a:ext cx="1107606" cy="824641"/>
            <a:chOff x="939760" y="666908"/>
            <a:chExt cx="5623170" cy="4186592"/>
          </a:xfrm>
        </p:grpSpPr>
        <p:sp>
          <p:nvSpPr>
            <p:cNvPr id="44" name="Freeform 43"/>
            <p:cNvSpPr/>
            <p:nvPr/>
          </p:nvSpPr>
          <p:spPr>
            <a:xfrm>
              <a:off x="4991070" y="3515905"/>
              <a:ext cx="1571860" cy="1330037"/>
            </a:xfrm>
            <a:custGeom>
              <a:avLst/>
              <a:gdLst>
                <a:gd name="connsiteX0" fmla="*/ 7557 w 1602089"/>
                <a:gd name="connsiteY0" fmla="*/ 468536 h 1352708"/>
                <a:gd name="connsiteX1" fmla="*/ 0 w 1602089"/>
                <a:gd name="connsiteY1" fmla="*/ 1352708 h 1352708"/>
                <a:gd name="connsiteX2" fmla="*/ 1602089 w 1602089"/>
                <a:gd name="connsiteY2" fmla="*/ 665019 h 1352708"/>
                <a:gd name="connsiteX3" fmla="*/ 1602089 w 1602089"/>
                <a:gd name="connsiteY3" fmla="*/ 0 h 1352708"/>
                <a:gd name="connsiteX4" fmla="*/ 7557 w 1602089"/>
                <a:gd name="connsiteY4" fmla="*/ 468536 h 1352708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94532 w 1594532"/>
                <a:gd name="connsiteY2" fmla="*/ 665019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86975"/>
                <a:gd name="connsiteY0" fmla="*/ 453422 h 1314923"/>
                <a:gd name="connsiteX1" fmla="*/ 7557 w 1586975"/>
                <a:gd name="connsiteY1" fmla="*/ 1314923 h 1314923"/>
                <a:gd name="connsiteX2" fmla="*/ 1586975 w 1586975"/>
                <a:gd name="connsiteY2" fmla="*/ 672577 h 1314923"/>
                <a:gd name="connsiteX3" fmla="*/ 1564304 w 1586975"/>
                <a:gd name="connsiteY3" fmla="*/ 0 h 1314923"/>
                <a:gd name="connsiteX4" fmla="*/ 0 w 1586975"/>
                <a:gd name="connsiteY4" fmla="*/ 453422 h 1314923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79310 w 1594532"/>
                <a:gd name="connsiteY2" fmla="*/ 808603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532" h="1330037">
                  <a:moveTo>
                    <a:pt x="0" y="468536"/>
                  </a:moveTo>
                  <a:lnTo>
                    <a:pt x="7557" y="1330037"/>
                  </a:lnTo>
                  <a:lnTo>
                    <a:pt x="1579310" y="808603"/>
                  </a:lnTo>
                  <a:lnTo>
                    <a:pt x="1594532" y="0"/>
                  </a:lnTo>
                  <a:lnTo>
                    <a:pt x="0" y="46853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991069" y="666908"/>
              <a:ext cx="1571861" cy="3317533"/>
            </a:xfrm>
            <a:custGeom>
              <a:avLst/>
              <a:gdLst>
                <a:gd name="connsiteX0" fmla="*/ 7557 w 1579418"/>
                <a:gd name="connsiteY0" fmla="*/ 0 h 3325091"/>
                <a:gd name="connsiteX1" fmla="*/ 1579418 w 1579418"/>
                <a:gd name="connsiteY1" fmla="*/ 249382 h 3325091"/>
                <a:gd name="connsiteX2" fmla="*/ 1579418 w 1579418"/>
                <a:gd name="connsiteY2" fmla="*/ 2871669 h 3325091"/>
                <a:gd name="connsiteX3" fmla="*/ 0 w 1579418"/>
                <a:gd name="connsiteY3" fmla="*/ 3325091 h 3325091"/>
                <a:gd name="connsiteX4" fmla="*/ 7557 w 1579418"/>
                <a:gd name="connsiteY4" fmla="*/ 0 h 3325091"/>
                <a:gd name="connsiteX0" fmla="*/ 0 w 1571861"/>
                <a:gd name="connsiteY0" fmla="*/ 0 h 3317533"/>
                <a:gd name="connsiteX1" fmla="*/ 1571861 w 1571861"/>
                <a:gd name="connsiteY1" fmla="*/ 249382 h 3317533"/>
                <a:gd name="connsiteX2" fmla="*/ 1571861 w 1571861"/>
                <a:gd name="connsiteY2" fmla="*/ 2871669 h 3317533"/>
                <a:gd name="connsiteX3" fmla="*/ 0 w 1571861"/>
                <a:gd name="connsiteY3" fmla="*/ 3317533 h 3317533"/>
                <a:gd name="connsiteX4" fmla="*/ 0 w 1571861"/>
                <a:gd name="connsiteY4" fmla="*/ 0 h 33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861" h="3317533">
                  <a:moveTo>
                    <a:pt x="0" y="0"/>
                  </a:moveTo>
                  <a:lnTo>
                    <a:pt x="1571861" y="249382"/>
                  </a:lnTo>
                  <a:lnTo>
                    <a:pt x="1571861" y="2871669"/>
                  </a:lnTo>
                  <a:lnTo>
                    <a:pt x="0" y="331753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48061" y="675648"/>
              <a:ext cx="4058122" cy="3603518"/>
            </a:xfrm>
            <a:custGeom>
              <a:avLst/>
              <a:gdLst>
                <a:gd name="connsiteX0" fmla="*/ 0 w 4058122"/>
                <a:gd name="connsiteY0" fmla="*/ 143583 h 3627372"/>
                <a:gd name="connsiteX1" fmla="*/ 0 w 4058122"/>
                <a:gd name="connsiteY1" fmla="*/ 3385547 h 3627372"/>
                <a:gd name="connsiteX2" fmla="*/ 4058122 w 4058122"/>
                <a:gd name="connsiteY2" fmla="*/ 3627372 h 3627372"/>
                <a:gd name="connsiteX3" fmla="*/ 4058122 w 4058122"/>
                <a:gd name="connsiteY3" fmla="*/ 0 h 3627372"/>
                <a:gd name="connsiteX4" fmla="*/ 0 w 4058122"/>
                <a:gd name="connsiteY4" fmla="*/ 143583 h 3627372"/>
                <a:gd name="connsiteX0" fmla="*/ 0 w 4058122"/>
                <a:gd name="connsiteY0" fmla="*/ 111778 h 3595567"/>
                <a:gd name="connsiteX1" fmla="*/ 0 w 4058122"/>
                <a:gd name="connsiteY1" fmla="*/ 3353742 h 3595567"/>
                <a:gd name="connsiteX2" fmla="*/ 4058122 w 4058122"/>
                <a:gd name="connsiteY2" fmla="*/ 3595567 h 3595567"/>
                <a:gd name="connsiteX3" fmla="*/ 4058122 w 4058122"/>
                <a:gd name="connsiteY3" fmla="*/ 0 h 3595567"/>
                <a:gd name="connsiteX4" fmla="*/ 0 w 4058122"/>
                <a:gd name="connsiteY4" fmla="*/ 111778 h 3595567"/>
                <a:gd name="connsiteX0" fmla="*/ 0 w 4058122"/>
                <a:gd name="connsiteY0" fmla="*/ 119729 h 3603518"/>
                <a:gd name="connsiteX1" fmla="*/ 0 w 4058122"/>
                <a:gd name="connsiteY1" fmla="*/ 3361693 h 3603518"/>
                <a:gd name="connsiteX2" fmla="*/ 4058122 w 4058122"/>
                <a:gd name="connsiteY2" fmla="*/ 3603518 h 3603518"/>
                <a:gd name="connsiteX3" fmla="*/ 4058122 w 4058122"/>
                <a:gd name="connsiteY3" fmla="*/ 0 h 3603518"/>
                <a:gd name="connsiteX4" fmla="*/ 0 w 4058122"/>
                <a:gd name="connsiteY4" fmla="*/ 119729 h 360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122" h="3603518">
                  <a:moveTo>
                    <a:pt x="0" y="119729"/>
                  </a:moveTo>
                  <a:lnTo>
                    <a:pt x="0" y="3361693"/>
                  </a:lnTo>
                  <a:lnTo>
                    <a:pt x="4058122" y="3603518"/>
                  </a:lnTo>
                  <a:lnTo>
                    <a:pt x="4058122" y="0"/>
                  </a:lnTo>
                  <a:lnTo>
                    <a:pt x="0" y="1197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39760" y="4042627"/>
              <a:ext cx="4058865" cy="810873"/>
            </a:xfrm>
            <a:custGeom>
              <a:avLst/>
              <a:gdLst>
                <a:gd name="connsiteX0" fmla="*/ 0 w 4043008"/>
                <a:gd name="connsiteY0" fmla="*/ 0 h 831273"/>
                <a:gd name="connsiteX1" fmla="*/ 4043008 w 4043008"/>
                <a:gd name="connsiteY1" fmla="*/ 234268 h 831273"/>
                <a:gd name="connsiteX2" fmla="*/ 4043008 w 4043008"/>
                <a:gd name="connsiteY2" fmla="*/ 831273 h 831273"/>
                <a:gd name="connsiteX3" fmla="*/ 30228 w 4043008"/>
                <a:gd name="connsiteY3" fmla="*/ 536549 h 831273"/>
                <a:gd name="connsiteX4" fmla="*/ 0 w 4043008"/>
                <a:gd name="connsiteY4" fmla="*/ 0 h 831273"/>
                <a:gd name="connsiteX0" fmla="*/ 22672 w 4065680"/>
                <a:gd name="connsiteY0" fmla="*/ 0 h 831273"/>
                <a:gd name="connsiteX1" fmla="*/ 4065680 w 4065680"/>
                <a:gd name="connsiteY1" fmla="*/ 234268 h 831273"/>
                <a:gd name="connsiteX2" fmla="*/ 4065680 w 4065680"/>
                <a:gd name="connsiteY2" fmla="*/ 831273 h 831273"/>
                <a:gd name="connsiteX3" fmla="*/ 0 w 4065680"/>
                <a:gd name="connsiteY3" fmla="*/ 521435 h 831273"/>
                <a:gd name="connsiteX4" fmla="*/ 22672 w 4065680"/>
                <a:gd name="connsiteY4" fmla="*/ 0 h 831273"/>
                <a:gd name="connsiteX0" fmla="*/ 7558 w 4050566"/>
                <a:gd name="connsiteY0" fmla="*/ 0 h 831273"/>
                <a:gd name="connsiteX1" fmla="*/ 4050566 w 4050566"/>
                <a:gd name="connsiteY1" fmla="*/ 234268 h 831273"/>
                <a:gd name="connsiteX2" fmla="*/ 4050566 w 4050566"/>
                <a:gd name="connsiteY2" fmla="*/ 831273 h 831273"/>
                <a:gd name="connsiteX3" fmla="*/ 0 w 4050566"/>
                <a:gd name="connsiteY3" fmla="*/ 521435 h 831273"/>
                <a:gd name="connsiteX4" fmla="*/ 7558 w 4050566"/>
                <a:gd name="connsiteY4" fmla="*/ 0 h 831273"/>
                <a:gd name="connsiteX0" fmla="*/ 7558 w 4050566"/>
                <a:gd name="connsiteY0" fmla="*/ 0 h 793488"/>
                <a:gd name="connsiteX1" fmla="*/ 4050566 w 4050566"/>
                <a:gd name="connsiteY1" fmla="*/ 234268 h 793488"/>
                <a:gd name="connsiteX2" fmla="*/ 4050566 w 4050566"/>
                <a:gd name="connsiteY2" fmla="*/ 793488 h 793488"/>
                <a:gd name="connsiteX3" fmla="*/ 0 w 4050566"/>
                <a:gd name="connsiteY3" fmla="*/ 521435 h 793488"/>
                <a:gd name="connsiteX4" fmla="*/ 7558 w 4050566"/>
                <a:gd name="connsiteY4" fmla="*/ 0 h 793488"/>
                <a:gd name="connsiteX0" fmla="*/ 7558 w 4050566"/>
                <a:gd name="connsiteY0" fmla="*/ 0 h 816159"/>
                <a:gd name="connsiteX1" fmla="*/ 4050566 w 4050566"/>
                <a:gd name="connsiteY1" fmla="*/ 234268 h 816159"/>
                <a:gd name="connsiteX2" fmla="*/ 4050566 w 4050566"/>
                <a:gd name="connsiteY2" fmla="*/ 816159 h 816159"/>
                <a:gd name="connsiteX3" fmla="*/ 0 w 4050566"/>
                <a:gd name="connsiteY3" fmla="*/ 521435 h 816159"/>
                <a:gd name="connsiteX4" fmla="*/ 7558 w 4050566"/>
                <a:gd name="connsiteY4" fmla="*/ 0 h 816159"/>
                <a:gd name="connsiteX0" fmla="*/ 0 w 4058865"/>
                <a:gd name="connsiteY0" fmla="*/ 0 h 810873"/>
                <a:gd name="connsiteX1" fmla="*/ 4058865 w 4058865"/>
                <a:gd name="connsiteY1" fmla="*/ 228982 h 810873"/>
                <a:gd name="connsiteX2" fmla="*/ 4058865 w 4058865"/>
                <a:gd name="connsiteY2" fmla="*/ 810873 h 810873"/>
                <a:gd name="connsiteX3" fmla="*/ 8299 w 4058865"/>
                <a:gd name="connsiteY3" fmla="*/ 516149 h 810873"/>
                <a:gd name="connsiteX4" fmla="*/ 0 w 4058865"/>
                <a:gd name="connsiteY4" fmla="*/ 0 h 8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865" h="810873">
                  <a:moveTo>
                    <a:pt x="0" y="0"/>
                  </a:moveTo>
                  <a:lnTo>
                    <a:pt x="4058865" y="228982"/>
                  </a:lnTo>
                  <a:lnTo>
                    <a:pt x="4058865" y="810873"/>
                  </a:lnTo>
                  <a:lnTo>
                    <a:pt x="8299" y="51614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012296" y="810492"/>
              <a:ext cx="468535" cy="3181508"/>
              <a:chOff x="3264635" y="937071"/>
              <a:chExt cx="468535" cy="3181508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40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141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 142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710061" y="810492"/>
              <a:ext cx="468535" cy="3181508"/>
              <a:chOff x="3264635" y="937071"/>
              <a:chExt cx="468535" cy="3181508"/>
            </a:xfrm>
          </p:grpSpPr>
          <p:sp>
            <p:nvSpPr>
              <p:cNvPr id="120" name="Freeform 119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319661" y="810492"/>
              <a:ext cx="468535" cy="3181508"/>
              <a:chOff x="3264635" y="937071"/>
              <a:chExt cx="468535" cy="3181508"/>
            </a:xfrm>
          </p:grpSpPr>
          <p:sp>
            <p:nvSpPr>
              <p:cNvPr id="106" name="Freeform 105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973343" y="810492"/>
              <a:ext cx="468535" cy="3181508"/>
              <a:chOff x="3264635" y="937071"/>
              <a:chExt cx="468535" cy="3181508"/>
            </a:xfrm>
          </p:grpSpPr>
          <p:sp>
            <p:nvSpPr>
              <p:cNvPr id="92" name="Freeform 91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3615061" y="810492"/>
              <a:ext cx="468535" cy="3181508"/>
              <a:chOff x="3264635" y="937071"/>
              <a:chExt cx="468535" cy="3181508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4300861" y="810492"/>
              <a:ext cx="468535" cy="3181508"/>
              <a:chOff x="3264635" y="937071"/>
              <a:chExt cx="468535" cy="3181508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Freeform 53"/>
            <p:cNvSpPr/>
            <p:nvPr/>
          </p:nvSpPr>
          <p:spPr>
            <a:xfrm>
              <a:off x="2244945" y="4203596"/>
              <a:ext cx="754848" cy="408080"/>
            </a:xfrm>
            <a:custGeom>
              <a:avLst/>
              <a:gdLst>
                <a:gd name="connsiteX0" fmla="*/ 0 w 710360"/>
                <a:gd name="connsiteY0" fmla="*/ 15114 h 423194"/>
                <a:gd name="connsiteX1" fmla="*/ 0 w 710360"/>
                <a:gd name="connsiteY1" fmla="*/ 370294 h 423194"/>
                <a:gd name="connsiteX2" fmla="*/ 710360 w 710360"/>
                <a:gd name="connsiteY2" fmla="*/ 423194 h 423194"/>
                <a:gd name="connsiteX3" fmla="*/ 710360 w 710360"/>
                <a:gd name="connsiteY3" fmla="*/ 37785 h 423194"/>
                <a:gd name="connsiteX4" fmla="*/ 90684 w 710360"/>
                <a:gd name="connsiteY4" fmla="*/ 0 h 423194"/>
                <a:gd name="connsiteX0" fmla="*/ 44488 w 754848"/>
                <a:gd name="connsiteY0" fmla="*/ 0 h 408080"/>
                <a:gd name="connsiteX1" fmla="*/ 44488 w 754848"/>
                <a:gd name="connsiteY1" fmla="*/ 355180 h 408080"/>
                <a:gd name="connsiteX2" fmla="*/ 754848 w 754848"/>
                <a:gd name="connsiteY2" fmla="*/ 408080 h 408080"/>
                <a:gd name="connsiteX3" fmla="*/ 754848 w 754848"/>
                <a:gd name="connsiteY3" fmla="*/ 22671 h 408080"/>
                <a:gd name="connsiteX4" fmla="*/ 0 w 754848"/>
                <a:gd name="connsiteY4" fmla="*/ 789 h 40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848" h="408080">
                  <a:moveTo>
                    <a:pt x="44488" y="0"/>
                  </a:moveTo>
                  <a:lnTo>
                    <a:pt x="44488" y="355180"/>
                  </a:lnTo>
                  <a:lnTo>
                    <a:pt x="754848" y="408080"/>
                  </a:lnTo>
                  <a:lnTo>
                    <a:pt x="754848" y="22671"/>
                  </a:lnTo>
                  <a:lnTo>
                    <a:pt x="0" y="789"/>
                  </a:lnTo>
                </a:path>
              </a:pathLst>
            </a:custGeom>
            <a:gradFill>
              <a:gsLst>
                <a:gs pos="0">
                  <a:srgbClr val="EDF2E2"/>
                </a:gs>
                <a:gs pos="50000">
                  <a:srgbClr val="92D050"/>
                </a:gs>
                <a:gs pos="100000">
                  <a:srgbClr val="E3ECD0"/>
                </a:gs>
              </a:gsLst>
              <a:lin ang="0" scaled="1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095423" y="4143140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405261" y="4196039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694001" y="4180923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003839" y="4233822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133575" y="4279166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443413" y="4332065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945049" y="4316952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254887" y="4369851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562600" y="1268322"/>
              <a:ext cx="634790" cy="581891"/>
            </a:xfrm>
            <a:custGeom>
              <a:avLst/>
              <a:gdLst>
                <a:gd name="connsiteX0" fmla="*/ 0 w 619676"/>
                <a:gd name="connsiteY0" fmla="*/ 7557 h 559220"/>
                <a:gd name="connsiteX1" fmla="*/ 0 w 619676"/>
                <a:gd name="connsiteY1" fmla="*/ 506321 h 559220"/>
                <a:gd name="connsiteX2" fmla="*/ 619676 w 619676"/>
                <a:gd name="connsiteY2" fmla="*/ 559220 h 559220"/>
                <a:gd name="connsiteX3" fmla="*/ 619676 w 619676"/>
                <a:gd name="connsiteY3" fmla="*/ 0 h 559220"/>
                <a:gd name="connsiteX4" fmla="*/ 0 w 619676"/>
                <a:gd name="connsiteY4" fmla="*/ 7557 h 559220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68014 h 551663"/>
                <a:gd name="connsiteX4" fmla="*/ 0 w 634790"/>
                <a:gd name="connsiteY4" fmla="*/ 0 h 551663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90685 h 551663"/>
                <a:gd name="connsiteX4" fmla="*/ 0 w 634790"/>
                <a:gd name="connsiteY4" fmla="*/ 0 h 551663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19676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  <a:gd name="connsiteX0" fmla="*/ 0 w 634790"/>
                <a:gd name="connsiteY0" fmla="*/ 0 h 612119"/>
                <a:gd name="connsiteX1" fmla="*/ 0 w 634790"/>
                <a:gd name="connsiteY1" fmla="*/ 498764 h 612119"/>
                <a:gd name="connsiteX2" fmla="*/ 619676 w 634790"/>
                <a:gd name="connsiteY2" fmla="*/ 612119 h 612119"/>
                <a:gd name="connsiteX3" fmla="*/ 634790 w 634790"/>
                <a:gd name="connsiteY3" fmla="*/ 90685 h 612119"/>
                <a:gd name="connsiteX4" fmla="*/ 0 w 634790"/>
                <a:gd name="connsiteY4" fmla="*/ 0 h 612119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27233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790" h="581891">
                  <a:moveTo>
                    <a:pt x="0" y="0"/>
                  </a:moveTo>
                  <a:lnTo>
                    <a:pt x="0" y="498764"/>
                  </a:lnTo>
                  <a:lnTo>
                    <a:pt x="627233" y="581891"/>
                  </a:lnTo>
                  <a:lnTo>
                    <a:pt x="634790" y="90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5607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Centralization Advantages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Easier to share</a:t>
            </a:r>
          </a:p>
          <a:p>
            <a:pPr lvl="1"/>
            <a:r>
              <a:rPr lang="en-US" smtClean="0"/>
              <a:t>Data</a:t>
            </a:r>
          </a:p>
          <a:p>
            <a:pPr lvl="1"/>
            <a:r>
              <a:rPr lang="en-US" smtClean="0"/>
              <a:t>Expensive hardware (printers)</a:t>
            </a:r>
          </a:p>
          <a:p>
            <a:r>
              <a:rPr lang="en-US" smtClean="0"/>
              <a:t>Easier to control</a:t>
            </a:r>
          </a:p>
          <a:p>
            <a:pPr lvl="1"/>
            <a:r>
              <a:rPr lang="en-US" smtClean="0"/>
              <a:t>Purchases</a:t>
            </a:r>
          </a:p>
          <a:p>
            <a:pPr lvl="1"/>
            <a:r>
              <a:rPr lang="en-US" smtClean="0"/>
              <a:t>Usage</a:t>
            </a:r>
          </a:p>
          <a:p>
            <a:r>
              <a:rPr lang="en-US" smtClean="0"/>
              <a:t>Less duplication</a:t>
            </a:r>
          </a:p>
          <a:p>
            <a:r>
              <a:rPr lang="en-US" smtClean="0"/>
              <a:t>Efficiency — less unused resources</a:t>
            </a:r>
          </a:p>
        </p:txBody>
      </p:sp>
    </p:spTree>
    <p:extLst>
      <p:ext uri="{BB962C8B-B14F-4D97-AF65-F5344CB8AC3E}">
        <p14:creationId xmlns:p14="http://schemas.microsoft.com/office/powerpoint/2010/main" val="129239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Centralization Advantages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Compatibility</a:t>
            </a:r>
          </a:p>
          <a:p>
            <a:r>
              <a:rPr lang="en-US" smtClean="0"/>
              <a:t>Bulk buying discounts</a:t>
            </a:r>
          </a:p>
          <a:p>
            <a:r>
              <a:rPr lang="en-US" smtClean="0"/>
              <a:t>Easier training</a:t>
            </a:r>
          </a:p>
          <a:p>
            <a:r>
              <a:rPr lang="en-US" smtClean="0"/>
              <a:t>Ease of maintenance &amp; upgrades</a:t>
            </a:r>
          </a:p>
        </p:txBody>
      </p:sp>
    </p:spTree>
    <p:extLst>
      <p:ext uri="{BB962C8B-B14F-4D97-AF65-F5344CB8AC3E}">
        <p14:creationId xmlns:p14="http://schemas.microsoft.com/office/powerpoint/2010/main" val="3576877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Centralization Advantages</a:t>
            </a:r>
          </a:p>
        </p:txBody>
      </p:sp>
      <p:sp>
        <p:nvSpPr>
          <p:cNvPr id="40963" name="Rectangle 102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Easy backup</a:t>
            </a:r>
          </a:p>
          <a:p>
            <a:r>
              <a:rPr lang="en-US" smtClean="0"/>
              <a:t>Easier to Share</a:t>
            </a:r>
          </a:p>
          <a:p>
            <a:r>
              <a:rPr lang="en-US" smtClean="0"/>
              <a:t>Less duplication</a:t>
            </a:r>
          </a:p>
          <a:p>
            <a:r>
              <a:rPr lang="en-US" smtClean="0"/>
              <a:t>Security control\monitoring</a:t>
            </a:r>
          </a:p>
        </p:txBody>
      </p:sp>
    </p:spTree>
    <p:extLst>
      <p:ext uri="{BB962C8B-B14F-4D97-AF65-F5344CB8AC3E}">
        <p14:creationId xmlns:p14="http://schemas.microsoft.com/office/powerpoint/2010/main" val="3375092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Personnel Centralization Advantages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Workers with similar backgrounds</a:t>
            </a:r>
          </a:p>
          <a:p>
            <a:r>
              <a:rPr lang="en-US" smtClean="0"/>
              <a:t>Easier training</a:t>
            </a:r>
          </a:p>
          <a:p>
            <a:r>
              <a:rPr lang="en-US" smtClean="0"/>
              <a:t>Straightforward growth path</a:t>
            </a:r>
          </a:p>
          <a:p>
            <a:r>
              <a:rPr lang="en-US" smtClean="0"/>
              <a:t>Specialized staff</a:t>
            </a:r>
          </a:p>
          <a:p>
            <a:r>
              <a:rPr lang="en-US" smtClean="0"/>
              <a:t>Easier to see/control costs</a:t>
            </a:r>
          </a:p>
        </p:txBody>
      </p:sp>
    </p:spTree>
    <p:extLst>
      <p:ext uri="{BB962C8B-B14F-4D97-AF65-F5344CB8AC3E}">
        <p14:creationId xmlns:p14="http://schemas.microsoft.com/office/powerpoint/2010/main" val="278608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of PCs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433323"/>
              </p:ext>
            </p:extLst>
          </p:nvPr>
        </p:nvGraphicFramePr>
        <p:xfrm>
          <a:off x="1447800" y="1447800"/>
          <a:ext cx="7112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5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Mobile Computing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905000" y="5486400"/>
            <a:ext cx="53527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/>
              <a:t>By value, more money is spent on </a:t>
            </a:r>
            <a:r>
              <a:rPr lang="en-US" sz="1800" dirty="0" smtClean="0"/>
              <a:t>laptops in 2006.</a:t>
            </a:r>
          </a:p>
          <a:p>
            <a:r>
              <a:rPr lang="en-US" sz="1800" dirty="0" smtClean="0"/>
              <a:t>By 2009, by count more laptops were shipped.</a:t>
            </a:r>
            <a:endParaRPr lang="en-US" sz="1800" dirty="0"/>
          </a:p>
          <a:p>
            <a:r>
              <a:rPr lang="en-US" sz="1800" dirty="0" smtClean="0"/>
              <a:t>Throw </a:t>
            </a:r>
            <a:r>
              <a:rPr lang="en-US" sz="1800" dirty="0"/>
              <a:t>in </a:t>
            </a:r>
            <a:r>
              <a:rPr lang="en-US" sz="1800" dirty="0" smtClean="0"/>
              <a:t>Web-based </a:t>
            </a:r>
            <a:r>
              <a:rPr lang="en-US" sz="1800" dirty="0"/>
              <a:t>cell </a:t>
            </a:r>
            <a:r>
              <a:rPr lang="en-US" sz="1800" dirty="0" smtClean="0"/>
              <a:t>phones and tablets… </a:t>
            </a:r>
            <a:endParaRPr lang="en-US" sz="1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703610"/>
              </p:ext>
            </p:extLst>
          </p:nvPr>
        </p:nvGraphicFramePr>
        <p:xfrm>
          <a:off x="1371600" y="1524000"/>
          <a:ext cx="6604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51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743200" y="4360863"/>
            <a:ext cx="17002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 dirty="0"/>
              <a:t>Hardware administration and operations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954088" y="4167188"/>
            <a:ext cx="1347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Software</a:t>
            </a:r>
          </a:p>
          <a:p>
            <a:r>
              <a:rPr lang="en-US" sz="1600"/>
              <a:t>development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607175" y="5634038"/>
            <a:ext cx="1743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Support end user</a:t>
            </a:r>
          </a:p>
          <a:p>
            <a:r>
              <a:rPr lang="en-US" sz="1600"/>
              <a:t>development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892550" y="2646363"/>
            <a:ext cx="1449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Database</a:t>
            </a:r>
          </a:p>
          <a:p>
            <a:r>
              <a:rPr lang="en-US" sz="1600"/>
              <a:t>administration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152650" y="1976438"/>
            <a:ext cx="1065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Advocacy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648200" y="3962400"/>
            <a:ext cx="15255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 dirty="0"/>
              <a:t>Network management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486275" y="5845175"/>
            <a:ext cx="17097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dirty="0"/>
              <a:t>Software training</a:t>
            </a:r>
          </a:p>
          <a:p>
            <a:r>
              <a:rPr lang="en-US" sz="1600" dirty="0"/>
              <a:t>and support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096000" y="4267200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 dirty="0"/>
              <a:t>Internet and e-business</a:t>
            </a:r>
          </a:p>
        </p:txBody>
      </p:sp>
      <p:grpSp>
        <p:nvGrpSpPr>
          <p:cNvPr id="1036" name="Group 48"/>
          <p:cNvGrpSpPr>
            <a:grpSpLocks/>
          </p:cNvGrpSpPr>
          <p:nvPr/>
        </p:nvGrpSpPr>
        <p:grpSpPr bwMode="auto">
          <a:xfrm>
            <a:off x="3575050" y="3149600"/>
            <a:ext cx="928688" cy="579438"/>
            <a:chOff x="2588" y="1973"/>
            <a:chExt cx="585" cy="365"/>
          </a:xfrm>
        </p:grpSpPr>
        <p:sp>
          <p:nvSpPr>
            <p:cNvPr id="1075" name="Freeform 12"/>
            <p:cNvSpPr>
              <a:spLocks/>
            </p:cNvSpPr>
            <p:nvPr/>
          </p:nvSpPr>
          <p:spPr bwMode="auto">
            <a:xfrm>
              <a:off x="2633" y="2133"/>
              <a:ext cx="136" cy="30"/>
            </a:xfrm>
            <a:custGeom>
              <a:avLst/>
              <a:gdLst>
                <a:gd name="T0" fmla="*/ 0 w 136"/>
                <a:gd name="T1" fmla="*/ 14 h 30"/>
                <a:gd name="T2" fmla="*/ 8 w 136"/>
                <a:gd name="T3" fmla="*/ 7 h 30"/>
                <a:gd name="T4" fmla="*/ 25 w 136"/>
                <a:gd name="T5" fmla="*/ 7 h 30"/>
                <a:gd name="T6" fmla="*/ 67 w 136"/>
                <a:gd name="T7" fmla="*/ 0 h 30"/>
                <a:gd name="T8" fmla="*/ 118 w 136"/>
                <a:gd name="T9" fmla="*/ 7 h 30"/>
                <a:gd name="T10" fmla="*/ 126 w 136"/>
                <a:gd name="T11" fmla="*/ 7 h 30"/>
                <a:gd name="T12" fmla="*/ 135 w 136"/>
                <a:gd name="T13" fmla="*/ 14 h 30"/>
                <a:gd name="T14" fmla="*/ 126 w 136"/>
                <a:gd name="T15" fmla="*/ 22 h 30"/>
                <a:gd name="T16" fmla="*/ 118 w 136"/>
                <a:gd name="T17" fmla="*/ 22 h 30"/>
                <a:gd name="T18" fmla="*/ 67 w 136"/>
                <a:gd name="T19" fmla="*/ 29 h 30"/>
                <a:gd name="T20" fmla="*/ 25 w 136"/>
                <a:gd name="T21" fmla="*/ 22 h 30"/>
                <a:gd name="T22" fmla="*/ 8 w 136"/>
                <a:gd name="T23" fmla="*/ 22 h 30"/>
                <a:gd name="T24" fmla="*/ 0 w 136"/>
                <a:gd name="T25" fmla="*/ 14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30"/>
                <a:gd name="T41" fmla="*/ 136 w 136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30">
                  <a:moveTo>
                    <a:pt x="0" y="14"/>
                  </a:moveTo>
                  <a:lnTo>
                    <a:pt x="8" y="7"/>
                  </a:lnTo>
                  <a:lnTo>
                    <a:pt x="25" y="7"/>
                  </a:lnTo>
                  <a:lnTo>
                    <a:pt x="67" y="0"/>
                  </a:lnTo>
                  <a:lnTo>
                    <a:pt x="118" y="7"/>
                  </a:lnTo>
                  <a:lnTo>
                    <a:pt x="126" y="7"/>
                  </a:lnTo>
                  <a:lnTo>
                    <a:pt x="135" y="14"/>
                  </a:lnTo>
                  <a:lnTo>
                    <a:pt x="126" y="22"/>
                  </a:lnTo>
                  <a:lnTo>
                    <a:pt x="118" y="22"/>
                  </a:lnTo>
                  <a:lnTo>
                    <a:pt x="67" y="29"/>
                  </a:lnTo>
                  <a:lnTo>
                    <a:pt x="25" y="22"/>
                  </a:lnTo>
                  <a:lnTo>
                    <a:pt x="8" y="22"/>
                  </a:lnTo>
                  <a:lnTo>
                    <a:pt x="0" y="14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13"/>
            <p:cNvSpPr>
              <a:spLocks/>
            </p:cNvSpPr>
            <p:nvPr/>
          </p:nvSpPr>
          <p:spPr bwMode="auto">
            <a:xfrm>
              <a:off x="2633" y="2133"/>
              <a:ext cx="142" cy="36"/>
            </a:xfrm>
            <a:custGeom>
              <a:avLst/>
              <a:gdLst>
                <a:gd name="T0" fmla="*/ 0 w 142"/>
                <a:gd name="T1" fmla="*/ 17 h 36"/>
                <a:gd name="T2" fmla="*/ 8 w 142"/>
                <a:gd name="T3" fmla="*/ 9 h 36"/>
                <a:gd name="T4" fmla="*/ 26 w 142"/>
                <a:gd name="T5" fmla="*/ 9 h 36"/>
                <a:gd name="T6" fmla="*/ 70 w 142"/>
                <a:gd name="T7" fmla="*/ 0 h 36"/>
                <a:gd name="T8" fmla="*/ 123 w 142"/>
                <a:gd name="T9" fmla="*/ 9 h 36"/>
                <a:gd name="T10" fmla="*/ 132 w 142"/>
                <a:gd name="T11" fmla="*/ 9 h 36"/>
                <a:gd name="T12" fmla="*/ 141 w 142"/>
                <a:gd name="T13" fmla="*/ 17 h 36"/>
                <a:gd name="T14" fmla="*/ 132 w 142"/>
                <a:gd name="T15" fmla="*/ 26 h 36"/>
                <a:gd name="T16" fmla="*/ 123 w 142"/>
                <a:gd name="T17" fmla="*/ 26 h 36"/>
                <a:gd name="T18" fmla="*/ 70 w 142"/>
                <a:gd name="T19" fmla="*/ 35 h 36"/>
                <a:gd name="T20" fmla="*/ 26 w 142"/>
                <a:gd name="T21" fmla="*/ 26 h 36"/>
                <a:gd name="T22" fmla="*/ 8 w 142"/>
                <a:gd name="T23" fmla="*/ 26 h 36"/>
                <a:gd name="T24" fmla="*/ 0 w 142"/>
                <a:gd name="T25" fmla="*/ 1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2"/>
                <a:gd name="T40" fmla="*/ 0 h 36"/>
                <a:gd name="T41" fmla="*/ 142 w 142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2" h="36">
                  <a:moveTo>
                    <a:pt x="0" y="17"/>
                  </a:moveTo>
                  <a:lnTo>
                    <a:pt x="8" y="9"/>
                  </a:lnTo>
                  <a:lnTo>
                    <a:pt x="26" y="9"/>
                  </a:lnTo>
                  <a:lnTo>
                    <a:pt x="70" y="0"/>
                  </a:lnTo>
                  <a:lnTo>
                    <a:pt x="123" y="9"/>
                  </a:lnTo>
                  <a:lnTo>
                    <a:pt x="132" y="9"/>
                  </a:lnTo>
                  <a:lnTo>
                    <a:pt x="141" y="17"/>
                  </a:lnTo>
                  <a:lnTo>
                    <a:pt x="132" y="26"/>
                  </a:lnTo>
                  <a:lnTo>
                    <a:pt x="123" y="26"/>
                  </a:lnTo>
                  <a:lnTo>
                    <a:pt x="70" y="35"/>
                  </a:lnTo>
                  <a:lnTo>
                    <a:pt x="26" y="26"/>
                  </a:lnTo>
                  <a:lnTo>
                    <a:pt x="8" y="26"/>
                  </a:lnTo>
                  <a:lnTo>
                    <a:pt x="0" y="1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14"/>
            <p:cNvSpPr>
              <a:spLocks/>
            </p:cNvSpPr>
            <p:nvPr/>
          </p:nvSpPr>
          <p:spPr bwMode="auto">
            <a:xfrm>
              <a:off x="2633" y="2115"/>
              <a:ext cx="136" cy="30"/>
            </a:xfrm>
            <a:custGeom>
              <a:avLst/>
              <a:gdLst>
                <a:gd name="T0" fmla="*/ 67 w 136"/>
                <a:gd name="T1" fmla="*/ 0 h 30"/>
                <a:gd name="T2" fmla="*/ 25 w 136"/>
                <a:gd name="T3" fmla="*/ 7 h 30"/>
                <a:gd name="T4" fmla="*/ 8 w 136"/>
                <a:gd name="T5" fmla="*/ 7 h 30"/>
                <a:gd name="T6" fmla="*/ 0 w 136"/>
                <a:gd name="T7" fmla="*/ 15 h 30"/>
                <a:gd name="T8" fmla="*/ 8 w 136"/>
                <a:gd name="T9" fmla="*/ 22 h 30"/>
                <a:gd name="T10" fmla="*/ 25 w 136"/>
                <a:gd name="T11" fmla="*/ 22 h 30"/>
                <a:gd name="T12" fmla="*/ 67 w 136"/>
                <a:gd name="T13" fmla="*/ 29 h 30"/>
                <a:gd name="T14" fmla="*/ 118 w 136"/>
                <a:gd name="T15" fmla="*/ 22 h 30"/>
                <a:gd name="T16" fmla="*/ 126 w 136"/>
                <a:gd name="T17" fmla="*/ 22 h 30"/>
                <a:gd name="T18" fmla="*/ 135 w 136"/>
                <a:gd name="T19" fmla="*/ 15 h 30"/>
                <a:gd name="T20" fmla="*/ 126 w 136"/>
                <a:gd name="T21" fmla="*/ 7 h 30"/>
                <a:gd name="T22" fmla="*/ 118 w 136"/>
                <a:gd name="T23" fmla="*/ 7 h 30"/>
                <a:gd name="T24" fmla="*/ 67 w 136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30"/>
                <a:gd name="T41" fmla="*/ 136 w 136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30">
                  <a:moveTo>
                    <a:pt x="67" y="0"/>
                  </a:moveTo>
                  <a:lnTo>
                    <a:pt x="25" y="7"/>
                  </a:lnTo>
                  <a:lnTo>
                    <a:pt x="8" y="7"/>
                  </a:lnTo>
                  <a:lnTo>
                    <a:pt x="0" y="15"/>
                  </a:lnTo>
                  <a:lnTo>
                    <a:pt x="8" y="22"/>
                  </a:lnTo>
                  <a:lnTo>
                    <a:pt x="25" y="22"/>
                  </a:lnTo>
                  <a:lnTo>
                    <a:pt x="67" y="29"/>
                  </a:lnTo>
                  <a:lnTo>
                    <a:pt x="118" y="22"/>
                  </a:lnTo>
                  <a:lnTo>
                    <a:pt x="126" y="22"/>
                  </a:lnTo>
                  <a:lnTo>
                    <a:pt x="135" y="15"/>
                  </a:lnTo>
                  <a:lnTo>
                    <a:pt x="126" y="7"/>
                  </a:lnTo>
                  <a:lnTo>
                    <a:pt x="118" y="7"/>
                  </a:lnTo>
                  <a:lnTo>
                    <a:pt x="67" y="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15"/>
            <p:cNvSpPr>
              <a:spLocks/>
            </p:cNvSpPr>
            <p:nvPr/>
          </p:nvSpPr>
          <p:spPr bwMode="auto">
            <a:xfrm>
              <a:off x="2633" y="2115"/>
              <a:ext cx="142" cy="36"/>
            </a:xfrm>
            <a:custGeom>
              <a:avLst/>
              <a:gdLst>
                <a:gd name="T0" fmla="*/ 70 w 142"/>
                <a:gd name="T1" fmla="*/ 0 h 36"/>
                <a:gd name="T2" fmla="*/ 26 w 142"/>
                <a:gd name="T3" fmla="*/ 9 h 36"/>
                <a:gd name="T4" fmla="*/ 8 w 142"/>
                <a:gd name="T5" fmla="*/ 9 h 36"/>
                <a:gd name="T6" fmla="*/ 0 w 142"/>
                <a:gd name="T7" fmla="*/ 18 h 36"/>
                <a:gd name="T8" fmla="*/ 8 w 142"/>
                <a:gd name="T9" fmla="*/ 27 h 36"/>
                <a:gd name="T10" fmla="*/ 26 w 142"/>
                <a:gd name="T11" fmla="*/ 27 h 36"/>
                <a:gd name="T12" fmla="*/ 70 w 142"/>
                <a:gd name="T13" fmla="*/ 35 h 36"/>
                <a:gd name="T14" fmla="*/ 123 w 142"/>
                <a:gd name="T15" fmla="*/ 27 h 36"/>
                <a:gd name="T16" fmla="*/ 132 w 142"/>
                <a:gd name="T17" fmla="*/ 27 h 36"/>
                <a:gd name="T18" fmla="*/ 141 w 142"/>
                <a:gd name="T19" fmla="*/ 18 h 36"/>
                <a:gd name="T20" fmla="*/ 132 w 142"/>
                <a:gd name="T21" fmla="*/ 9 h 36"/>
                <a:gd name="T22" fmla="*/ 123 w 142"/>
                <a:gd name="T23" fmla="*/ 9 h 36"/>
                <a:gd name="T24" fmla="*/ 70 w 142"/>
                <a:gd name="T25" fmla="*/ 0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2"/>
                <a:gd name="T40" fmla="*/ 0 h 36"/>
                <a:gd name="T41" fmla="*/ 142 w 142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2" h="36">
                  <a:moveTo>
                    <a:pt x="70" y="0"/>
                  </a:moveTo>
                  <a:lnTo>
                    <a:pt x="26" y="9"/>
                  </a:lnTo>
                  <a:lnTo>
                    <a:pt x="8" y="9"/>
                  </a:lnTo>
                  <a:lnTo>
                    <a:pt x="0" y="18"/>
                  </a:lnTo>
                  <a:lnTo>
                    <a:pt x="8" y="27"/>
                  </a:lnTo>
                  <a:lnTo>
                    <a:pt x="26" y="27"/>
                  </a:lnTo>
                  <a:lnTo>
                    <a:pt x="70" y="35"/>
                  </a:lnTo>
                  <a:lnTo>
                    <a:pt x="123" y="27"/>
                  </a:lnTo>
                  <a:lnTo>
                    <a:pt x="132" y="27"/>
                  </a:lnTo>
                  <a:lnTo>
                    <a:pt x="141" y="18"/>
                  </a:lnTo>
                  <a:lnTo>
                    <a:pt x="132" y="9"/>
                  </a:lnTo>
                  <a:lnTo>
                    <a:pt x="123" y="9"/>
                  </a:lnTo>
                  <a:lnTo>
                    <a:pt x="7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16"/>
            <p:cNvSpPr>
              <a:spLocks/>
            </p:cNvSpPr>
            <p:nvPr/>
          </p:nvSpPr>
          <p:spPr bwMode="auto">
            <a:xfrm>
              <a:off x="2633" y="2106"/>
              <a:ext cx="136" cy="22"/>
            </a:xfrm>
            <a:custGeom>
              <a:avLst/>
              <a:gdLst>
                <a:gd name="T0" fmla="*/ 67 w 136"/>
                <a:gd name="T1" fmla="*/ 0 h 22"/>
                <a:gd name="T2" fmla="*/ 8 w 136"/>
                <a:gd name="T3" fmla="*/ 0 h 22"/>
                <a:gd name="T4" fmla="*/ 0 w 136"/>
                <a:gd name="T5" fmla="*/ 7 h 22"/>
                <a:gd name="T6" fmla="*/ 8 w 136"/>
                <a:gd name="T7" fmla="*/ 14 h 22"/>
                <a:gd name="T8" fmla="*/ 25 w 136"/>
                <a:gd name="T9" fmla="*/ 14 h 22"/>
                <a:gd name="T10" fmla="*/ 67 w 136"/>
                <a:gd name="T11" fmla="*/ 21 h 22"/>
                <a:gd name="T12" fmla="*/ 118 w 136"/>
                <a:gd name="T13" fmla="*/ 14 h 22"/>
                <a:gd name="T14" fmla="*/ 126 w 136"/>
                <a:gd name="T15" fmla="*/ 14 h 22"/>
                <a:gd name="T16" fmla="*/ 135 w 136"/>
                <a:gd name="T17" fmla="*/ 7 h 22"/>
                <a:gd name="T18" fmla="*/ 126 w 136"/>
                <a:gd name="T19" fmla="*/ 0 h 22"/>
                <a:gd name="T20" fmla="*/ 67 w 136"/>
                <a:gd name="T21" fmla="*/ 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22"/>
                <a:gd name="T35" fmla="*/ 136 w 136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22">
                  <a:moveTo>
                    <a:pt x="67" y="0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8" y="14"/>
                  </a:lnTo>
                  <a:lnTo>
                    <a:pt x="25" y="14"/>
                  </a:lnTo>
                  <a:lnTo>
                    <a:pt x="67" y="21"/>
                  </a:lnTo>
                  <a:lnTo>
                    <a:pt x="118" y="14"/>
                  </a:lnTo>
                  <a:lnTo>
                    <a:pt x="126" y="14"/>
                  </a:lnTo>
                  <a:lnTo>
                    <a:pt x="135" y="7"/>
                  </a:lnTo>
                  <a:lnTo>
                    <a:pt x="126" y="0"/>
                  </a:lnTo>
                  <a:lnTo>
                    <a:pt x="67" y="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17"/>
            <p:cNvSpPr>
              <a:spLocks/>
            </p:cNvSpPr>
            <p:nvPr/>
          </p:nvSpPr>
          <p:spPr bwMode="auto">
            <a:xfrm>
              <a:off x="2633" y="2106"/>
              <a:ext cx="142" cy="28"/>
            </a:xfrm>
            <a:custGeom>
              <a:avLst/>
              <a:gdLst>
                <a:gd name="T0" fmla="*/ 70 w 142"/>
                <a:gd name="T1" fmla="*/ 0 h 28"/>
                <a:gd name="T2" fmla="*/ 8 w 142"/>
                <a:gd name="T3" fmla="*/ 0 h 28"/>
                <a:gd name="T4" fmla="*/ 0 w 142"/>
                <a:gd name="T5" fmla="*/ 9 h 28"/>
                <a:gd name="T6" fmla="*/ 8 w 142"/>
                <a:gd name="T7" fmla="*/ 18 h 28"/>
                <a:gd name="T8" fmla="*/ 26 w 142"/>
                <a:gd name="T9" fmla="*/ 18 h 28"/>
                <a:gd name="T10" fmla="*/ 70 w 142"/>
                <a:gd name="T11" fmla="*/ 27 h 28"/>
                <a:gd name="T12" fmla="*/ 123 w 142"/>
                <a:gd name="T13" fmla="*/ 18 h 28"/>
                <a:gd name="T14" fmla="*/ 132 w 142"/>
                <a:gd name="T15" fmla="*/ 18 h 28"/>
                <a:gd name="T16" fmla="*/ 141 w 142"/>
                <a:gd name="T17" fmla="*/ 9 h 28"/>
                <a:gd name="T18" fmla="*/ 132 w 142"/>
                <a:gd name="T19" fmla="*/ 0 h 28"/>
                <a:gd name="T20" fmla="*/ 70 w 142"/>
                <a:gd name="T21" fmla="*/ 0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2"/>
                <a:gd name="T34" fmla="*/ 0 h 28"/>
                <a:gd name="T35" fmla="*/ 142 w 142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2" h="28">
                  <a:moveTo>
                    <a:pt x="70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8" y="18"/>
                  </a:lnTo>
                  <a:lnTo>
                    <a:pt x="26" y="18"/>
                  </a:lnTo>
                  <a:lnTo>
                    <a:pt x="70" y="27"/>
                  </a:lnTo>
                  <a:lnTo>
                    <a:pt x="123" y="18"/>
                  </a:lnTo>
                  <a:lnTo>
                    <a:pt x="132" y="18"/>
                  </a:lnTo>
                  <a:lnTo>
                    <a:pt x="141" y="9"/>
                  </a:lnTo>
                  <a:lnTo>
                    <a:pt x="132" y="0"/>
                  </a:lnTo>
                  <a:lnTo>
                    <a:pt x="7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18"/>
            <p:cNvSpPr>
              <a:spLocks/>
            </p:cNvSpPr>
            <p:nvPr/>
          </p:nvSpPr>
          <p:spPr bwMode="auto">
            <a:xfrm>
              <a:off x="2633" y="2088"/>
              <a:ext cx="136" cy="22"/>
            </a:xfrm>
            <a:custGeom>
              <a:avLst/>
              <a:gdLst>
                <a:gd name="T0" fmla="*/ 67 w 136"/>
                <a:gd name="T1" fmla="*/ 0 h 22"/>
                <a:gd name="T2" fmla="*/ 25 w 136"/>
                <a:gd name="T3" fmla="*/ 7 h 22"/>
                <a:gd name="T4" fmla="*/ 0 w 136"/>
                <a:gd name="T5" fmla="*/ 7 h 22"/>
                <a:gd name="T6" fmla="*/ 8 w 136"/>
                <a:gd name="T7" fmla="*/ 14 h 22"/>
                <a:gd name="T8" fmla="*/ 25 w 136"/>
                <a:gd name="T9" fmla="*/ 14 h 22"/>
                <a:gd name="T10" fmla="*/ 67 w 136"/>
                <a:gd name="T11" fmla="*/ 21 h 22"/>
                <a:gd name="T12" fmla="*/ 118 w 136"/>
                <a:gd name="T13" fmla="*/ 14 h 22"/>
                <a:gd name="T14" fmla="*/ 126 w 136"/>
                <a:gd name="T15" fmla="*/ 14 h 22"/>
                <a:gd name="T16" fmla="*/ 135 w 136"/>
                <a:gd name="T17" fmla="*/ 7 h 22"/>
                <a:gd name="T18" fmla="*/ 118 w 136"/>
                <a:gd name="T19" fmla="*/ 7 h 22"/>
                <a:gd name="T20" fmla="*/ 67 w 136"/>
                <a:gd name="T21" fmla="*/ 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22"/>
                <a:gd name="T35" fmla="*/ 136 w 136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22">
                  <a:moveTo>
                    <a:pt x="67" y="0"/>
                  </a:moveTo>
                  <a:lnTo>
                    <a:pt x="25" y="7"/>
                  </a:lnTo>
                  <a:lnTo>
                    <a:pt x="0" y="7"/>
                  </a:lnTo>
                  <a:lnTo>
                    <a:pt x="8" y="14"/>
                  </a:lnTo>
                  <a:lnTo>
                    <a:pt x="25" y="14"/>
                  </a:lnTo>
                  <a:lnTo>
                    <a:pt x="67" y="21"/>
                  </a:lnTo>
                  <a:lnTo>
                    <a:pt x="118" y="14"/>
                  </a:lnTo>
                  <a:lnTo>
                    <a:pt x="126" y="14"/>
                  </a:lnTo>
                  <a:lnTo>
                    <a:pt x="135" y="7"/>
                  </a:lnTo>
                  <a:lnTo>
                    <a:pt x="118" y="7"/>
                  </a:lnTo>
                  <a:lnTo>
                    <a:pt x="67" y="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19"/>
            <p:cNvSpPr>
              <a:spLocks/>
            </p:cNvSpPr>
            <p:nvPr/>
          </p:nvSpPr>
          <p:spPr bwMode="auto">
            <a:xfrm>
              <a:off x="2633" y="2088"/>
              <a:ext cx="142" cy="28"/>
            </a:xfrm>
            <a:custGeom>
              <a:avLst/>
              <a:gdLst>
                <a:gd name="T0" fmla="*/ 70 w 142"/>
                <a:gd name="T1" fmla="*/ 0 h 28"/>
                <a:gd name="T2" fmla="*/ 26 w 142"/>
                <a:gd name="T3" fmla="*/ 9 h 28"/>
                <a:gd name="T4" fmla="*/ 0 w 142"/>
                <a:gd name="T5" fmla="*/ 9 h 28"/>
                <a:gd name="T6" fmla="*/ 8 w 142"/>
                <a:gd name="T7" fmla="*/ 18 h 28"/>
                <a:gd name="T8" fmla="*/ 26 w 142"/>
                <a:gd name="T9" fmla="*/ 18 h 28"/>
                <a:gd name="T10" fmla="*/ 70 w 142"/>
                <a:gd name="T11" fmla="*/ 27 h 28"/>
                <a:gd name="T12" fmla="*/ 123 w 142"/>
                <a:gd name="T13" fmla="*/ 18 h 28"/>
                <a:gd name="T14" fmla="*/ 132 w 142"/>
                <a:gd name="T15" fmla="*/ 18 h 28"/>
                <a:gd name="T16" fmla="*/ 141 w 142"/>
                <a:gd name="T17" fmla="*/ 9 h 28"/>
                <a:gd name="T18" fmla="*/ 123 w 142"/>
                <a:gd name="T19" fmla="*/ 9 h 28"/>
                <a:gd name="T20" fmla="*/ 70 w 142"/>
                <a:gd name="T21" fmla="*/ 0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2"/>
                <a:gd name="T34" fmla="*/ 0 h 28"/>
                <a:gd name="T35" fmla="*/ 142 w 142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2" h="28">
                  <a:moveTo>
                    <a:pt x="70" y="0"/>
                  </a:moveTo>
                  <a:lnTo>
                    <a:pt x="26" y="9"/>
                  </a:lnTo>
                  <a:lnTo>
                    <a:pt x="0" y="9"/>
                  </a:lnTo>
                  <a:lnTo>
                    <a:pt x="8" y="18"/>
                  </a:lnTo>
                  <a:lnTo>
                    <a:pt x="26" y="18"/>
                  </a:lnTo>
                  <a:lnTo>
                    <a:pt x="70" y="27"/>
                  </a:lnTo>
                  <a:lnTo>
                    <a:pt x="123" y="18"/>
                  </a:lnTo>
                  <a:lnTo>
                    <a:pt x="132" y="18"/>
                  </a:lnTo>
                  <a:lnTo>
                    <a:pt x="141" y="9"/>
                  </a:lnTo>
                  <a:lnTo>
                    <a:pt x="123" y="9"/>
                  </a:lnTo>
                  <a:lnTo>
                    <a:pt x="7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20"/>
            <p:cNvSpPr>
              <a:spLocks/>
            </p:cNvSpPr>
            <p:nvPr/>
          </p:nvSpPr>
          <p:spPr bwMode="auto">
            <a:xfrm>
              <a:off x="2633" y="2071"/>
              <a:ext cx="136" cy="21"/>
            </a:xfrm>
            <a:custGeom>
              <a:avLst/>
              <a:gdLst>
                <a:gd name="T0" fmla="*/ 67 w 136"/>
                <a:gd name="T1" fmla="*/ 0 h 21"/>
                <a:gd name="T2" fmla="*/ 25 w 136"/>
                <a:gd name="T3" fmla="*/ 7 h 21"/>
                <a:gd name="T4" fmla="*/ 8 w 136"/>
                <a:gd name="T5" fmla="*/ 7 h 21"/>
                <a:gd name="T6" fmla="*/ 0 w 136"/>
                <a:gd name="T7" fmla="*/ 13 h 21"/>
                <a:gd name="T8" fmla="*/ 8 w 136"/>
                <a:gd name="T9" fmla="*/ 13 h 21"/>
                <a:gd name="T10" fmla="*/ 25 w 136"/>
                <a:gd name="T11" fmla="*/ 20 h 21"/>
                <a:gd name="T12" fmla="*/ 118 w 136"/>
                <a:gd name="T13" fmla="*/ 20 h 21"/>
                <a:gd name="T14" fmla="*/ 126 w 136"/>
                <a:gd name="T15" fmla="*/ 13 h 21"/>
                <a:gd name="T16" fmla="*/ 135 w 136"/>
                <a:gd name="T17" fmla="*/ 13 h 21"/>
                <a:gd name="T18" fmla="*/ 126 w 136"/>
                <a:gd name="T19" fmla="*/ 7 h 21"/>
                <a:gd name="T20" fmla="*/ 118 w 136"/>
                <a:gd name="T21" fmla="*/ 7 h 21"/>
                <a:gd name="T22" fmla="*/ 67 w 136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"/>
                <a:gd name="T37" fmla="*/ 0 h 21"/>
                <a:gd name="T38" fmla="*/ 136 w 136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" h="21">
                  <a:moveTo>
                    <a:pt x="67" y="0"/>
                  </a:moveTo>
                  <a:lnTo>
                    <a:pt x="25" y="7"/>
                  </a:lnTo>
                  <a:lnTo>
                    <a:pt x="8" y="7"/>
                  </a:lnTo>
                  <a:lnTo>
                    <a:pt x="0" y="13"/>
                  </a:lnTo>
                  <a:lnTo>
                    <a:pt x="8" y="13"/>
                  </a:lnTo>
                  <a:lnTo>
                    <a:pt x="25" y="20"/>
                  </a:lnTo>
                  <a:lnTo>
                    <a:pt x="118" y="20"/>
                  </a:lnTo>
                  <a:lnTo>
                    <a:pt x="126" y="13"/>
                  </a:lnTo>
                  <a:lnTo>
                    <a:pt x="135" y="13"/>
                  </a:lnTo>
                  <a:lnTo>
                    <a:pt x="126" y="7"/>
                  </a:lnTo>
                  <a:lnTo>
                    <a:pt x="118" y="7"/>
                  </a:lnTo>
                  <a:lnTo>
                    <a:pt x="67" y="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21"/>
            <p:cNvSpPr>
              <a:spLocks/>
            </p:cNvSpPr>
            <p:nvPr/>
          </p:nvSpPr>
          <p:spPr bwMode="auto">
            <a:xfrm>
              <a:off x="2633" y="2071"/>
              <a:ext cx="142" cy="27"/>
            </a:xfrm>
            <a:custGeom>
              <a:avLst/>
              <a:gdLst>
                <a:gd name="T0" fmla="*/ 70 w 142"/>
                <a:gd name="T1" fmla="*/ 0 h 27"/>
                <a:gd name="T2" fmla="*/ 26 w 142"/>
                <a:gd name="T3" fmla="*/ 9 h 27"/>
                <a:gd name="T4" fmla="*/ 8 w 142"/>
                <a:gd name="T5" fmla="*/ 9 h 27"/>
                <a:gd name="T6" fmla="*/ 0 w 142"/>
                <a:gd name="T7" fmla="*/ 17 h 27"/>
                <a:gd name="T8" fmla="*/ 8 w 142"/>
                <a:gd name="T9" fmla="*/ 17 h 27"/>
                <a:gd name="T10" fmla="*/ 26 w 142"/>
                <a:gd name="T11" fmla="*/ 26 h 27"/>
                <a:gd name="T12" fmla="*/ 123 w 142"/>
                <a:gd name="T13" fmla="*/ 26 h 27"/>
                <a:gd name="T14" fmla="*/ 132 w 142"/>
                <a:gd name="T15" fmla="*/ 17 h 27"/>
                <a:gd name="T16" fmla="*/ 141 w 142"/>
                <a:gd name="T17" fmla="*/ 17 h 27"/>
                <a:gd name="T18" fmla="*/ 132 w 142"/>
                <a:gd name="T19" fmla="*/ 9 h 27"/>
                <a:gd name="T20" fmla="*/ 123 w 142"/>
                <a:gd name="T21" fmla="*/ 9 h 27"/>
                <a:gd name="T22" fmla="*/ 70 w 142"/>
                <a:gd name="T23" fmla="*/ 0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2"/>
                <a:gd name="T37" fmla="*/ 0 h 27"/>
                <a:gd name="T38" fmla="*/ 142 w 142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2" h="27">
                  <a:moveTo>
                    <a:pt x="70" y="0"/>
                  </a:moveTo>
                  <a:lnTo>
                    <a:pt x="26" y="9"/>
                  </a:lnTo>
                  <a:lnTo>
                    <a:pt x="8" y="9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26" y="26"/>
                  </a:lnTo>
                  <a:lnTo>
                    <a:pt x="123" y="26"/>
                  </a:lnTo>
                  <a:lnTo>
                    <a:pt x="132" y="17"/>
                  </a:lnTo>
                  <a:lnTo>
                    <a:pt x="141" y="17"/>
                  </a:lnTo>
                  <a:lnTo>
                    <a:pt x="132" y="9"/>
                  </a:lnTo>
                  <a:lnTo>
                    <a:pt x="123" y="9"/>
                  </a:lnTo>
                  <a:lnTo>
                    <a:pt x="7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22"/>
            <p:cNvSpPr>
              <a:spLocks/>
            </p:cNvSpPr>
            <p:nvPr/>
          </p:nvSpPr>
          <p:spPr bwMode="auto">
            <a:xfrm>
              <a:off x="2633" y="2053"/>
              <a:ext cx="136" cy="22"/>
            </a:xfrm>
            <a:custGeom>
              <a:avLst/>
              <a:gdLst>
                <a:gd name="T0" fmla="*/ 67 w 136"/>
                <a:gd name="T1" fmla="*/ 0 h 22"/>
                <a:gd name="T2" fmla="*/ 25 w 136"/>
                <a:gd name="T3" fmla="*/ 7 h 22"/>
                <a:gd name="T4" fmla="*/ 8 w 136"/>
                <a:gd name="T5" fmla="*/ 7 h 22"/>
                <a:gd name="T6" fmla="*/ 0 w 136"/>
                <a:gd name="T7" fmla="*/ 14 h 22"/>
                <a:gd name="T8" fmla="*/ 8 w 136"/>
                <a:gd name="T9" fmla="*/ 21 h 22"/>
                <a:gd name="T10" fmla="*/ 126 w 136"/>
                <a:gd name="T11" fmla="*/ 21 h 22"/>
                <a:gd name="T12" fmla="*/ 135 w 136"/>
                <a:gd name="T13" fmla="*/ 14 h 22"/>
                <a:gd name="T14" fmla="*/ 126 w 136"/>
                <a:gd name="T15" fmla="*/ 7 h 22"/>
                <a:gd name="T16" fmla="*/ 118 w 136"/>
                <a:gd name="T17" fmla="*/ 7 h 22"/>
                <a:gd name="T18" fmla="*/ 67 w 136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6"/>
                <a:gd name="T31" fmla="*/ 0 h 22"/>
                <a:gd name="T32" fmla="*/ 136 w 13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6" h="22">
                  <a:moveTo>
                    <a:pt x="67" y="0"/>
                  </a:moveTo>
                  <a:lnTo>
                    <a:pt x="25" y="7"/>
                  </a:lnTo>
                  <a:lnTo>
                    <a:pt x="8" y="7"/>
                  </a:lnTo>
                  <a:lnTo>
                    <a:pt x="0" y="14"/>
                  </a:lnTo>
                  <a:lnTo>
                    <a:pt x="8" y="21"/>
                  </a:lnTo>
                  <a:lnTo>
                    <a:pt x="126" y="21"/>
                  </a:lnTo>
                  <a:lnTo>
                    <a:pt x="135" y="14"/>
                  </a:lnTo>
                  <a:lnTo>
                    <a:pt x="126" y="7"/>
                  </a:lnTo>
                  <a:lnTo>
                    <a:pt x="118" y="7"/>
                  </a:lnTo>
                  <a:lnTo>
                    <a:pt x="67" y="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23"/>
            <p:cNvSpPr>
              <a:spLocks/>
            </p:cNvSpPr>
            <p:nvPr/>
          </p:nvSpPr>
          <p:spPr bwMode="auto">
            <a:xfrm>
              <a:off x="2633" y="2053"/>
              <a:ext cx="142" cy="28"/>
            </a:xfrm>
            <a:custGeom>
              <a:avLst/>
              <a:gdLst>
                <a:gd name="T0" fmla="*/ 70 w 142"/>
                <a:gd name="T1" fmla="*/ 0 h 28"/>
                <a:gd name="T2" fmla="*/ 26 w 142"/>
                <a:gd name="T3" fmla="*/ 9 h 28"/>
                <a:gd name="T4" fmla="*/ 8 w 142"/>
                <a:gd name="T5" fmla="*/ 9 h 28"/>
                <a:gd name="T6" fmla="*/ 0 w 142"/>
                <a:gd name="T7" fmla="*/ 18 h 28"/>
                <a:gd name="T8" fmla="*/ 8 w 142"/>
                <a:gd name="T9" fmla="*/ 27 h 28"/>
                <a:gd name="T10" fmla="*/ 132 w 142"/>
                <a:gd name="T11" fmla="*/ 27 h 28"/>
                <a:gd name="T12" fmla="*/ 141 w 142"/>
                <a:gd name="T13" fmla="*/ 18 h 28"/>
                <a:gd name="T14" fmla="*/ 132 w 142"/>
                <a:gd name="T15" fmla="*/ 9 h 28"/>
                <a:gd name="T16" fmla="*/ 123 w 142"/>
                <a:gd name="T17" fmla="*/ 9 h 28"/>
                <a:gd name="T18" fmla="*/ 70 w 142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2"/>
                <a:gd name="T31" fmla="*/ 0 h 28"/>
                <a:gd name="T32" fmla="*/ 142 w 142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2" h="28">
                  <a:moveTo>
                    <a:pt x="70" y="0"/>
                  </a:moveTo>
                  <a:lnTo>
                    <a:pt x="26" y="9"/>
                  </a:lnTo>
                  <a:lnTo>
                    <a:pt x="8" y="9"/>
                  </a:lnTo>
                  <a:lnTo>
                    <a:pt x="0" y="18"/>
                  </a:lnTo>
                  <a:lnTo>
                    <a:pt x="8" y="27"/>
                  </a:lnTo>
                  <a:lnTo>
                    <a:pt x="132" y="27"/>
                  </a:lnTo>
                  <a:lnTo>
                    <a:pt x="141" y="18"/>
                  </a:lnTo>
                  <a:lnTo>
                    <a:pt x="132" y="9"/>
                  </a:lnTo>
                  <a:lnTo>
                    <a:pt x="123" y="9"/>
                  </a:lnTo>
                  <a:lnTo>
                    <a:pt x="7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24"/>
            <p:cNvSpPr>
              <a:spLocks/>
            </p:cNvSpPr>
            <p:nvPr/>
          </p:nvSpPr>
          <p:spPr bwMode="auto">
            <a:xfrm>
              <a:off x="2633" y="2035"/>
              <a:ext cx="136" cy="31"/>
            </a:xfrm>
            <a:custGeom>
              <a:avLst/>
              <a:gdLst>
                <a:gd name="T0" fmla="*/ 67 w 136"/>
                <a:gd name="T1" fmla="*/ 0 h 31"/>
                <a:gd name="T2" fmla="*/ 25 w 136"/>
                <a:gd name="T3" fmla="*/ 8 h 31"/>
                <a:gd name="T4" fmla="*/ 8 w 136"/>
                <a:gd name="T5" fmla="*/ 8 h 31"/>
                <a:gd name="T6" fmla="*/ 0 w 136"/>
                <a:gd name="T7" fmla="*/ 15 h 31"/>
                <a:gd name="T8" fmla="*/ 8 w 136"/>
                <a:gd name="T9" fmla="*/ 23 h 31"/>
                <a:gd name="T10" fmla="*/ 25 w 136"/>
                <a:gd name="T11" fmla="*/ 23 h 31"/>
                <a:gd name="T12" fmla="*/ 67 w 136"/>
                <a:gd name="T13" fmla="*/ 30 h 31"/>
                <a:gd name="T14" fmla="*/ 118 w 136"/>
                <a:gd name="T15" fmla="*/ 23 h 31"/>
                <a:gd name="T16" fmla="*/ 126 w 136"/>
                <a:gd name="T17" fmla="*/ 23 h 31"/>
                <a:gd name="T18" fmla="*/ 135 w 136"/>
                <a:gd name="T19" fmla="*/ 15 h 31"/>
                <a:gd name="T20" fmla="*/ 126 w 136"/>
                <a:gd name="T21" fmla="*/ 8 h 31"/>
                <a:gd name="T22" fmla="*/ 118 w 136"/>
                <a:gd name="T23" fmla="*/ 8 h 31"/>
                <a:gd name="T24" fmla="*/ 67 w 136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31"/>
                <a:gd name="T41" fmla="*/ 136 w 136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31">
                  <a:moveTo>
                    <a:pt x="67" y="0"/>
                  </a:moveTo>
                  <a:lnTo>
                    <a:pt x="25" y="8"/>
                  </a:lnTo>
                  <a:lnTo>
                    <a:pt x="8" y="8"/>
                  </a:lnTo>
                  <a:lnTo>
                    <a:pt x="0" y="15"/>
                  </a:lnTo>
                  <a:lnTo>
                    <a:pt x="8" y="23"/>
                  </a:lnTo>
                  <a:lnTo>
                    <a:pt x="25" y="23"/>
                  </a:lnTo>
                  <a:lnTo>
                    <a:pt x="67" y="30"/>
                  </a:lnTo>
                  <a:lnTo>
                    <a:pt x="118" y="23"/>
                  </a:lnTo>
                  <a:lnTo>
                    <a:pt x="126" y="23"/>
                  </a:lnTo>
                  <a:lnTo>
                    <a:pt x="135" y="15"/>
                  </a:lnTo>
                  <a:lnTo>
                    <a:pt x="126" y="8"/>
                  </a:lnTo>
                  <a:lnTo>
                    <a:pt x="118" y="8"/>
                  </a:lnTo>
                  <a:lnTo>
                    <a:pt x="67" y="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25"/>
            <p:cNvSpPr>
              <a:spLocks/>
            </p:cNvSpPr>
            <p:nvPr/>
          </p:nvSpPr>
          <p:spPr bwMode="auto">
            <a:xfrm>
              <a:off x="2633" y="2035"/>
              <a:ext cx="142" cy="37"/>
            </a:xfrm>
            <a:custGeom>
              <a:avLst/>
              <a:gdLst>
                <a:gd name="T0" fmla="*/ 70 w 142"/>
                <a:gd name="T1" fmla="*/ 0 h 37"/>
                <a:gd name="T2" fmla="*/ 26 w 142"/>
                <a:gd name="T3" fmla="*/ 9 h 37"/>
                <a:gd name="T4" fmla="*/ 8 w 142"/>
                <a:gd name="T5" fmla="*/ 9 h 37"/>
                <a:gd name="T6" fmla="*/ 0 w 142"/>
                <a:gd name="T7" fmla="*/ 18 h 37"/>
                <a:gd name="T8" fmla="*/ 8 w 142"/>
                <a:gd name="T9" fmla="*/ 27 h 37"/>
                <a:gd name="T10" fmla="*/ 26 w 142"/>
                <a:gd name="T11" fmla="*/ 27 h 37"/>
                <a:gd name="T12" fmla="*/ 70 w 142"/>
                <a:gd name="T13" fmla="*/ 36 h 37"/>
                <a:gd name="T14" fmla="*/ 123 w 142"/>
                <a:gd name="T15" fmla="*/ 27 h 37"/>
                <a:gd name="T16" fmla="*/ 132 w 142"/>
                <a:gd name="T17" fmla="*/ 27 h 37"/>
                <a:gd name="T18" fmla="*/ 141 w 142"/>
                <a:gd name="T19" fmla="*/ 18 h 37"/>
                <a:gd name="T20" fmla="*/ 132 w 142"/>
                <a:gd name="T21" fmla="*/ 9 h 37"/>
                <a:gd name="T22" fmla="*/ 123 w 142"/>
                <a:gd name="T23" fmla="*/ 9 h 37"/>
                <a:gd name="T24" fmla="*/ 70 w 142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2"/>
                <a:gd name="T40" fmla="*/ 0 h 37"/>
                <a:gd name="T41" fmla="*/ 142 w 142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2" h="37">
                  <a:moveTo>
                    <a:pt x="70" y="0"/>
                  </a:moveTo>
                  <a:lnTo>
                    <a:pt x="26" y="9"/>
                  </a:lnTo>
                  <a:lnTo>
                    <a:pt x="8" y="9"/>
                  </a:lnTo>
                  <a:lnTo>
                    <a:pt x="0" y="18"/>
                  </a:lnTo>
                  <a:lnTo>
                    <a:pt x="8" y="27"/>
                  </a:lnTo>
                  <a:lnTo>
                    <a:pt x="26" y="27"/>
                  </a:lnTo>
                  <a:lnTo>
                    <a:pt x="70" y="36"/>
                  </a:lnTo>
                  <a:lnTo>
                    <a:pt x="123" y="27"/>
                  </a:lnTo>
                  <a:lnTo>
                    <a:pt x="132" y="27"/>
                  </a:lnTo>
                  <a:lnTo>
                    <a:pt x="141" y="18"/>
                  </a:lnTo>
                  <a:lnTo>
                    <a:pt x="132" y="9"/>
                  </a:lnTo>
                  <a:lnTo>
                    <a:pt x="123" y="9"/>
                  </a:lnTo>
                  <a:lnTo>
                    <a:pt x="7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26"/>
            <p:cNvSpPr>
              <a:spLocks/>
            </p:cNvSpPr>
            <p:nvPr/>
          </p:nvSpPr>
          <p:spPr bwMode="auto">
            <a:xfrm>
              <a:off x="2633" y="2018"/>
              <a:ext cx="136" cy="30"/>
            </a:xfrm>
            <a:custGeom>
              <a:avLst/>
              <a:gdLst>
                <a:gd name="T0" fmla="*/ 0 w 136"/>
                <a:gd name="T1" fmla="*/ 14 h 30"/>
                <a:gd name="T2" fmla="*/ 8 w 136"/>
                <a:gd name="T3" fmla="*/ 7 h 30"/>
                <a:gd name="T4" fmla="*/ 25 w 136"/>
                <a:gd name="T5" fmla="*/ 7 h 30"/>
                <a:gd name="T6" fmla="*/ 67 w 136"/>
                <a:gd name="T7" fmla="*/ 0 h 30"/>
                <a:gd name="T8" fmla="*/ 118 w 136"/>
                <a:gd name="T9" fmla="*/ 7 h 30"/>
                <a:gd name="T10" fmla="*/ 126 w 136"/>
                <a:gd name="T11" fmla="*/ 7 h 30"/>
                <a:gd name="T12" fmla="*/ 135 w 136"/>
                <a:gd name="T13" fmla="*/ 14 h 30"/>
                <a:gd name="T14" fmla="*/ 126 w 136"/>
                <a:gd name="T15" fmla="*/ 22 h 30"/>
                <a:gd name="T16" fmla="*/ 118 w 136"/>
                <a:gd name="T17" fmla="*/ 22 h 30"/>
                <a:gd name="T18" fmla="*/ 67 w 136"/>
                <a:gd name="T19" fmla="*/ 29 h 30"/>
                <a:gd name="T20" fmla="*/ 25 w 136"/>
                <a:gd name="T21" fmla="*/ 22 h 30"/>
                <a:gd name="T22" fmla="*/ 8 w 136"/>
                <a:gd name="T23" fmla="*/ 22 h 30"/>
                <a:gd name="T24" fmla="*/ 0 w 136"/>
                <a:gd name="T25" fmla="*/ 14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30"/>
                <a:gd name="T41" fmla="*/ 136 w 136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30">
                  <a:moveTo>
                    <a:pt x="0" y="14"/>
                  </a:moveTo>
                  <a:lnTo>
                    <a:pt x="8" y="7"/>
                  </a:lnTo>
                  <a:lnTo>
                    <a:pt x="25" y="7"/>
                  </a:lnTo>
                  <a:lnTo>
                    <a:pt x="67" y="0"/>
                  </a:lnTo>
                  <a:lnTo>
                    <a:pt x="118" y="7"/>
                  </a:lnTo>
                  <a:lnTo>
                    <a:pt x="126" y="7"/>
                  </a:lnTo>
                  <a:lnTo>
                    <a:pt x="135" y="14"/>
                  </a:lnTo>
                  <a:lnTo>
                    <a:pt x="126" y="22"/>
                  </a:lnTo>
                  <a:lnTo>
                    <a:pt x="118" y="22"/>
                  </a:lnTo>
                  <a:lnTo>
                    <a:pt x="67" y="29"/>
                  </a:lnTo>
                  <a:lnTo>
                    <a:pt x="25" y="22"/>
                  </a:lnTo>
                  <a:lnTo>
                    <a:pt x="8" y="22"/>
                  </a:lnTo>
                  <a:lnTo>
                    <a:pt x="0" y="14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Freeform 27"/>
            <p:cNvSpPr>
              <a:spLocks/>
            </p:cNvSpPr>
            <p:nvPr/>
          </p:nvSpPr>
          <p:spPr bwMode="auto">
            <a:xfrm>
              <a:off x="2633" y="2018"/>
              <a:ext cx="142" cy="36"/>
            </a:xfrm>
            <a:custGeom>
              <a:avLst/>
              <a:gdLst>
                <a:gd name="T0" fmla="*/ 0 w 142"/>
                <a:gd name="T1" fmla="*/ 17 h 36"/>
                <a:gd name="T2" fmla="*/ 8 w 142"/>
                <a:gd name="T3" fmla="*/ 8 h 36"/>
                <a:gd name="T4" fmla="*/ 26 w 142"/>
                <a:gd name="T5" fmla="*/ 8 h 36"/>
                <a:gd name="T6" fmla="*/ 70 w 142"/>
                <a:gd name="T7" fmla="*/ 0 h 36"/>
                <a:gd name="T8" fmla="*/ 123 w 142"/>
                <a:gd name="T9" fmla="*/ 8 h 36"/>
                <a:gd name="T10" fmla="*/ 132 w 142"/>
                <a:gd name="T11" fmla="*/ 8 h 36"/>
                <a:gd name="T12" fmla="*/ 141 w 142"/>
                <a:gd name="T13" fmla="*/ 17 h 36"/>
                <a:gd name="T14" fmla="*/ 132 w 142"/>
                <a:gd name="T15" fmla="*/ 26 h 36"/>
                <a:gd name="T16" fmla="*/ 123 w 142"/>
                <a:gd name="T17" fmla="*/ 26 h 36"/>
                <a:gd name="T18" fmla="*/ 70 w 142"/>
                <a:gd name="T19" fmla="*/ 35 h 36"/>
                <a:gd name="T20" fmla="*/ 26 w 142"/>
                <a:gd name="T21" fmla="*/ 26 h 36"/>
                <a:gd name="T22" fmla="*/ 8 w 142"/>
                <a:gd name="T23" fmla="*/ 26 h 36"/>
                <a:gd name="T24" fmla="*/ 0 w 142"/>
                <a:gd name="T25" fmla="*/ 1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2"/>
                <a:gd name="T40" fmla="*/ 0 h 36"/>
                <a:gd name="T41" fmla="*/ 142 w 142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2" h="36">
                  <a:moveTo>
                    <a:pt x="0" y="17"/>
                  </a:moveTo>
                  <a:lnTo>
                    <a:pt x="8" y="8"/>
                  </a:lnTo>
                  <a:lnTo>
                    <a:pt x="26" y="8"/>
                  </a:lnTo>
                  <a:lnTo>
                    <a:pt x="70" y="0"/>
                  </a:lnTo>
                  <a:lnTo>
                    <a:pt x="123" y="8"/>
                  </a:lnTo>
                  <a:lnTo>
                    <a:pt x="132" y="8"/>
                  </a:lnTo>
                  <a:lnTo>
                    <a:pt x="141" y="17"/>
                  </a:lnTo>
                  <a:lnTo>
                    <a:pt x="132" y="26"/>
                  </a:lnTo>
                  <a:lnTo>
                    <a:pt x="123" y="26"/>
                  </a:lnTo>
                  <a:lnTo>
                    <a:pt x="70" y="35"/>
                  </a:lnTo>
                  <a:lnTo>
                    <a:pt x="26" y="26"/>
                  </a:lnTo>
                  <a:lnTo>
                    <a:pt x="8" y="26"/>
                  </a:lnTo>
                  <a:lnTo>
                    <a:pt x="0" y="1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 28"/>
            <p:cNvSpPr>
              <a:spLocks/>
            </p:cNvSpPr>
            <p:nvPr/>
          </p:nvSpPr>
          <p:spPr bwMode="auto">
            <a:xfrm>
              <a:off x="2588" y="1973"/>
              <a:ext cx="249" cy="214"/>
            </a:xfrm>
            <a:custGeom>
              <a:avLst/>
              <a:gdLst>
                <a:gd name="T0" fmla="*/ 0 w 249"/>
                <a:gd name="T1" fmla="*/ 27 h 214"/>
                <a:gd name="T2" fmla="*/ 0 w 249"/>
                <a:gd name="T3" fmla="*/ 213 h 214"/>
                <a:gd name="T4" fmla="*/ 230 w 249"/>
                <a:gd name="T5" fmla="*/ 213 h 214"/>
                <a:gd name="T6" fmla="*/ 230 w 249"/>
                <a:gd name="T7" fmla="*/ 27 h 214"/>
                <a:gd name="T8" fmla="*/ 9 w 249"/>
                <a:gd name="T9" fmla="*/ 27 h 214"/>
                <a:gd name="T10" fmla="*/ 45 w 249"/>
                <a:gd name="T11" fmla="*/ 0 h 214"/>
                <a:gd name="T12" fmla="*/ 248 w 249"/>
                <a:gd name="T13" fmla="*/ 0 h 214"/>
                <a:gd name="T14" fmla="*/ 222 w 249"/>
                <a:gd name="T15" fmla="*/ 36 h 214"/>
                <a:gd name="T16" fmla="*/ 0 w 249"/>
                <a:gd name="T17" fmla="*/ 27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214"/>
                <a:gd name="T29" fmla="*/ 249 w 249"/>
                <a:gd name="T30" fmla="*/ 214 h 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214">
                  <a:moveTo>
                    <a:pt x="0" y="27"/>
                  </a:moveTo>
                  <a:lnTo>
                    <a:pt x="0" y="213"/>
                  </a:lnTo>
                  <a:lnTo>
                    <a:pt x="230" y="213"/>
                  </a:lnTo>
                  <a:lnTo>
                    <a:pt x="230" y="27"/>
                  </a:lnTo>
                  <a:lnTo>
                    <a:pt x="9" y="27"/>
                  </a:lnTo>
                  <a:lnTo>
                    <a:pt x="45" y="0"/>
                  </a:lnTo>
                  <a:lnTo>
                    <a:pt x="248" y="0"/>
                  </a:lnTo>
                  <a:lnTo>
                    <a:pt x="222" y="36"/>
                  </a:lnTo>
                  <a:lnTo>
                    <a:pt x="0" y="2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 29"/>
            <p:cNvSpPr>
              <a:spLocks/>
            </p:cNvSpPr>
            <p:nvPr/>
          </p:nvSpPr>
          <p:spPr bwMode="auto">
            <a:xfrm>
              <a:off x="2818" y="1982"/>
              <a:ext cx="19" cy="205"/>
            </a:xfrm>
            <a:custGeom>
              <a:avLst/>
              <a:gdLst>
                <a:gd name="T0" fmla="*/ 18 w 19"/>
                <a:gd name="T1" fmla="*/ 0 h 205"/>
                <a:gd name="T2" fmla="*/ 18 w 19"/>
                <a:gd name="T3" fmla="*/ 177 h 205"/>
                <a:gd name="T4" fmla="*/ 0 w 19"/>
                <a:gd name="T5" fmla="*/ 204 h 205"/>
                <a:gd name="T6" fmla="*/ 0 w 19"/>
                <a:gd name="T7" fmla="*/ 18 h 205"/>
                <a:gd name="T8" fmla="*/ 18 w 19"/>
                <a:gd name="T9" fmla="*/ 0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05"/>
                <a:gd name="T17" fmla="*/ 19 w 19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05">
                  <a:moveTo>
                    <a:pt x="18" y="0"/>
                  </a:moveTo>
                  <a:lnTo>
                    <a:pt x="18" y="177"/>
                  </a:lnTo>
                  <a:lnTo>
                    <a:pt x="0" y="204"/>
                  </a:lnTo>
                  <a:lnTo>
                    <a:pt x="0" y="18"/>
                  </a:lnTo>
                  <a:lnTo>
                    <a:pt x="18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30"/>
            <p:cNvSpPr>
              <a:spLocks/>
            </p:cNvSpPr>
            <p:nvPr/>
          </p:nvSpPr>
          <p:spPr bwMode="auto">
            <a:xfrm>
              <a:off x="2933" y="2275"/>
              <a:ext cx="155" cy="30"/>
            </a:xfrm>
            <a:custGeom>
              <a:avLst/>
              <a:gdLst>
                <a:gd name="T0" fmla="*/ 0 w 155"/>
                <a:gd name="T1" fmla="*/ 14 h 30"/>
                <a:gd name="T2" fmla="*/ 9 w 155"/>
                <a:gd name="T3" fmla="*/ 7 h 30"/>
                <a:gd name="T4" fmla="*/ 26 w 155"/>
                <a:gd name="T5" fmla="*/ 0 h 30"/>
                <a:gd name="T6" fmla="*/ 128 w 155"/>
                <a:gd name="T7" fmla="*/ 0 h 30"/>
                <a:gd name="T8" fmla="*/ 145 w 155"/>
                <a:gd name="T9" fmla="*/ 7 h 30"/>
                <a:gd name="T10" fmla="*/ 154 w 155"/>
                <a:gd name="T11" fmla="*/ 14 h 30"/>
                <a:gd name="T12" fmla="*/ 145 w 155"/>
                <a:gd name="T13" fmla="*/ 22 h 30"/>
                <a:gd name="T14" fmla="*/ 128 w 155"/>
                <a:gd name="T15" fmla="*/ 22 h 30"/>
                <a:gd name="T16" fmla="*/ 77 w 155"/>
                <a:gd name="T17" fmla="*/ 29 h 30"/>
                <a:gd name="T18" fmla="*/ 26 w 155"/>
                <a:gd name="T19" fmla="*/ 22 h 30"/>
                <a:gd name="T20" fmla="*/ 9 w 155"/>
                <a:gd name="T21" fmla="*/ 22 h 30"/>
                <a:gd name="T22" fmla="*/ 0 w 155"/>
                <a:gd name="T23" fmla="*/ 14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5"/>
                <a:gd name="T37" fmla="*/ 0 h 30"/>
                <a:gd name="T38" fmla="*/ 155 w 155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5" h="30">
                  <a:moveTo>
                    <a:pt x="0" y="14"/>
                  </a:moveTo>
                  <a:lnTo>
                    <a:pt x="9" y="7"/>
                  </a:lnTo>
                  <a:lnTo>
                    <a:pt x="26" y="0"/>
                  </a:lnTo>
                  <a:lnTo>
                    <a:pt x="128" y="0"/>
                  </a:lnTo>
                  <a:lnTo>
                    <a:pt x="145" y="7"/>
                  </a:lnTo>
                  <a:lnTo>
                    <a:pt x="154" y="14"/>
                  </a:lnTo>
                  <a:lnTo>
                    <a:pt x="145" y="22"/>
                  </a:lnTo>
                  <a:lnTo>
                    <a:pt x="128" y="22"/>
                  </a:lnTo>
                  <a:lnTo>
                    <a:pt x="77" y="29"/>
                  </a:lnTo>
                  <a:lnTo>
                    <a:pt x="26" y="22"/>
                  </a:lnTo>
                  <a:lnTo>
                    <a:pt x="9" y="22"/>
                  </a:lnTo>
                  <a:lnTo>
                    <a:pt x="0" y="14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31"/>
            <p:cNvSpPr>
              <a:spLocks/>
            </p:cNvSpPr>
            <p:nvPr/>
          </p:nvSpPr>
          <p:spPr bwMode="auto">
            <a:xfrm>
              <a:off x="2933" y="2275"/>
              <a:ext cx="161" cy="36"/>
            </a:xfrm>
            <a:custGeom>
              <a:avLst/>
              <a:gdLst>
                <a:gd name="T0" fmla="*/ 0 w 161"/>
                <a:gd name="T1" fmla="*/ 17 h 36"/>
                <a:gd name="T2" fmla="*/ 9 w 161"/>
                <a:gd name="T3" fmla="*/ 8 h 36"/>
                <a:gd name="T4" fmla="*/ 27 w 161"/>
                <a:gd name="T5" fmla="*/ 0 h 36"/>
                <a:gd name="T6" fmla="*/ 133 w 161"/>
                <a:gd name="T7" fmla="*/ 0 h 36"/>
                <a:gd name="T8" fmla="*/ 151 w 161"/>
                <a:gd name="T9" fmla="*/ 8 h 36"/>
                <a:gd name="T10" fmla="*/ 160 w 161"/>
                <a:gd name="T11" fmla="*/ 17 h 36"/>
                <a:gd name="T12" fmla="*/ 151 w 161"/>
                <a:gd name="T13" fmla="*/ 26 h 36"/>
                <a:gd name="T14" fmla="*/ 133 w 161"/>
                <a:gd name="T15" fmla="*/ 26 h 36"/>
                <a:gd name="T16" fmla="*/ 80 w 161"/>
                <a:gd name="T17" fmla="*/ 35 h 36"/>
                <a:gd name="T18" fmla="*/ 27 w 161"/>
                <a:gd name="T19" fmla="*/ 26 h 36"/>
                <a:gd name="T20" fmla="*/ 9 w 161"/>
                <a:gd name="T21" fmla="*/ 26 h 36"/>
                <a:gd name="T22" fmla="*/ 0 w 161"/>
                <a:gd name="T23" fmla="*/ 17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"/>
                <a:gd name="T37" fmla="*/ 0 h 36"/>
                <a:gd name="T38" fmla="*/ 161 w 161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1" h="36">
                  <a:moveTo>
                    <a:pt x="0" y="17"/>
                  </a:moveTo>
                  <a:lnTo>
                    <a:pt x="9" y="8"/>
                  </a:lnTo>
                  <a:lnTo>
                    <a:pt x="27" y="0"/>
                  </a:lnTo>
                  <a:lnTo>
                    <a:pt x="133" y="0"/>
                  </a:lnTo>
                  <a:lnTo>
                    <a:pt x="151" y="8"/>
                  </a:lnTo>
                  <a:lnTo>
                    <a:pt x="160" y="17"/>
                  </a:lnTo>
                  <a:lnTo>
                    <a:pt x="151" y="26"/>
                  </a:lnTo>
                  <a:lnTo>
                    <a:pt x="133" y="26"/>
                  </a:lnTo>
                  <a:lnTo>
                    <a:pt x="80" y="35"/>
                  </a:lnTo>
                  <a:lnTo>
                    <a:pt x="27" y="26"/>
                  </a:lnTo>
                  <a:lnTo>
                    <a:pt x="9" y="26"/>
                  </a:lnTo>
                  <a:lnTo>
                    <a:pt x="0" y="1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32"/>
            <p:cNvSpPr>
              <a:spLocks/>
            </p:cNvSpPr>
            <p:nvPr/>
          </p:nvSpPr>
          <p:spPr bwMode="auto">
            <a:xfrm>
              <a:off x="2933" y="2248"/>
              <a:ext cx="155" cy="30"/>
            </a:xfrm>
            <a:custGeom>
              <a:avLst/>
              <a:gdLst>
                <a:gd name="T0" fmla="*/ 77 w 155"/>
                <a:gd name="T1" fmla="*/ 0 h 30"/>
                <a:gd name="T2" fmla="*/ 26 w 155"/>
                <a:gd name="T3" fmla="*/ 7 h 30"/>
                <a:gd name="T4" fmla="*/ 9 w 155"/>
                <a:gd name="T5" fmla="*/ 7 h 30"/>
                <a:gd name="T6" fmla="*/ 0 w 155"/>
                <a:gd name="T7" fmla="*/ 15 h 30"/>
                <a:gd name="T8" fmla="*/ 9 w 155"/>
                <a:gd name="T9" fmla="*/ 22 h 30"/>
                <a:gd name="T10" fmla="*/ 26 w 155"/>
                <a:gd name="T11" fmla="*/ 22 h 30"/>
                <a:gd name="T12" fmla="*/ 77 w 155"/>
                <a:gd name="T13" fmla="*/ 29 h 30"/>
                <a:gd name="T14" fmla="*/ 128 w 155"/>
                <a:gd name="T15" fmla="*/ 22 h 30"/>
                <a:gd name="T16" fmla="*/ 145 w 155"/>
                <a:gd name="T17" fmla="*/ 22 h 30"/>
                <a:gd name="T18" fmla="*/ 154 w 155"/>
                <a:gd name="T19" fmla="*/ 15 h 30"/>
                <a:gd name="T20" fmla="*/ 145 w 155"/>
                <a:gd name="T21" fmla="*/ 7 h 30"/>
                <a:gd name="T22" fmla="*/ 128 w 155"/>
                <a:gd name="T23" fmla="*/ 7 h 30"/>
                <a:gd name="T24" fmla="*/ 77 w 155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5"/>
                <a:gd name="T40" fmla="*/ 0 h 30"/>
                <a:gd name="T41" fmla="*/ 155 w 15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5" h="30">
                  <a:moveTo>
                    <a:pt x="77" y="0"/>
                  </a:moveTo>
                  <a:lnTo>
                    <a:pt x="26" y="7"/>
                  </a:lnTo>
                  <a:lnTo>
                    <a:pt x="9" y="7"/>
                  </a:lnTo>
                  <a:lnTo>
                    <a:pt x="0" y="15"/>
                  </a:lnTo>
                  <a:lnTo>
                    <a:pt x="9" y="22"/>
                  </a:lnTo>
                  <a:lnTo>
                    <a:pt x="26" y="22"/>
                  </a:lnTo>
                  <a:lnTo>
                    <a:pt x="77" y="29"/>
                  </a:lnTo>
                  <a:lnTo>
                    <a:pt x="128" y="22"/>
                  </a:lnTo>
                  <a:lnTo>
                    <a:pt x="145" y="22"/>
                  </a:lnTo>
                  <a:lnTo>
                    <a:pt x="154" y="15"/>
                  </a:lnTo>
                  <a:lnTo>
                    <a:pt x="145" y="7"/>
                  </a:lnTo>
                  <a:lnTo>
                    <a:pt x="128" y="7"/>
                  </a:lnTo>
                  <a:lnTo>
                    <a:pt x="77" y="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33"/>
            <p:cNvSpPr>
              <a:spLocks/>
            </p:cNvSpPr>
            <p:nvPr/>
          </p:nvSpPr>
          <p:spPr bwMode="auto">
            <a:xfrm>
              <a:off x="2933" y="2248"/>
              <a:ext cx="161" cy="36"/>
            </a:xfrm>
            <a:custGeom>
              <a:avLst/>
              <a:gdLst>
                <a:gd name="T0" fmla="*/ 80 w 161"/>
                <a:gd name="T1" fmla="*/ 0 h 36"/>
                <a:gd name="T2" fmla="*/ 27 w 161"/>
                <a:gd name="T3" fmla="*/ 9 h 36"/>
                <a:gd name="T4" fmla="*/ 9 w 161"/>
                <a:gd name="T5" fmla="*/ 9 h 36"/>
                <a:gd name="T6" fmla="*/ 0 w 161"/>
                <a:gd name="T7" fmla="*/ 18 h 36"/>
                <a:gd name="T8" fmla="*/ 9 w 161"/>
                <a:gd name="T9" fmla="*/ 27 h 36"/>
                <a:gd name="T10" fmla="*/ 27 w 161"/>
                <a:gd name="T11" fmla="*/ 27 h 36"/>
                <a:gd name="T12" fmla="*/ 80 w 161"/>
                <a:gd name="T13" fmla="*/ 35 h 36"/>
                <a:gd name="T14" fmla="*/ 133 w 161"/>
                <a:gd name="T15" fmla="*/ 27 h 36"/>
                <a:gd name="T16" fmla="*/ 151 w 161"/>
                <a:gd name="T17" fmla="*/ 27 h 36"/>
                <a:gd name="T18" fmla="*/ 160 w 161"/>
                <a:gd name="T19" fmla="*/ 18 h 36"/>
                <a:gd name="T20" fmla="*/ 151 w 161"/>
                <a:gd name="T21" fmla="*/ 9 h 36"/>
                <a:gd name="T22" fmla="*/ 133 w 161"/>
                <a:gd name="T23" fmla="*/ 9 h 36"/>
                <a:gd name="T24" fmla="*/ 80 w 161"/>
                <a:gd name="T25" fmla="*/ 0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1"/>
                <a:gd name="T40" fmla="*/ 0 h 36"/>
                <a:gd name="T41" fmla="*/ 161 w 161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1" h="36">
                  <a:moveTo>
                    <a:pt x="80" y="0"/>
                  </a:moveTo>
                  <a:lnTo>
                    <a:pt x="27" y="9"/>
                  </a:lnTo>
                  <a:lnTo>
                    <a:pt x="9" y="9"/>
                  </a:lnTo>
                  <a:lnTo>
                    <a:pt x="0" y="18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80" y="35"/>
                  </a:lnTo>
                  <a:lnTo>
                    <a:pt x="133" y="27"/>
                  </a:lnTo>
                  <a:lnTo>
                    <a:pt x="151" y="27"/>
                  </a:lnTo>
                  <a:lnTo>
                    <a:pt x="160" y="18"/>
                  </a:lnTo>
                  <a:lnTo>
                    <a:pt x="151" y="9"/>
                  </a:lnTo>
                  <a:lnTo>
                    <a:pt x="133" y="9"/>
                  </a:lnTo>
                  <a:lnTo>
                    <a:pt x="8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34"/>
            <p:cNvSpPr>
              <a:spLocks/>
            </p:cNvSpPr>
            <p:nvPr/>
          </p:nvSpPr>
          <p:spPr bwMode="auto">
            <a:xfrm>
              <a:off x="2933" y="2230"/>
              <a:ext cx="155" cy="31"/>
            </a:xfrm>
            <a:custGeom>
              <a:avLst/>
              <a:gdLst>
                <a:gd name="T0" fmla="*/ 77 w 155"/>
                <a:gd name="T1" fmla="*/ 0 h 31"/>
                <a:gd name="T2" fmla="*/ 26 w 155"/>
                <a:gd name="T3" fmla="*/ 8 h 31"/>
                <a:gd name="T4" fmla="*/ 9 w 155"/>
                <a:gd name="T5" fmla="*/ 8 h 31"/>
                <a:gd name="T6" fmla="*/ 0 w 155"/>
                <a:gd name="T7" fmla="*/ 15 h 31"/>
                <a:gd name="T8" fmla="*/ 9 w 155"/>
                <a:gd name="T9" fmla="*/ 23 h 31"/>
                <a:gd name="T10" fmla="*/ 26 w 155"/>
                <a:gd name="T11" fmla="*/ 23 h 31"/>
                <a:gd name="T12" fmla="*/ 77 w 155"/>
                <a:gd name="T13" fmla="*/ 30 h 31"/>
                <a:gd name="T14" fmla="*/ 128 w 155"/>
                <a:gd name="T15" fmla="*/ 23 h 31"/>
                <a:gd name="T16" fmla="*/ 145 w 155"/>
                <a:gd name="T17" fmla="*/ 23 h 31"/>
                <a:gd name="T18" fmla="*/ 154 w 155"/>
                <a:gd name="T19" fmla="*/ 15 h 31"/>
                <a:gd name="T20" fmla="*/ 145 w 155"/>
                <a:gd name="T21" fmla="*/ 8 h 31"/>
                <a:gd name="T22" fmla="*/ 128 w 155"/>
                <a:gd name="T23" fmla="*/ 8 h 31"/>
                <a:gd name="T24" fmla="*/ 77 w 155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5"/>
                <a:gd name="T40" fmla="*/ 0 h 31"/>
                <a:gd name="T41" fmla="*/ 155 w 155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5" h="31">
                  <a:moveTo>
                    <a:pt x="77" y="0"/>
                  </a:moveTo>
                  <a:lnTo>
                    <a:pt x="26" y="8"/>
                  </a:lnTo>
                  <a:lnTo>
                    <a:pt x="9" y="8"/>
                  </a:lnTo>
                  <a:lnTo>
                    <a:pt x="0" y="15"/>
                  </a:lnTo>
                  <a:lnTo>
                    <a:pt x="9" y="23"/>
                  </a:lnTo>
                  <a:lnTo>
                    <a:pt x="26" y="23"/>
                  </a:lnTo>
                  <a:lnTo>
                    <a:pt x="77" y="30"/>
                  </a:lnTo>
                  <a:lnTo>
                    <a:pt x="128" y="23"/>
                  </a:lnTo>
                  <a:lnTo>
                    <a:pt x="145" y="23"/>
                  </a:lnTo>
                  <a:lnTo>
                    <a:pt x="154" y="15"/>
                  </a:lnTo>
                  <a:lnTo>
                    <a:pt x="145" y="8"/>
                  </a:lnTo>
                  <a:lnTo>
                    <a:pt x="128" y="8"/>
                  </a:lnTo>
                  <a:lnTo>
                    <a:pt x="77" y="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35"/>
            <p:cNvSpPr>
              <a:spLocks/>
            </p:cNvSpPr>
            <p:nvPr/>
          </p:nvSpPr>
          <p:spPr bwMode="auto">
            <a:xfrm>
              <a:off x="2933" y="2230"/>
              <a:ext cx="161" cy="37"/>
            </a:xfrm>
            <a:custGeom>
              <a:avLst/>
              <a:gdLst>
                <a:gd name="T0" fmla="*/ 80 w 161"/>
                <a:gd name="T1" fmla="*/ 0 h 37"/>
                <a:gd name="T2" fmla="*/ 27 w 161"/>
                <a:gd name="T3" fmla="*/ 9 h 37"/>
                <a:gd name="T4" fmla="*/ 9 w 161"/>
                <a:gd name="T5" fmla="*/ 9 h 37"/>
                <a:gd name="T6" fmla="*/ 0 w 161"/>
                <a:gd name="T7" fmla="*/ 18 h 37"/>
                <a:gd name="T8" fmla="*/ 9 w 161"/>
                <a:gd name="T9" fmla="*/ 27 h 37"/>
                <a:gd name="T10" fmla="*/ 27 w 161"/>
                <a:gd name="T11" fmla="*/ 27 h 37"/>
                <a:gd name="T12" fmla="*/ 80 w 161"/>
                <a:gd name="T13" fmla="*/ 36 h 37"/>
                <a:gd name="T14" fmla="*/ 133 w 161"/>
                <a:gd name="T15" fmla="*/ 27 h 37"/>
                <a:gd name="T16" fmla="*/ 151 w 161"/>
                <a:gd name="T17" fmla="*/ 27 h 37"/>
                <a:gd name="T18" fmla="*/ 160 w 161"/>
                <a:gd name="T19" fmla="*/ 18 h 37"/>
                <a:gd name="T20" fmla="*/ 151 w 161"/>
                <a:gd name="T21" fmla="*/ 9 h 37"/>
                <a:gd name="T22" fmla="*/ 133 w 161"/>
                <a:gd name="T23" fmla="*/ 9 h 37"/>
                <a:gd name="T24" fmla="*/ 80 w 161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1"/>
                <a:gd name="T40" fmla="*/ 0 h 37"/>
                <a:gd name="T41" fmla="*/ 161 w 161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1" h="37">
                  <a:moveTo>
                    <a:pt x="80" y="0"/>
                  </a:moveTo>
                  <a:lnTo>
                    <a:pt x="27" y="9"/>
                  </a:lnTo>
                  <a:lnTo>
                    <a:pt x="9" y="9"/>
                  </a:lnTo>
                  <a:lnTo>
                    <a:pt x="0" y="18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80" y="36"/>
                  </a:lnTo>
                  <a:lnTo>
                    <a:pt x="133" y="27"/>
                  </a:lnTo>
                  <a:lnTo>
                    <a:pt x="151" y="27"/>
                  </a:lnTo>
                  <a:lnTo>
                    <a:pt x="160" y="18"/>
                  </a:lnTo>
                  <a:lnTo>
                    <a:pt x="151" y="9"/>
                  </a:lnTo>
                  <a:lnTo>
                    <a:pt x="133" y="9"/>
                  </a:lnTo>
                  <a:lnTo>
                    <a:pt x="8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36"/>
            <p:cNvSpPr>
              <a:spLocks/>
            </p:cNvSpPr>
            <p:nvPr/>
          </p:nvSpPr>
          <p:spPr bwMode="auto">
            <a:xfrm>
              <a:off x="2933" y="2212"/>
              <a:ext cx="155" cy="31"/>
            </a:xfrm>
            <a:custGeom>
              <a:avLst/>
              <a:gdLst>
                <a:gd name="T0" fmla="*/ 77 w 155"/>
                <a:gd name="T1" fmla="*/ 0 h 31"/>
                <a:gd name="T2" fmla="*/ 26 w 155"/>
                <a:gd name="T3" fmla="*/ 8 h 31"/>
                <a:gd name="T4" fmla="*/ 9 w 155"/>
                <a:gd name="T5" fmla="*/ 8 h 31"/>
                <a:gd name="T6" fmla="*/ 0 w 155"/>
                <a:gd name="T7" fmla="*/ 15 h 31"/>
                <a:gd name="T8" fmla="*/ 9 w 155"/>
                <a:gd name="T9" fmla="*/ 23 h 31"/>
                <a:gd name="T10" fmla="*/ 26 w 155"/>
                <a:gd name="T11" fmla="*/ 23 h 31"/>
                <a:gd name="T12" fmla="*/ 77 w 155"/>
                <a:gd name="T13" fmla="*/ 30 h 31"/>
                <a:gd name="T14" fmla="*/ 128 w 155"/>
                <a:gd name="T15" fmla="*/ 23 h 31"/>
                <a:gd name="T16" fmla="*/ 145 w 155"/>
                <a:gd name="T17" fmla="*/ 23 h 31"/>
                <a:gd name="T18" fmla="*/ 154 w 155"/>
                <a:gd name="T19" fmla="*/ 15 h 31"/>
                <a:gd name="T20" fmla="*/ 145 w 155"/>
                <a:gd name="T21" fmla="*/ 8 h 31"/>
                <a:gd name="T22" fmla="*/ 128 w 155"/>
                <a:gd name="T23" fmla="*/ 8 h 31"/>
                <a:gd name="T24" fmla="*/ 77 w 155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5"/>
                <a:gd name="T40" fmla="*/ 0 h 31"/>
                <a:gd name="T41" fmla="*/ 155 w 155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5" h="31">
                  <a:moveTo>
                    <a:pt x="77" y="0"/>
                  </a:moveTo>
                  <a:lnTo>
                    <a:pt x="26" y="8"/>
                  </a:lnTo>
                  <a:lnTo>
                    <a:pt x="9" y="8"/>
                  </a:lnTo>
                  <a:lnTo>
                    <a:pt x="0" y="15"/>
                  </a:lnTo>
                  <a:lnTo>
                    <a:pt x="9" y="23"/>
                  </a:lnTo>
                  <a:lnTo>
                    <a:pt x="26" y="23"/>
                  </a:lnTo>
                  <a:lnTo>
                    <a:pt x="77" y="30"/>
                  </a:lnTo>
                  <a:lnTo>
                    <a:pt x="128" y="23"/>
                  </a:lnTo>
                  <a:lnTo>
                    <a:pt x="145" y="23"/>
                  </a:lnTo>
                  <a:lnTo>
                    <a:pt x="154" y="15"/>
                  </a:lnTo>
                  <a:lnTo>
                    <a:pt x="145" y="8"/>
                  </a:lnTo>
                  <a:lnTo>
                    <a:pt x="128" y="8"/>
                  </a:lnTo>
                  <a:lnTo>
                    <a:pt x="77" y="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37"/>
            <p:cNvSpPr>
              <a:spLocks/>
            </p:cNvSpPr>
            <p:nvPr/>
          </p:nvSpPr>
          <p:spPr bwMode="auto">
            <a:xfrm>
              <a:off x="2933" y="2212"/>
              <a:ext cx="161" cy="37"/>
            </a:xfrm>
            <a:custGeom>
              <a:avLst/>
              <a:gdLst>
                <a:gd name="T0" fmla="*/ 80 w 161"/>
                <a:gd name="T1" fmla="*/ 0 h 37"/>
                <a:gd name="T2" fmla="*/ 27 w 161"/>
                <a:gd name="T3" fmla="*/ 9 h 37"/>
                <a:gd name="T4" fmla="*/ 9 w 161"/>
                <a:gd name="T5" fmla="*/ 9 h 37"/>
                <a:gd name="T6" fmla="*/ 0 w 161"/>
                <a:gd name="T7" fmla="*/ 18 h 37"/>
                <a:gd name="T8" fmla="*/ 9 w 161"/>
                <a:gd name="T9" fmla="*/ 27 h 37"/>
                <a:gd name="T10" fmla="*/ 27 w 161"/>
                <a:gd name="T11" fmla="*/ 27 h 37"/>
                <a:gd name="T12" fmla="*/ 80 w 161"/>
                <a:gd name="T13" fmla="*/ 36 h 37"/>
                <a:gd name="T14" fmla="*/ 133 w 161"/>
                <a:gd name="T15" fmla="*/ 27 h 37"/>
                <a:gd name="T16" fmla="*/ 151 w 161"/>
                <a:gd name="T17" fmla="*/ 27 h 37"/>
                <a:gd name="T18" fmla="*/ 160 w 161"/>
                <a:gd name="T19" fmla="*/ 18 h 37"/>
                <a:gd name="T20" fmla="*/ 151 w 161"/>
                <a:gd name="T21" fmla="*/ 9 h 37"/>
                <a:gd name="T22" fmla="*/ 133 w 161"/>
                <a:gd name="T23" fmla="*/ 9 h 37"/>
                <a:gd name="T24" fmla="*/ 80 w 161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1"/>
                <a:gd name="T40" fmla="*/ 0 h 37"/>
                <a:gd name="T41" fmla="*/ 161 w 161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1" h="37">
                  <a:moveTo>
                    <a:pt x="80" y="0"/>
                  </a:moveTo>
                  <a:lnTo>
                    <a:pt x="27" y="9"/>
                  </a:lnTo>
                  <a:lnTo>
                    <a:pt x="9" y="9"/>
                  </a:lnTo>
                  <a:lnTo>
                    <a:pt x="0" y="18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80" y="36"/>
                  </a:lnTo>
                  <a:lnTo>
                    <a:pt x="133" y="27"/>
                  </a:lnTo>
                  <a:lnTo>
                    <a:pt x="151" y="27"/>
                  </a:lnTo>
                  <a:lnTo>
                    <a:pt x="160" y="18"/>
                  </a:lnTo>
                  <a:lnTo>
                    <a:pt x="151" y="9"/>
                  </a:lnTo>
                  <a:lnTo>
                    <a:pt x="133" y="9"/>
                  </a:lnTo>
                  <a:lnTo>
                    <a:pt x="8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 38"/>
            <p:cNvSpPr>
              <a:spLocks/>
            </p:cNvSpPr>
            <p:nvPr/>
          </p:nvSpPr>
          <p:spPr bwMode="auto">
            <a:xfrm>
              <a:off x="2933" y="2195"/>
              <a:ext cx="155" cy="30"/>
            </a:xfrm>
            <a:custGeom>
              <a:avLst/>
              <a:gdLst>
                <a:gd name="T0" fmla="*/ 77 w 155"/>
                <a:gd name="T1" fmla="*/ 0 h 30"/>
                <a:gd name="T2" fmla="*/ 26 w 155"/>
                <a:gd name="T3" fmla="*/ 7 h 30"/>
                <a:gd name="T4" fmla="*/ 9 w 155"/>
                <a:gd name="T5" fmla="*/ 7 h 30"/>
                <a:gd name="T6" fmla="*/ 0 w 155"/>
                <a:gd name="T7" fmla="*/ 14 h 30"/>
                <a:gd name="T8" fmla="*/ 9 w 155"/>
                <a:gd name="T9" fmla="*/ 22 h 30"/>
                <a:gd name="T10" fmla="*/ 26 w 155"/>
                <a:gd name="T11" fmla="*/ 22 h 30"/>
                <a:gd name="T12" fmla="*/ 77 w 155"/>
                <a:gd name="T13" fmla="*/ 29 h 30"/>
                <a:gd name="T14" fmla="*/ 128 w 155"/>
                <a:gd name="T15" fmla="*/ 22 h 30"/>
                <a:gd name="T16" fmla="*/ 145 w 155"/>
                <a:gd name="T17" fmla="*/ 22 h 30"/>
                <a:gd name="T18" fmla="*/ 154 w 155"/>
                <a:gd name="T19" fmla="*/ 14 h 30"/>
                <a:gd name="T20" fmla="*/ 145 w 155"/>
                <a:gd name="T21" fmla="*/ 7 h 30"/>
                <a:gd name="T22" fmla="*/ 128 w 155"/>
                <a:gd name="T23" fmla="*/ 7 h 30"/>
                <a:gd name="T24" fmla="*/ 77 w 155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5"/>
                <a:gd name="T40" fmla="*/ 0 h 30"/>
                <a:gd name="T41" fmla="*/ 155 w 15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5" h="30">
                  <a:moveTo>
                    <a:pt x="77" y="0"/>
                  </a:moveTo>
                  <a:lnTo>
                    <a:pt x="26" y="7"/>
                  </a:lnTo>
                  <a:lnTo>
                    <a:pt x="9" y="7"/>
                  </a:lnTo>
                  <a:lnTo>
                    <a:pt x="0" y="14"/>
                  </a:lnTo>
                  <a:lnTo>
                    <a:pt x="9" y="22"/>
                  </a:lnTo>
                  <a:lnTo>
                    <a:pt x="26" y="22"/>
                  </a:lnTo>
                  <a:lnTo>
                    <a:pt x="77" y="29"/>
                  </a:lnTo>
                  <a:lnTo>
                    <a:pt x="128" y="22"/>
                  </a:lnTo>
                  <a:lnTo>
                    <a:pt x="145" y="22"/>
                  </a:lnTo>
                  <a:lnTo>
                    <a:pt x="154" y="14"/>
                  </a:lnTo>
                  <a:lnTo>
                    <a:pt x="145" y="7"/>
                  </a:lnTo>
                  <a:lnTo>
                    <a:pt x="128" y="7"/>
                  </a:lnTo>
                  <a:lnTo>
                    <a:pt x="77" y="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 39"/>
            <p:cNvSpPr>
              <a:spLocks/>
            </p:cNvSpPr>
            <p:nvPr/>
          </p:nvSpPr>
          <p:spPr bwMode="auto">
            <a:xfrm>
              <a:off x="2933" y="2195"/>
              <a:ext cx="161" cy="36"/>
            </a:xfrm>
            <a:custGeom>
              <a:avLst/>
              <a:gdLst>
                <a:gd name="T0" fmla="*/ 80 w 161"/>
                <a:gd name="T1" fmla="*/ 0 h 36"/>
                <a:gd name="T2" fmla="*/ 27 w 161"/>
                <a:gd name="T3" fmla="*/ 9 h 36"/>
                <a:gd name="T4" fmla="*/ 9 w 161"/>
                <a:gd name="T5" fmla="*/ 9 h 36"/>
                <a:gd name="T6" fmla="*/ 0 w 161"/>
                <a:gd name="T7" fmla="*/ 17 h 36"/>
                <a:gd name="T8" fmla="*/ 9 w 161"/>
                <a:gd name="T9" fmla="*/ 26 h 36"/>
                <a:gd name="T10" fmla="*/ 27 w 161"/>
                <a:gd name="T11" fmla="*/ 26 h 36"/>
                <a:gd name="T12" fmla="*/ 80 w 161"/>
                <a:gd name="T13" fmla="*/ 35 h 36"/>
                <a:gd name="T14" fmla="*/ 133 w 161"/>
                <a:gd name="T15" fmla="*/ 26 h 36"/>
                <a:gd name="T16" fmla="*/ 151 w 161"/>
                <a:gd name="T17" fmla="*/ 26 h 36"/>
                <a:gd name="T18" fmla="*/ 160 w 161"/>
                <a:gd name="T19" fmla="*/ 17 h 36"/>
                <a:gd name="T20" fmla="*/ 151 w 161"/>
                <a:gd name="T21" fmla="*/ 9 h 36"/>
                <a:gd name="T22" fmla="*/ 133 w 161"/>
                <a:gd name="T23" fmla="*/ 9 h 36"/>
                <a:gd name="T24" fmla="*/ 80 w 161"/>
                <a:gd name="T25" fmla="*/ 0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1"/>
                <a:gd name="T40" fmla="*/ 0 h 36"/>
                <a:gd name="T41" fmla="*/ 161 w 161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1" h="36">
                  <a:moveTo>
                    <a:pt x="80" y="0"/>
                  </a:moveTo>
                  <a:lnTo>
                    <a:pt x="27" y="9"/>
                  </a:lnTo>
                  <a:lnTo>
                    <a:pt x="9" y="9"/>
                  </a:lnTo>
                  <a:lnTo>
                    <a:pt x="0" y="17"/>
                  </a:lnTo>
                  <a:lnTo>
                    <a:pt x="9" y="26"/>
                  </a:lnTo>
                  <a:lnTo>
                    <a:pt x="27" y="26"/>
                  </a:lnTo>
                  <a:lnTo>
                    <a:pt x="80" y="35"/>
                  </a:lnTo>
                  <a:lnTo>
                    <a:pt x="133" y="26"/>
                  </a:lnTo>
                  <a:lnTo>
                    <a:pt x="151" y="26"/>
                  </a:lnTo>
                  <a:lnTo>
                    <a:pt x="160" y="17"/>
                  </a:lnTo>
                  <a:lnTo>
                    <a:pt x="151" y="9"/>
                  </a:lnTo>
                  <a:lnTo>
                    <a:pt x="133" y="9"/>
                  </a:lnTo>
                  <a:lnTo>
                    <a:pt x="8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Freeform 40"/>
            <p:cNvSpPr>
              <a:spLocks/>
            </p:cNvSpPr>
            <p:nvPr/>
          </p:nvSpPr>
          <p:spPr bwMode="auto">
            <a:xfrm>
              <a:off x="2933" y="2177"/>
              <a:ext cx="155" cy="30"/>
            </a:xfrm>
            <a:custGeom>
              <a:avLst/>
              <a:gdLst>
                <a:gd name="T0" fmla="*/ 77 w 155"/>
                <a:gd name="T1" fmla="*/ 0 h 30"/>
                <a:gd name="T2" fmla="*/ 26 w 155"/>
                <a:gd name="T3" fmla="*/ 7 h 30"/>
                <a:gd name="T4" fmla="*/ 9 w 155"/>
                <a:gd name="T5" fmla="*/ 7 h 30"/>
                <a:gd name="T6" fmla="*/ 0 w 155"/>
                <a:gd name="T7" fmla="*/ 15 h 30"/>
                <a:gd name="T8" fmla="*/ 9 w 155"/>
                <a:gd name="T9" fmla="*/ 22 h 30"/>
                <a:gd name="T10" fmla="*/ 26 w 155"/>
                <a:gd name="T11" fmla="*/ 22 h 30"/>
                <a:gd name="T12" fmla="*/ 77 w 155"/>
                <a:gd name="T13" fmla="*/ 29 h 30"/>
                <a:gd name="T14" fmla="*/ 128 w 155"/>
                <a:gd name="T15" fmla="*/ 22 h 30"/>
                <a:gd name="T16" fmla="*/ 145 w 155"/>
                <a:gd name="T17" fmla="*/ 22 h 30"/>
                <a:gd name="T18" fmla="*/ 154 w 155"/>
                <a:gd name="T19" fmla="*/ 15 h 30"/>
                <a:gd name="T20" fmla="*/ 145 w 155"/>
                <a:gd name="T21" fmla="*/ 7 h 30"/>
                <a:gd name="T22" fmla="*/ 128 w 155"/>
                <a:gd name="T23" fmla="*/ 7 h 30"/>
                <a:gd name="T24" fmla="*/ 77 w 155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5"/>
                <a:gd name="T40" fmla="*/ 0 h 30"/>
                <a:gd name="T41" fmla="*/ 155 w 15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5" h="30">
                  <a:moveTo>
                    <a:pt x="77" y="0"/>
                  </a:moveTo>
                  <a:lnTo>
                    <a:pt x="26" y="7"/>
                  </a:lnTo>
                  <a:lnTo>
                    <a:pt x="9" y="7"/>
                  </a:lnTo>
                  <a:lnTo>
                    <a:pt x="0" y="15"/>
                  </a:lnTo>
                  <a:lnTo>
                    <a:pt x="9" y="22"/>
                  </a:lnTo>
                  <a:lnTo>
                    <a:pt x="26" y="22"/>
                  </a:lnTo>
                  <a:lnTo>
                    <a:pt x="77" y="29"/>
                  </a:lnTo>
                  <a:lnTo>
                    <a:pt x="128" y="22"/>
                  </a:lnTo>
                  <a:lnTo>
                    <a:pt x="145" y="22"/>
                  </a:lnTo>
                  <a:lnTo>
                    <a:pt x="154" y="15"/>
                  </a:lnTo>
                  <a:lnTo>
                    <a:pt x="145" y="7"/>
                  </a:lnTo>
                  <a:lnTo>
                    <a:pt x="128" y="7"/>
                  </a:lnTo>
                  <a:lnTo>
                    <a:pt x="77" y="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41"/>
            <p:cNvSpPr>
              <a:spLocks/>
            </p:cNvSpPr>
            <p:nvPr/>
          </p:nvSpPr>
          <p:spPr bwMode="auto">
            <a:xfrm>
              <a:off x="2933" y="2177"/>
              <a:ext cx="161" cy="36"/>
            </a:xfrm>
            <a:custGeom>
              <a:avLst/>
              <a:gdLst>
                <a:gd name="T0" fmla="*/ 80 w 161"/>
                <a:gd name="T1" fmla="*/ 0 h 36"/>
                <a:gd name="T2" fmla="*/ 27 w 161"/>
                <a:gd name="T3" fmla="*/ 9 h 36"/>
                <a:gd name="T4" fmla="*/ 9 w 161"/>
                <a:gd name="T5" fmla="*/ 9 h 36"/>
                <a:gd name="T6" fmla="*/ 0 w 161"/>
                <a:gd name="T7" fmla="*/ 18 h 36"/>
                <a:gd name="T8" fmla="*/ 9 w 161"/>
                <a:gd name="T9" fmla="*/ 27 h 36"/>
                <a:gd name="T10" fmla="*/ 27 w 161"/>
                <a:gd name="T11" fmla="*/ 27 h 36"/>
                <a:gd name="T12" fmla="*/ 80 w 161"/>
                <a:gd name="T13" fmla="*/ 35 h 36"/>
                <a:gd name="T14" fmla="*/ 133 w 161"/>
                <a:gd name="T15" fmla="*/ 27 h 36"/>
                <a:gd name="T16" fmla="*/ 151 w 161"/>
                <a:gd name="T17" fmla="*/ 27 h 36"/>
                <a:gd name="T18" fmla="*/ 160 w 161"/>
                <a:gd name="T19" fmla="*/ 18 h 36"/>
                <a:gd name="T20" fmla="*/ 151 w 161"/>
                <a:gd name="T21" fmla="*/ 9 h 36"/>
                <a:gd name="T22" fmla="*/ 133 w 161"/>
                <a:gd name="T23" fmla="*/ 9 h 36"/>
                <a:gd name="T24" fmla="*/ 80 w 161"/>
                <a:gd name="T25" fmla="*/ 0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1"/>
                <a:gd name="T40" fmla="*/ 0 h 36"/>
                <a:gd name="T41" fmla="*/ 161 w 161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1" h="36">
                  <a:moveTo>
                    <a:pt x="80" y="0"/>
                  </a:moveTo>
                  <a:lnTo>
                    <a:pt x="27" y="9"/>
                  </a:lnTo>
                  <a:lnTo>
                    <a:pt x="9" y="9"/>
                  </a:lnTo>
                  <a:lnTo>
                    <a:pt x="0" y="18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80" y="35"/>
                  </a:lnTo>
                  <a:lnTo>
                    <a:pt x="133" y="27"/>
                  </a:lnTo>
                  <a:lnTo>
                    <a:pt x="151" y="27"/>
                  </a:lnTo>
                  <a:lnTo>
                    <a:pt x="160" y="18"/>
                  </a:lnTo>
                  <a:lnTo>
                    <a:pt x="151" y="9"/>
                  </a:lnTo>
                  <a:lnTo>
                    <a:pt x="133" y="9"/>
                  </a:lnTo>
                  <a:lnTo>
                    <a:pt x="8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Freeform 42"/>
            <p:cNvSpPr>
              <a:spLocks/>
            </p:cNvSpPr>
            <p:nvPr/>
          </p:nvSpPr>
          <p:spPr bwMode="auto">
            <a:xfrm>
              <a:off x="2933" y="2150"/>
              <a:ext cx="155" cy="31"/>
            </a:xfrm>
            <a:custGeom>
              <a:avLst/>
              <a:gdLst>
                <a:gd name="T0" fmla="*/ 77 w 155"/>
                <a:gd name="T1" fmla="*/ 0 h 31"/>
                <a:gd name="T2" fmla="*/ 26 w 155"/>
                <a:gd name="T3" fmla="*/ 8 h 31"/>
                <a:gd name="T4" fmla="*/ 9 w 155"/>
                <a:gd name="T5" fmla="*/ 8 h 31"/>
                <a:gd name="T6" fmla="*/ 0 w 155"/>
                <a:gd name="T7" fmla="*/ 15 h 31"/>
                <a:gd name="T8" fmla="*/ 9 w 155"/>
                <a:gd name="T9" fmla="*/ 23 h 31"/>
                <a:gd name="T10" fmla="*/ 26 w 155"/>
                <a:gd name="T11" fmla="*/ 23 h 31"/>
                <a:gd name="T12" fmla="*/ 77 w 155"/>
                <a:gd name="T13" fmla="*/ 30 h 31"/>
                <a:gd name="T14" fmla="*/ 128 w 155"/>
                <a:gd name="T15" fmla="*/ 23 h 31"/>
                <a:gd name="T16" fmla="*/ 145 w 155"/>
                <a:gd name="T17" fmla="*/ 23 h 31"/>
                <a:gd name="T18" fmla="*/ 154 w 155"/>
                <a:gd name="T19" fmla="*/ 15 h 31"/>
                <a:gd name="T20" fmla="*/ 145 w 155"/>
                <a:gd name="T21" fmla="*/ 8 h 31"/>
                <a:gd name="T22" fmla="*/ 128 w 155"/>
                <a:gd name="T23" fmla="*/ 8 h 31"/>
                <a:gd name="T24" fmla="*/ 77 w 155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5"/>
                <a:gd name="T40" fmla="*/ 0 h 31"/>
                <a:gd name="T41" fmla="*/ 155 w 155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5" h="31">
                  <a:moveTo>
                    <a:pt x="77" y="0"/>
                  </a:moveTo>
                  <a:lnTo>
                    <a:pt x="26" y="8"/>
                  </a:lnTo>
                  <a:lnTo>
                    <a:pt x="9" y="8"/>
                  </a:lnTo>
                  <a:lnTo>
                    <a:pt x="0" y="15"/>
                  </a:lnTo>
                  <a:lnTo>
                    <a:pt x="9" y="23"/>
                  </a:lnTo>
                  <a:lnTo>
                    <a:pt x="26" y="23"/>
                  </a:lnTo>
                  <a:lnTo>
                    <a:pt x="77" y="30"/>
                  </a:lnTo>
                  <a:lnTo>
                    <a:pt x="128" y="23"/>
                  </a:lnTo>
                  <a:lnTo>
                    <a:pt x="145" y="23"/>
                  </a:lnTo>
                  <a:lnTo>
                    <a:pt x="154" y="15"/>
                  </a:lnTo>
                  <a:lnTo>
                    <a:pt x="145" y="8"/>
                  </a:lnTo>
                  <a:lnTo>
                    <a:pt x="128" y="8"/>
                  </a:lnTo>
                  <a:lnTo>
                    <a:pt x="77" y="0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Freeform 43"/>
            <p:cNvSpPr>
              <a:spLocks/>
            </p:cNvSpPr>
            <p:nvPr/>
          </p:nvSpPr>
          <p:spPr bwMode="auto">
            <a:xfrm>
              <a:off x="2933" y="2150"/>
              <a:ext cx="161" cy="37"/>
            </a:xfrm>
            <a:custGeom>
              <a:avLst/>
              <a:gdLst>
                <a:gd name="T0" fmla="*/ 80 w 161"/>
                <a:gd name="T1" fmla="*/ 0 h 37"/>
                <a:gd name="T2" fmla="*/ 27 w 161"/>
                <a:gd name="T3" fmla="*/ 9 h 37"/>
                <a:gd name="T4" fmla="*/ 9 w 161"/>
                <a:gd name="T5" fmla="*/ 9 h 37"/>
                <a:gd name="T6" fmla="*/ 0 w 161"/>
                <a:gd name="T7" fmla="*/ 18 h 37"/>
                <a:gd name="T8" fmla="*/ 9 w 161"/>
                <a:gd name="T9" fmla="*/ 27 h 37"/>
                <a:gd name="T10" fmla="*/ 27 w 161"/>
                <a:gd name="T11" fmla="*/ 27 h 37"/>
                <a:gd name="T12" fmla="*/ 80 w 161"/>
                <a:gd name="T13" fmla="*/ 36 h 37"/>
                <a:gd name="T14" fmla="*/ 133 w 161"/>
                <a:gd name="T15" fmla="*/ 27 h 37"/>
                <a:gd name="T16" fmla="*/ 151 w 161"/>
                <a:gd name="T17" fmla="*/ 27 h 37"/>
                <a:gd name="T18" fmla="*/ 160 w 161"/>
                <a:gd name="T19" fmla="*/ 18 h 37"/>
                <a:gd name="T20" fmla="*/ 151 w 161"/>
                <a:gd name="T21" fmla="*/ 9 h 37"/>
                <a:gd name="T22" fmla="*/ 133 w 161"/>
                <a:gd name="T23" fmla="*/ 9 h 37"/>
                <a:gd name="T24" fmla="*/ 80 w 161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1"/>
                <a:gd name="T40" fmla="*/ 0 h 37"/>
                <a:gd name="T41" fmla="*/ 161 w 161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1" h="37">
                  <a:moveTo>
                    <a:pt x="80" y="0"/>
                  </a:moveTo>
                  <a:lnTo>
                    <a:pt x="27" y="9"/>
                  </a:lnTo>
                  <a:lnTo>
                    <a:pt x="9" y="9"/>
                  </a:lnTo>
                  <a:lnTo>
                    <a:pt x="0" y="18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80" y="36"/>
                  </a:lnTo>
                  <a:lnTo>
                    <a:pt x="133" y="27"/>
                  </a:lnTo>
                  <a:lnTo>
                    <a:pt x="151" y="27"/>
                  </a:lnTo>
                  <a:lnTo>
                    <a:pt x="160" y="18"/>
                  </a:lnTo>
                  <a:lnTo>
                    <a:pt x="151" y="9"/>
                  </a:lnTo>
                  <a:lnTo>
                    <a:pt x="133" y="9"/>
                  </a:lnTo>
                  <a:lnTo>
                    <a:pt x="8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Freeform 44"/>
            <p:cNvSpPr>
              <a:spLocks/>
            </p:cNvSpPr>
            <p:nvPr/>
          </p:nvSpPr>
          <p:spPr bwMode="auto">
            <a:xfrm>
              <a:off x="2933" y="2133"/>
              <a:ext cx="155" cy="30"/>
            </a:xfrm>
            <a:custGeom>
              <a:avLst/>
              <a:gdLst>
                <a:gd name="T0" fmla="*/ 0 w 155"/>
                <a:gd name="T1" fmla="*/ 14 h 30"/>
                <a:gd name="T2" fmla="*/ 9 w 155"/>
                <a:gd name="T3" fmla="*/ 7 h 30"/>
                <a:gd name="T4" fmla="*/ 26 w 155"/>
                <a:gd name="T5" fmla="*/ 7 h 30"/>
                <a:gd name="T6" fmla="*/ 77 w 155"/>
                <a:gd name="T7" fmla="*/ 0 h 30"/>
                <a:gd name="T8" fmla="*/ 128 w 155"/>
                <a:gd name="T9" fmla="*/ 7 h 30"/>
                <a:gd name="T10" fmla="*/ 145 w 155"/>
                <a:gd name="T11" fmla="*/ 7 h 30"/>
                <a:gd name="T12" fmla="*/ 154 w 155"/>
                <a:gd name="T13" fmla="*/ 14 h 30"/>
                <a:gd name="T14" fmla="*/ 145 w 155"/>
                <a:gd name="T15" fmla="*/ 22 h 30"/>
                <a:gd name="T16" fmla="*/ 128 w 155"/>
                <a:gd name="T17" fmla="*/ 22 h 30"/>
                <a:gd name="T18" fmla="*/ 77 w 155"/>
                <a:gd name="T19" fmla="*/ 29 h 30"/>
                <a:gd name="T20" fmla="*/ 26 w 155"/>
                <a:gd name="T21" fmla="*/ 22 h 30"/>
                <a:gd name="T22" fmla="*/ 9 w 155"/>
                <a:gd name="T23" fmla="*/ 22 h 30"/>
                <a:gd name="T24" fmla="*/ 0 w 155"/>
                <a:gd name="T25" fmla="*/ 14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5"/>
                <a:gd name="T40" fmla="*/ 0 h 30"/>
                <a:gd name="T41" fmla="*/ 155 w 15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5" h="30">
                  <a:moveTo>
                    <a:pt x="0" y="14"/>
                  </a:moveTo>
                  <a:lnTo>
                    <a:pt x="9" y="7"/>
                  </a:lnTo>
                  <a:lnTo>
                    <a:pt x="26" y="7"/>
                  </a:lnTo>
                  <a:lnTo>
                    <a:pt x="77" y="0"/>
                  </a:lnTo>
                  <a:lnTo>
                    <a:pt x="128" y="7"/>
                  </a:lnTo>
                  <a:lnTo>
                    <a:pt x="145" y="7"/>
                  </a:lnTo>
                  <a:lnTo>
                    <a:pt x="154" y="14"/>
                  </a:lnTo>
                  <a:lnTo>
                    <a:pt x="145" y="22"/>
                  </a:lnTo>
                  <a:lnTo>
                    <a:pt x="128" y="22"/>
                  </a:lnTo>
                  <a:lnTo>
                    <a:pt x="77" y="29"/>
                  </a:lnTo>
                  <a:lnTo>
                    <a:pt x="26" y="22"/>
                  </a:lnTo>
                  <a:lnTo>
                    <a:pt x="9" y="22"/>
                  </a:lnTo>
                  <a:lnTo>
                    <a:pt x="0" y="14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Freeform 45"/>
            <p:cNvSpPr>
              <a:spLocks/>
            </p:cNvSpPr>
            <p:nvPr/>
          </p:nvSpPr>
          <p:spPr bwMode="auto">
            <a:xfrm>
              <a:off x="2933" y="2133"/>
              <a:ext cx="161" cy="36"/>
            </a:xfrm>
            <a:custGeom>
              <a:avLst/>
              <a:gdLst>
                <a:gd name="T0" fmla="*/ 0 w 161"/>
                <a:gd name="T1" fmla="*/ 17 h 36"/>
                <a:gd name="T2" fmla="*/ 9 w 161"/>
                <a:gd name="T3" fmla="*/ 9 h 36"/>
                <a:gd name="T4" fmla="*/ 27 w 161"/>
                <a:gd name="T5" fmla="*/ 9 h 36"/>
                <a:gd name="T6" fmla="*/ 80 w 161"/>
                <a:gd name="T7" fmla="*/ 0 h 36"/>
                <a:gd name="T8" fmla="*/ 133 w 161"/>
                <a:gd name="T9" fmla="*/ 9 h 36"/>
                <a:gd name="T10" fmla="*/ 151 w 161"/>
                <a:gd name="T11" fmla="*/ 9 h 36"/>
                <a:gd name="T12" fmla="*/ 160 w 161"/>
                <a:gd name="T13" fmla="*/ 17 h 36"/>
                <a:gd name="T14" fmla="*/ 151 w 161"/>
                <a:gd name="T15" fmla="*/ 26 h 36"/>
                <a:gd name="T16" fmla="*/ 133 w 161"/>
                <a:gd name="T17" fmla="*/ 26 h 36"/>
                <a:gd name="T18" fmla="*/ 80 w 161"/>
                <a:gd name="T19" fmla="*/ 35 h 36"/>
                <a:gd name="T20" fmla="*/ 27 w 161"/>
                <a:gd name="T21" fmla="*/ 26 h 36"/>
                <a:gd name="T22" fmla="*/ 9 w 161"/>
                <a:gd name="T23" fmla="*/ 26 h 36"/>
                <a:gd name="T24" fmla="*/ 0 w 161"/>
                <a:gd name="T25" fmla="*/ 1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1"/>
                <a:gd name="T40" fmla="*/ 0 h 36"/>
                <a:gd name="T41" fmla="*/ 161 w 161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1" h="36">
                  <a:moveTo>
                    <a:pt x="0" y="17"/>
                  </a:moveTo>
                  <a:lnTo>
                    <a:pt x="9" y="9"/>
                  </a:lnTo>
                  <a:lnTo>
                    <a:pt x="27" y="9"/>
                  </a:lnTo>
                  <a:lnTo>
                    <a:pt x="80" y="0"/>
                  </a:lnTo>
                  <a:lnTo>
                    <a:pt x="133" y="9"/>
                  </a:lnTo>
                  <a:lnTo>
                    <a:pt x="151" y="9"/>
                  </a:lnTo>
                  <a:lnTo>
                    <a:pt x="160" y="17"/>
                  </a:lnTo>
                  <a:lnTo>
                    <a:pt x="151" y="26"/>
                  </a:lnTo>
                  <a:lnTo>
                    <a:pt x="133" y="26"/>
                  </a:lnTo>
                  <a:lnTo>
                    <a:pt x="80" y="35"/>
                  </a:lnTo>
                  <a:lnTo>
                    <a:pt x="27" y="26"/>
                  </a:lnTo>
                  <a:lnTo>
                    <a:pt x="9" y="26"/>
                  </a:lnTo>
                  <a:lnTo>
                    <a:pt x="0" y="1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 46"/>
            <p:cNvSpPr>
              <a:spLocks/>
            </p:cNvSpPr>
            <p:nvPr/>
          </p:nvSpPr>
          <p:spPr bwMode="auto">
            <a:xfrm>
              <a:off x="2880" y="2080"/>
              <a:ext cx="293" cy="258"/>
            </a:xfrm>
            <a:custGeom>
              <a:avLst/>
              <a:gdLst>
                <a:gd name="T0" fmla="*/ 0 w 293"/>
                <a:gd name="T1" fmla="*/ 35 h 258"/>
                <a:gd name="T2" fmla="*/ 0 w 293"/>
                <a:gd name="T3" fmla="*/ 257 h 258"/>
                <a:gd name="T4" fmla="*/ 266 w 293"/>
                <a:gd name="T5" fmla="*/ 257 h 258"/>
                <a:gd name="T6" fmla="*/ 266 w 293"/>
                <a:gd name="T7" fmla="*/ 35 h 258"/>
                <a:gd name="T8" fmla="*/ 9 w 293"/>
                <a:gd name="T9" fmla="*/ 35 h 258"/>
                <a:gd name="T10" fmla="*/ 53 w 293"/>
                <a:gd name="T11" fmla="*/ 0 h 258"/>
                <a:gd name="T12" fmla="*/ 292 w 293"/>
                <a:gd name="T13" fmla="*/ 0 h 258"/>
                <a:gd name="T14" fmla="*/ 266 w 293"/>
                <a:gd name="T15" fmla="*/ 35 h 258"/>
                <a:gd name="T16" fmla="*/ 0 w 293"/>
                <a:gd name="T17" fmla="*/ 35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3"/>
                <a:gd name="T28" fmla="*/ 0 h 258"/>
                <a:gd name="T29" fmla="*/ 293 w 293"/>
                <a:gd name="T30" fmla="*/ 258 h 2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3" h="258">
                  <a:moveTo>
                    <a:pt x="0" y="35"/>
                  </a:moveTo>
                  <a:lnTo>
                    <a:pt x="0" y="257"/>
                  </a:lnTo>
                  <a:lnTo>
                    <a:pt x="266" y="257"/>
                  </a:lnTo>
                  <a:lnTo>
                    <a:pt x="266" y="35"/>
                  </a:lnTo>
                  <a:lnTo>
                    <a:pt x="9" y="35"/>
                  </a:lnTo>
                  <a:lnTo>
                    <a:pt x="53" y="0"/>
                  </a:lnTo>
                  <a:lnTo>
                    <a:pt x="292" y="0"/>
                  </a:lnTo>
                  <a:lnTo>
                    <a:pt x="266" y="35"/>
                  </a:lnTo>
                  <a:lnTo>
                    <a:pt x="0" y="3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Freeform 47"/>
            <p:cNvSpPr>
              <a:spLocks/>
            </p:cNvSpPr>
            <p:nvPr/>
          </p:nvSpPr>
          <p:spPr bwMode="auto">
            <a:xfrm>
              <a:off x="3146" y="2088"/>
              <a:ext cx="27" cy="250"/>
            </a:xfrm>
            <a:custGeom>
              <a:avLst/>
              <a:gdLst>
                <a:gd name="T0" fmla="*/ 26 w 27"/>
                <a:gd name="T1" fmla="*/ 0 h 250"/>
                <a:gd name="T2" fmla="*/ 26 w 27"/>
                <a:gd name="T3" fmla="*/ 204 h 250"/>
                <a:gd name="T4" fmla="*/ 0 w 27"/>
                <a:gd name="T5" fmla="*/ 249 h 250"/>
                <a:gd name="T6" fmla="*/ 0 w 27"/>
                <a:gd name="T7" fmla="*/ 18 h 250"/>
                <a:gd name="T8" fmla="*/ 26 w 27"/>
                <a:gd name="T9" fmla="*/ 0 h 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50"/>
                <a:gd name="T17" fmla="*/ 27 w 27"/>
                <a:gd name="T18" fmla="*/ 250 h 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50">
                  <a:moveTo>
                    <a:pt x="26" y="0"/>
                  </a:moveTo>
                  <a:lnTo>
                    <a:pt x="26" y="204"/>
                  </a:lnTo>
                  <a:lnTo>
                    <a:pt x="0" y="249"/>
                  </a:lnTo>
                  <a:lnTo>
                    <a:pt x="0" y="18"/>
                  </a:lnTo>
                  <a:lnTo>
                    <a:pt x="26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6" name="Object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126259"/>
              </p:ext>
            </p:extLst>
          </p:nvPr>
        </p:nvGraphicFramePr>
        <p:xfrm>
          <a:off x="5892800" y="5394325"/>
          <a:ext cx="6604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ClipArt" r:id="rId4" imgW="1958760" imgH="3657600" progId="MS_ClipArt_Gallery.2">
                  <p:embed/>
                </p:oleObj>
              </mc:Choice>
              <mc:Fallback>
                <p:oleObj name="ClipArt" r:id="rId4" imgW="1958760" imgH="36576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5394325"/>
                        <a:ext cx="66040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738343"/>
              </p:ext>
            </p:extLst>
          </p:nvPr>
        </p:nvGraphicFramePr>
        <p:xfrm>
          <a:off x="3200400" y="1447800"/>
          <a:ext cx="401638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ClipArt" r:id="rId6" imgW="1288800" imgH="3657600" progId="MS_ClipArt_Gallery.2">
                  <p:embed/>
                </p:oleObj>
              </mc:Choice>
              <mc:Fallback>
                <p:oleObj name="ClipArt" r:id="rId6" imgW="1288800" imgH="36576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447800"/>
                        <a:ext cx="401638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 Roles</a:t>
            </a:r>
          </a:p>
        </p:txBody>
      </p:sp>
      <p:sp>
        <p:nvSpPr>
          <p:cNvPr id="1041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867400" y="457200"/>
            <a:ext cx="3124200" cy="3429000"/>
          </a:xfrm>
        </p:spPr>
        <p:txBody>
          <a:bodyPr/>
          <a:lstStyle/>
          <a:p>
            <a:r>
              <a:rPr lang="en-US" sz="1800" dirty="0" smtClean="0"/>
              <a:t>Hardware administration</a:t>
            </a:r>
          </a:p>
          <a:p>
            <a:r>
              <a:rPr lang="en-US" sz="1800" dirty="0" smtClean="0"/>
              <a:t>Software support</a:t>
            </a:r>
          </a:p>
          <a:p>
            <a:r>
              <a:rPr lang="en-US" sz="1800" dirty="0" smtClean="0"/>
              <a:t>Network management</a:t>
            </a:r>
          </a:p>
          <a:p>
            <a:r>
              <a:rPr lang="en-US" sz="1800" dirty="0" smtClean="0"/>
              <a:t>Software development</a:t>
            </a:r>
          </a:p>
          <a:p>
            <a:r>
              <a:rPr lang="en-US" sz="1800" dirty="0" smtClean="0"/>
              <a:t>End user support</a:t>
            </a:r>
          </a:p>
          <a:p>
            <a:r>
              <a:rPr lang="en-US" sz="1800" dirty="0" smtClean="0"/>
              <a:t>E-business/Internet</a:t>
            </a:r>
          </a:p>
          <a:p>
            <a:r>
              <a:rPr lang="en-US" sz="1800" dirty="0" smtClean="0"/>
              <a:t>DB administration</a:t>
            </a:r>
          </a:p>
          <a:p>
            <a:r>
              <a:rPr lang="en-US" sz="1800" dirty="0" smtClean="0"/>
              <a:t>Advocacy</a:t>
            </a:r>
          </a:p>
          <a:p>
            <a:r>
              <a:rPr lang="en-US" sz="1800" dirty="0" smtClean="0"/>
              <a:t>Security</a:t>
            </a:r>
          </a:p>
        </p:txBody>
      </p:sp>
      <p:pic>
        <p:nvPicPr>
          <p:cNvPr id="1043" name="Picture 64" descr="j028907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05375"/>
            <a:ext cx="20288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Rectangle 65"/>
          <p:cNvSpPr>
            <a:spLocks noChangeArrowheads="1"/>
          </p:cNvSpPr>
          <p:nvPr/>
        </p:nvSpPr>
        <p:spPr bwMode="auto">
          <a:xfrm>
            <a:off x="2667000" y="5718175"/>
            <a:ext cx="917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Security</a:t>
            </a:r>
          </a:p>
        </p:txBody>
      </p:sp>
      <p:pic>
        <p:nvPicPr>
          <p:cNvPr id="1046" name="Picture 1054" descr="Computer Screen (Office Clip Art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86200"/>
            <a:ext cx="4841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1055" descr="Computer Screen (Office Clip Art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962400"/>
            <a:ext cx="4841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1056" descr="Computer Screen (Office Clip Art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91000"/>
            <a:ext cx="4841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1057" descr="MPj04094900000[1]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8775"/>
            <a:ext cx="7112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1058" descr="MPj04096850000[1]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" name="Group 86"/>
          <p:cNvGrpSpPr/>
          <p:nvPr/>
        </p:nvGrpSpPr>
        <p:grpSpPr>
          <a:xfrm>
            <a:off x="3200400" y="3889375"/>
            <a:ext cx="698216" cy="519840"/>
            <a:chOff x="939760" y="666908"/>
            <a:chExt cx="5623170" cy="4186592"/>
          </a:xfrm>
        </p:grpSpPr>
        <p:sp>
          <p:nvSpPr>
            <p:cNvPr id="88" name="Freeform 87"/>
            <p:cNvSpPr/>
            <p:nvPr/>
          </p:nvSpPr>
          <p:spPr>
            <a:xfrm>
              <a:off x="4991070" y="3515905"/>
              <a:ext cx="1571860" cy="1330037"/>
            </a:xfrm>
            <a:custGeom>
              <a:avLst/>
              <a:gdLst>
                <a:gd name="connsiteX0" fmla="*/ 7557 w 1602089"/>
                <a:gd name="connsiteY0" fmla="*/ 468536 h 1352708"/>
                <a:gd name="connsiteX1" fmla="*/ 0 w 1602089"/>
                <a:gd name="connsiteY1" fmla="*/ 1352708 h 1352708"/>
                <a:gd name="connsiteX2" fmla="*/ 1602089 w 1602089"/>
                <a:gd name="connsiteY2" fmla="*/ 665019 h 1352708"/>
                <a:gd name="connsiteX3" fmla="*/ 1602089 w 1602089"/>
                <a:gd name="connsiteY3" fmla="*/ 0 h 1352708"/>
                <a:gd name="connsiteX4" fmla="*/ 7557 w 1602089"/>
                <a:gd name="connsiteY4" fmla="*/ 468536 h 1352708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94532 w 1594532"/>
                <a:gd name="connsiteY2" fmla="*/ 665019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86975"/>
                <a:gd name="connsiteY0" fmla="*/ 453422 h 1314923"/>
                <a:gd name="connsiteX1" fmla="*/ 7557 w 1586975"/>
                <a:gd name="connsiteY1" fmla="*/ 1314923 h 1314923"/>
                <a:gd name="connsiteX2" fmla="*/ 1586975 w 1586975"/>
                <a:gd name="connsiteY2" fmla="*/ 672577 h 1314923"/>
                <a:gd name="connsiteX3" fmla="*/ 1564304 w 1586975"/>
                <a:gd name="connsiteY3" fmla="*/ 0 h 1314923"/>
                <a:gd name="connsiteX4" fmla="*/ 0 w 1586975"/>
                <a:gd name="connsiteY4" fmla="*/ 453422 h 1314923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79310 w 1594532"/>
                <a:gd name="connsiteY2" fmla="*/ 808603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532" h="1330037">
                  <a:moveTo>
                    <a:pt x="0" y="468536"/>
                  </a:moveTo>
                  <a:lnTo>
                    <a:pt x="7557" y="1330037"/>
                  </a:lnTo>
                  <a:lnTo>
                    <a:pt x="1579310" y="808603"/>
                  </a:lnTo>
                  <a:lnTo>
                    <a:pt x="1594532" y="0"/>
                  </a:lnTo>
                  <a:lnTo>
                    <a:pt x="0" y="46853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991069" y="666908"/>
              <a:ext cx="1571861" cy="3317533"/>
            </a:xfrm>
            <a:custGeom>
              <a:avLst/>
              <a:gdLst>
                <a:gd name="connsiteX0" fmla="*/ 7557 w 1579418"/>
                <a:gd name="connsiteY0" fmla="*/ 0 h 3325091"/>
                <a:gd name="connsiteX1" fmla="*/ 1579418 w 1579418"/>
                <a:gd name="connsiteY1" fmla="*/ 249382 h 3325091"/>
                <a:gd name="connsiteX2" fmla="*/ 1579418 w 1579418"/>
                <a:gd name="connsiteY2" fmla="*/ 2871669 h 3325091"/>
                <a:gd name="connsiteX3" fmla="*/ 0 w 1579418"/>
                <a:gd name="connsiteY3" fmla="*/ 3325091 h 3325091"/>
                <a:gd name="connsiteX4" fmla="*/ 7557 w 1579418"/>
                <a:gd name="connsiteY4" fmla="*/ 0 h 3325091"/>
                <a:gd name="connsiteX0" fmla="*/ 0 w 1571861"/>
                <a:gd name="connsiteY0" fmla="*/ 0 h 3317533"/>
                <a:gd name="connsiteX1" fmla="*/ 1571861 w 1571861"/>
                <a:gd name="connsiteY1" fmla="*/ 249382 h 3317533"/>
                <a:gd name="connsiteX2" fmla="*/ 1571861 w 1571861"/>
                <a:gd name="connsiteY2" fmla="*/ 2871669 h 3317533"/>
                <a:gd name="connsiteX3" fmla="*/ 0 w 1571861"/>
                <a:gd name="connsiteY3" fmla="*/ 3317533 h 3317533"/>
                <a:gd name="connsiteX4" fmla="*/ 0 w 1571861"/>
                <a:gd name="connsiteY4" fmla="*/ 0 h 33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861" h="3317533">
                  <a:moveTo>
                    <a:pt x="0" y="0"/>
                  </a:moveTo>
                  <a:lnTo>
                    <a:pt x="1571861" y="249382"/>
                  </a:lnTo>
                  <a:lnTo>
                    <a:pt x="1571861" y="2871669"/>
                  </a:lnTo>
                  <a:lnTo>
                    <a:pt x="0" y="331753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48061" y="675648"/>
              <a:ext cx="4058122" cy="3603518"/>
            </a:xfrm>
            <a:custGeom>
              <a:avLst/>
              <a:gdLst>
                <a:gd name="connsiteX0" fmla="*/ 0 w 4058122"/>
                <a:gd name="connsiteY0" fmla="*/ 143583 h 3627372"/>
                <a:gd name="connsiteX1" fmla="*/ 0 w 4058122"/>
                <a:gd name="connsiteY1" fmla="*/ 3385547 h 3627372"/>
                <a:gd name="connsiteX2" fmla="*/ 4058122 w 4058122"/>
                <a:gd name="connsiteY2" fmla="*/ 3627372 h 3627372"/>
                <a:gd name="connsiteX3" fmla="*/ 4058122 w 4058122"/>
                <a:gd name="connsiteY3" fmla="*/ 0 h 3627372"/>
                <a:gd name="connsiteX4" fmla="*/ 0 w 4058122"/>
                <a:gd name="connsiteY4" fmla="*/ 143583 h 3627372"/>
                <a:gd name="connsiteX0" fmla="*/ 0 w 4058122"/>
                <a:gd name="connsiteY0" fmla="*/ 111778 h 3595567"/>
                <a:gd name="connsiteX1" fmla="*/ 0 w 4058122"/>
                <a:gd name="connsiteY1" fmla="*/ 3353742 h 3595567"/>
                <a:gd name="connsiteX2" fmla="*/ 4058122 w 4058122"/>
                <a:gd name="connsiteY2" fmla="*/ 3595567 h 3595567"/>
                <a:gd name="connsiteX3" fmla="*/ 4058122 w 4058122"/>
                <a:gd name="connsiteY3" fmla="*/ 0 h 3595567"/>
                <a:gd name="connsiteX4" fmla="*/ 0 w 4058122"/>
                <a:gd name="connsiteY4" fmla="*/ 111778 h 3595567"/>
                <a:gd name="connsiteX0" fmla="*/ 0 w 4058122"/>
                <a:gd name="connsiteY0" fmla="*/ 119729 h 3603518"/>
                <a:gd name="connsiteX1" fmla="*/ 0 w 4058122"/>
                <a:gd name="connsiteY1" fmla="*/ 3361693 h 3603518"/>
                <a:gd name="connsiteX2" fmla="*/ 4058122 w 4058122"/>
                <a:gd name="connsiteY2" fmla="*/ 3603518 h 3603518"/>
                <a:gd name="connsiteX3" fmla="*/ 4058122 w 4058122"/>
                <a:gd name="connsiteY3" fmla="*/ 0 h 3603518"/>
                <a:gd name="connsiteX4" fmla="*/ 0 w 4058122"/>
                <a:gd name="connsiteY4" fmla="*/ 119729 h 360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122" h="3603518">
                  <a:moveTo>
                    <a:pt x="0" y="119729"/>
                  </a:moveTo>
                  <a:lnTo>
                    <a:pt x="0" y="3361693"/>
                  </a:lnTo>
                  <a:lnTo>
                    <a:pt x="4058122" y="3603518"/>
                  </a:lnTo>
                  <a:lnTo>
                    <a:pt x="4058122" y="0"/>
                  </a:lnTo>
                  <a:lnTo>
                    <a:pt x="0" y="1197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39760" y="4042627"/>
              <a:ext cx="4058865" cy="810873"/>
            </a:xfrm>
            <a:custGeom>
              <a:avLst/>
              <a:gdLst>
                <a:gd name="connsiteX0" fmla="*/ 0 w 4043008"/>
                <a:gd name="connsiteY0" fmla="*/ 0 h 831273"/>
                <a:gd name="connsiteX1" fmla="*/ 4043008 w 4043008"/>
                <a:gd name="connsiteY1" fmla="*/ 234268 h 831273"/>
                <a:gd name="connsiteX2" fmla="*/ 4043008 w 4043008"/>
                <a:gd name="connsiteY2" fmla="*/ 831273 h 831273"/>
                <a:gd name="connsiteX3" fmla="*/ 30228 w 4043008"/>
                <a:gd name="connsiteY3" fmla="*/ 536549 h 831273"/>
                <a:gd name="connsiteX4" fmla="*/ 0 w 4043008"/>
                <a:gd name="connsiteY4" fmla="*/ 0 h 831273"/>
                <a:gd name="connsiteX0" fmla="*/ 22672 w 4065680"/>
                <a:gd name="connsiteY0" fmla="*/ 0 h 831273"/>
                <a:gd name="connsiteX1" fmla="*/ 4065680 w 4065680"/>
                <a:gd name="connsiteY1" fmla="*/ 234268 h 831273"/>
                <a:gd name="connsiteX2" fmla="*/ 4065680 w 4065680"/>
                <a:gd name="connsiteY2" fmla="*/ 831273 h 831273"/>
                <a:gd name="connsiteX3" fmla="*/ 0 w 4065680"/>
                <a:gd name="connsiteY3" fmla="*/ 521435 h 831273"/>
                <a:gd name="connsiteX4" fmla="*/ 22672 w 4065680"/>
                <a:gd name="connsiteY4" fmla="*/ 0 h 831273"/>
                <a:gd name="connsiteX0" fmla="*/ 7558 w 4050566"/>
                <a:gd name="connsiteY0" fmla="*/ 0 h 831273"/>
                <a:gd name="connsiteX1" fmla="*/ 4050566 w 4050566"/>
                <a:gd name="connsiteY1" fmla="*/ 234268 h 831273"/>
                <a:gd name="connsiteX2" fmla="*/ 4050566 w 4050566"/>
                <a:gd name="connsiteY2" fmla="*/ 831273 h 831273"/>
                <a:gd name="connsiteX3" fmla="*/ 0 w 4050566"/>
                <a:gd name="connsiteY3" fmla="*/ 521435 h 831273"/>
                <a:gd name="connsiteX4" fmla="*/ 7558 w 4050566"/>
                <a:gd name="connsiteY4" fmla="*/ 0 h 831273"/>
                <a:gd name="connsiteX0" fmla="*/ 7558 w 4050566"/>
                <a:gd name="connsiteY0" fmla="*/ 0 h 793488"/>
                <a:gd name="connsiteX1" fmla="*/ 4050566 w 4050566"/>
                <a:gd name="connsiteY1" fmla="*/ 234268 h 793488"/>
                <a:gd name="connsiteX2" fmla="*/ 4050566 w 4050566"/>
                <a:gd name="connsiteY2" fmla="*/ 793488 h 793488"/>
                <a:gd name="connsiteX3" fmla="*/ 0 w 4050566"/>
                <a:gd name="connsiteY3" fmla="*/ 521435 h 793488"/>
                <a:gd name="connsiteX4" fmla="*/ 7558 w 4050566"/>
                <a:gd name="connsiteY4" fmla="*/ 0 h 793488"/>
                <a:gd name="connsiteX0" fmla="*/ 7558 w 4050566"/>
                <a:gd name="connsiteY0" fmla="*/ 0 h 816159"/>
                <a:gd name="connsiteX1" fmla="*/ 4050566 w 4050566"/>
                <a:gd name="connsiteY1" fmla="*/ 234268 h 816159"/>
                <a:gd name="connsiteX2" fmla="*/ 4050566 w 4050566"/>
                <a:gd name="connsiteY2" fmla="*/ 816159 h 816159"/>
                <a:gd name="connsiteX3" fmla="*/ 0 w 4050566"/>
                <a:gd name="connsiteY3" fmla="*/ 521435 h 816159"/>
                <a:gd name="connsiteX4" fmla="*/ 7558 w 4050566"/>
                <a:gd name="connsiteY4" fmla="*/ 0 h 816159"/>
                <a:gd name="connsiteX0" fmla="*/ 0 w 4058865"/>
                <a:gd name="connsiteY0" fmla="*/ 0 h 810873"/>
                <a:gd name="connsiteX1" fmla="*/ 4058865 w 4058865"/>
                <a:gd name="connsiteY1" fmla="*/ 228982 h 810873"/>
                <a:gd name="connsiteX2" fmla="*/ 4058865 w 4058865"/>
                <a:gd name="connsiteY2" fmla="*/ 810873 h 810873"/>
                <a:gd name="connsiteX3" fmla="*/ 8299 w 4058865"/>
                <a:gd name="connsiteY3" fmla="*/ 516149 h 810873"/>
                <a:gd name="connsiteX4" fmla="*/ 0 w 4058865"/>
                <a:gd name="connsiteY4" fmla="*/ 0 h 8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865" h="810873">
                  <a:moveTo>
                    <a:pt x="0" y="0"/>
                  </a:moveTo>
                  <a:lnTo>
                    <a:pt x="4058865" y="228982"/>
                  </a:lnTo>
                  <a:lnTo>
                    <a:pt x="4058865" y="810873"/>
                  </a:lnTo>
                  <a:lnTo>
                    <a:pt x="8299" y="51614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1012296" y="810492"/>
              <a:ext cx="468535" cy="3181508"/>
              <a:chOff x="3264635" y="937071"/>
              <a:chExt cx="468535" cy="3181508"/>
            </a:xfrm>
          </p:grpSpPr>
          <p:sp>
            <p:nvSpPr>
              <p:cNvPr id="178" name="Freeform 177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Freeform 188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 189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Freeform 190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710061" y="810492"/>
              <a:ext cx="468535" cy="3181508"/>
              <a:chOff x="3264635" y="937071"/>
              <a:chExt cx="468535" cy="3181508"/>
            </a:xfrm>
          </p:grpSpPr>
          <p:sp>
            <p:nvSpPr>
              <p:cNvPr id="164" name="Freeform 163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 169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 170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 171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72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 173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2319661" y="810492"/>
              <a:ext cx="468535" cy="3181508"/>
              <a:chOff x="3264635" y="937071"/>
              <a:chExt cx="468535" cy="3181508"/>
            </a:xfrm>
          </p:grpSpPr>
          <p:sp>
            <p:nvSpPr>
              <p:cNvPr id="150" name="Freeform 149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150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 158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 160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 161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2973343" y="810492"/>
              <a:ext cx="468535" cy="3181508"/>
              <a:chOff x="3264635" y="937071"/>
              <a:chExt cx="468535" cy="3181508"/>
            </a:xfrm>
          </p:grpSpPr>
          <p:sp>
            <p:nvSpPr>
              <p:cNvPr id="136" name="Freeform 135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40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141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 142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3615061" y="810492"/>
              <a:ext cx="468535" cy="3181508"/>
              <a:chOff x="3264635" y="937071"/>
              <a:chExt cx="468535" cy="3181508"/>
            </a:xfrm>
          </p:grpSpPr>
          <p:sp>
            <p:nvSpPr>
              <p:cNvPr id="122" name="Freeform 121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 133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300861" y="810492"/>
              <a:ext cx="468535" cy="3181508"/>
              <a:chOff x="3264635" y="937071"/>
              <a:chExt cx="468535" cy="3181508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Freeform 97"/>
            <p:cNvSpPr/>
            <p:nvPr/>
          </p:nvSpPr>
          <p:spPr>
            <a:xfrm>
              <a:off x="2244945" y="4203596"/>
              <a:ext cx="754848" cy="408080"/>
            </a:xfrm>
            <a:custGeom>
              <a:avLst/>
              <a:gdLst>
                <a:gd name="connsiteX0" fmla="*/ 0 w 710360"/>
                <a:gd name="connsiteY0" fmla="*/ 15114 h 423194"/>
                <a:gd name="connsiteX1" fmla="*/ 0 w 710360"/>
                <a:gd name="connsiteY1" fmla="*/ 370294 h 423194"/>
                <a:gd name="connsiteX2" fmla="*/ 710360 w 710360"/>
                <a:gd name="connsiteY2" fmla="*/ 423194 h 423194"/>
                <a:gd name="connsiteX3" fmla="*/ 710360 w 710360"/>
                <a:gd name="connsiteY3" fmla="*/ 37785 h 423194"/>
                <a:gd name="connsiteX4" fmla="*/ 90684 w 710360"/>
                <a:gd name="connsiteY4" fmla="*/ 0 h 423194"/>
                <a:gd name="connsiteX0" fmla="*/ 44488 w 754848"/>
                <a:gd name="connsiteY0" fmla="*/ 0 h 408080"/>
                <a:gd name="connsiteX1" fmla="*/ 44488 w 754848"/>
                <a:gd name="connsiteY1" fmla="*/ 355180 h 408080"/>
                <a:gd name="connsiteX2" fmla="*/ 754848 w 754848"/>
                <a:gd name="connsiteY2" fmla="*/ 408080 h 408080"/>
                <a:gd name="connsiteX3" fmla="*/ 754848 w 754848"/>
                <a:gd name="connsiteY3" fmla="*/ 22671 h 408080"/>
                <a:gd name="connsiteX4" fmla="*/ 0 w 754848"/>
                <a:gd name="connsiteY4" fmla="*/ 789 h 40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848" h="408080">
                  <a:moveTo>
                    <a:pt x="44488" y="0"/>
                  </a:moveTo>
                  <a:lnTo>
                    <a:pt x="44488" y="355180"/>
                  </a:lnTo>
                  <a:lnTo>
                    <a:pt x="754848" y="408080"/>
                  </a:lnTo>
                  <a:lnTo>
                    <a:pt x="754848" y="22671"/>
                  </a:lnTo>
                  <a:lnTo>
                    <a:pt x="0" y="789"/>
                  </a:lnTo>
                </a:path>
              </a:pathLst>
            </a:custGeom>
            <a:gradFill>
              <a:gsLst>
                <a:gs pos="0">
                  <a:srgbClr val="EDF2E2"/>
                </a:gs>
                <a:gs pos="50000">
                  <a:srgbClr val="92D050"/>
                </a:gs>
                <a:gs pos="100000">
                  <a:srgbClr val="E3ECD0"/>
                </a:gs>
              </a:gsLst>
              <a:lin ang="0" scaled="1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095423" y="4143140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405261" y="4196039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694001" y="4180923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003839" y="4233822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133575" y="4279166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443413" y="4332065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945049" y="4316952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254887" y="4369851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562600" y="1268322"/>
              <a:ext cx="634790" cy="581891"/>
            </a:xfrm>
            <a:custGeom>
              <a:avLst/>
              <a:gdLst>
                <a:gd name="connsiteX0" fmla="*/ 0 w 619676"/>
                <a:gd name="connsiteY0" fmla="*/ 7557 h 559220"/>
                <a:gd name="connsiteX1" fmla="*/ 0 w 619676"/>
                <a:gd name="connsiteY1" fmla="*/ 506321 h 559220"/>
                <a:gd name="connsiteX2" fmla="*/ 619676 w 619676"/>
                <a:gd name="connsiteY2" fmla="*/ 559220 h 559220"/>
                <a:gd name="connsiteX3" fmla="*/ 619676 w 619676"/>
                <a:gd name="connsiteY3" fmla="*/ 0 h 559220"/>
                <a:gd name="connsiteX4" fmla="*/ 0 w 619676"/>
                <a:gd name="connsiteY4" fmla="*/ 7557 h 559220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68014 h 551663"/>
                <a:gd name="connsiteX4" fmla="*/ 0 w 634790"/>
                <a:gd name="connsiteY4" fmla="*/ 0 h 551663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90685 h 551663"/>
                <a:gd name="connsiteX4" fmla="*/ 0 w 634790"/>
                <a:gd name="connsiteY4" fmla="*/ 0 h 551663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19676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  <a:gd name="connsiteX0" fmla="*/ 0 w 634790"/>
                <a:gd name="connsiteY0" fmla="*/ 0 h 612119"/>
                <a:gd name="connsiteX1" fmla="*/ 0 w 634790"/>
                <a:gd name="connsiteY1" fmla="*/ 498764 h 612119"/>
                <a:gd name="connsiteX2" fmla="*/ 619676 w 634790"/>
                <a:gd name="connsiteY2" fmla="*/ 612119 h 612119"/>
                <a:gd name="connsiteX3" fmla="*/ 634790 w 634790"/>
                <a:gd name="connsiteY3" fmla="*/ 90685 h 612119"/>
                <a:gd name="connsiteX4" fmla="*/ 0 w 634790"/>
                <a:gd name="connsiteY4" fmla="*/ 0 h 612119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27233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790" h="581891">
                  <a:moveTo>
                    <a:pt x="0" y="0"/>
                  </a:moveTo>
                  <a:lnTo>
                    <a:pt x="0" y="498764"/>
                  </a:lnTo>
                  <a:lnTo>
                    <a:pt x="627233" y="581891"/>
                  </a:lnTo>
                  <a:lnTo>
                    <a:pt x="634790" y="90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reeform 1"/>
          <p:cNvSpPr/>
          <p:nvPr/>
        </p:nvSpPr>
        <p:spPr>
          <a:xfrm>
            <a:off x="3823855" y="4100945"/>
            <a:ext cx="3380509" cy="1001434"/>
          </a:xfrm>
          <a:custGeom>
            <a:avLst/>
            <a:gdLst>
              <a:gd name="connsiteX0" fmla="*/ 3380509 w 3380509"/>
              <a:gd name="connsiteY0" fmla="*/ 969819 h 1001434"/>
              <a:gd name="connsiteX1" fmla="*/ 2050472 w 3380509"/>
              <a:gd name="connsiteY1" fmla="*/ 942110 h 1001434"/>
              <a:gd name="connsiteX2" fmla="*/ 1704109 w 3380509"/>
              <a:gd name="connsiteY2" fmla="*/ 429491 h 1001434"/>
              <a:gd name="connsiteX3" fmla="*/ 734290 w 3380509"/>
              <a:gd name="connsiteY3" fmla="*/ 401782 h 1001434"/>
              <a:gd name="connsiteX4" fmla="*/ 387927 w 3380509"/>
              <a:gd name="connsiteY4" fmla="*/ 124691 h 1001434"/>
              <a:gd name="connsiteX5" fmla="*/ 0 w 3380509"/>
              <a:gd name="connsiteY5" fmla="*/ 0 h 100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0509" h="1001434">
                <a:moveTo>
                  <a:pt x="3380509" y="969819"/>
                </a:moveTo>
                <a:cubicBezTo>
                  <a:pt x="2855190" y="1000992"/>
                  <a:pt x="2329872" y="1032165"/>
                  <a:pt x="2050472" y="942110"/>
                </a:cubicBezTo>
                <a:cubicBezTo>
                  <a:pt x="1771072" y="852055"/>
                  <a:pt x="1923473" y="519546"/>
                  <a:pt x="1704109" y="429491"/>
                </a:cubicBezTo>
                <a:cubicBezTo>
                  <a:pt x="1484745" y="339436"/>
                  <a:pt x="953654" y="452582"/>
                  <a:pt x="734290" y="401782"/>
                </a:cubicBezTo>
                <a:cubicBezTo>
                  <a:pt x="514926" y="350982"/>
                  <a:pt x="510309" y="191655"/>
                  <a:pt x="387927" y="124691"/>
                </a:cubicBezTo>
                <a:cubicBezTo>
                  <a:pt x="265545" y="57727"/>
                  <a:pt x="132772" y="28863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948545" y="3851265"/>
            <a:ext cx="3283528" cy="263535"/>
          </a:xfrm>
          <a:custGeom>
            <a:avLst/>
            <a:gdLst>
              <a:gd name="connsiteX0" fmla="*/ 3283528 w 3283528"/>
              <a:gd name="connsiteY0" fmla="*/ 263535 h 263535"/>
              <a:gd name="connsiteX1" fmla="*/ 2466110 w 3283528"/>
              <a:gd name="connsiteY1" fmla="*/ 299 h 263535"/>
              <a:gd name="connsiteX2" fmla="*/ 0 w 3283528"/>
              <a:gd name="connsiteY2" fmla="*/ 221971 h 26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3528" h="263535">
                <a:moveTo>
                  <a:pt x="3283528" y="263535"/>
                </a:moveTo>
                <a:cubicBezTo>
                  <a:pt x="3148446" y="135380"/>
                  <a:pt x="3013365" y="7226"/>
                  <a:pt x="2466110" y="299"/>
                </a:cubicBezTo>
                <a:cubicBezTo>
                  <a:pt x="1918855" y="-6628"/>
                  <a:pt x="959427" y="107671"/>
                  <a:pt x="0" y="22197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216727" y="4225636"/>
            <a:ext cx="983673" cy="831273"/>
          </a:xfrm>
          <a:custGeom>
            <a:avLst/>
            <a:gdLst>
              <a:gd name="connsiteX0" fmla="*/ 983673 w 983673"/>
              <a:gd name="connsiteY0" fmla="*/ 0 h 831273"/>
              <a:gd name="connsiteX1" fmla="*/ 249382 w 983673"/>
              <a:gd name="connsiteY1" fmla="*/ 124691 h 831273"/>
              <a:gd name="connsiteX2" fmla="*/ 484909 w 983673"/>
              <a:gd name="connsiteY2" fmla="*/ 429491 h 831273"/>
              <a:gd name="connsiteX3" fmla="*/ 0 w 983673"/>
              <a:gd name="connsiteY3" fmla="*/ 831273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673" h="831273">
                <a:moveTo>
                  <a:pt x="983673" y="0"/>
                </a:moveTo>
                <a:cubicBezTo>
                  <a:pt x="658091" y="26554"/>
                  <a:pt x="332509" y="53109"/>
                  <a:pt x="249382" y="124691"/>
                </a:cubicBezTo>
                <a:cubicBezTo>
                  <a:pt x="166255" y="196273"/>
                  <a:pt x="526473" y="311727"/>
                  <a:pt x="484909" y="429491"/>
                </a:cubicBezTo>
                <a:cubicBezTo>
                  <a:pt x="443345" y="547255"/>
                  <a:pt x="221672" y="689264"/>
                  <a:pt x="0" y="83127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535382" y="3699164"/>
            <a:ext cx="678873" cy="416566"/>
          </a:xfrm>
          <a:custGeom>
            <a:avLst/>
            <a:gdLst>
              <a:gd name="connsiteX0" fmla="*/ 678873 w 678873"/>
              <a:gd name="connsiteY0" fmla="*/ 360218 h 416566"/>
              <a:gd name="connsiteX1" fmla="*/ 360218 w 678873"/>
              <a:gd name="connsiteY1" fmla="*/ 401781 h 416566"/>
              <a:gd name="connsiteX2" fmla="*/ 374073 w 678873"/>
              <a:gd name="connsiteY2" fmla="*/ 138545 h 416566"/>
              <a:gd name="connsiteX3" fmla="*/ 0 w 678873"/>
              <a:gd name="connsiteY3" fmla="*/ 0 h 41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873" h="416566">
                <a:moveTo>
                  <a:pt x="678873" y="360218"/>
                </a:moveTo>
                <a:cubicBezTo>
                  <a:pt x="544945" y="399472"/>
                  <a:pt x="411018" y="438726"/>
                  <a:pt x="360218" y="401781"/>
                </a:cubicBezTo>
                <a:cubicBezTo>
                  <a:pt x="309418" y="364836"/>
                  <a:pt x="434109" y="205508"/>
                  <a:pt x="374073" y="138545"/>
                </a:cubicBezTo>
                <a:cubicBezTo>
                  <a:pt x="314037" y="71582"/>
                  <a:pt x="157018" y="35791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08401" y="3477491"/>
            <a:ext cx="337749" cy="443345"/>
          </a:xfrm>
          <a:custGeom>
            <a:avLst/>
            <a:gdLst>
              <a:gd name="connsiteX0" fmla="*/ 4617 w 337749"/>
              <a:gd name="connsiteY0" fmla="*/ 443345 h 443345"/>
              <a:gd name="connsiteX1" fmla="*/ 46181 w 337749"/>
              <a:gd name="connsiteY1" fmla="*/ 401782 h 443345"/>
              <a:gd name="connsiteX2" fmla="*/ 337126 w 337749"/>
              <a:gd name="connsiteY2" fmla="*/ 346364 h 443345"/>
              <a:gd name="connsiteX3" fmla="*/ 129308 w 337749"/>
              <a:gd name="connsiteY3" fmla="*/ 152400 h 443345"/>
              <a:gd name="connsiteX4" fmla="*/ 337126 w 337749"/>
              <a:gd name="connsiteY4" fmla="*/ 0 h 44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749" h="443345">
                <a:moveTo>
                  <a:pt x="4617" y="443345"/>
                </a:moveTo>
                <a:cubicBezTo>
                  <a:pt x="-2310" y="430645"/>
                  <a:pt x="-9237" y="417945"/>
                  <a:pt x="46181" y="401782"/>
                </a:cubicBezTo>
                <a:cubicBezTo>
                  <a:pt x="101599" y="385619"/>
                  <a:pt x="323272" y="387928"/>
                  <a:pt x="337126" y="346364"/>
                </a:cubicBezTo>
                <a:cubicBezTo>
                  <a:pt x="350981" y="304800"/>
                  <a:pt x="129308" y="210127"/>
                  <a:pt x="129308" y="152400"/>
                </a:cubicBezTo>
                <a:cubicBezTo>
                  <a:pt x="129308" y="94673"/>
                  <a:pt x="233217" y="47336"/>
                  <a:pt x="337126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53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4"/>
          <p:cNvSpPr>
            <a:spLocks/>
          </p:cNvSpPr>
          <p:nvPr/>
        </p:nvSpPr>
        <p:spPr bwMode="auto">
          <a:xfrm>
            <a:off x="2286000" y="2209800"/>
            <a:ext cx="4978400" cy="2311400"/>
          </a:xfrm>
          <a:custGeom>
            <a:avLst/>
            <a:gdLst>
              <a:gd name="T0" fmla="*/ 0 w 3136"/>
              <a:gd name="T1" fmla="*/ 2147483647 h 1456"/>
              <a:gd name="T2" fmla="*/ 2147483647 w 3136"/>
              <a:gd name="T3" fmla="*/ 2147483647 h 1456"/>
              <a:gd name="T4" fmla="*/ 2147483647 w 3136"/>
              <a:gd name="T5" fmla="*/ 2147483647 h 1456"/>
              <a:gd name="T6" fmla="*/ 2147483647 w 3136"/>
              <a:gd name="T7" fmla="*/ 2147483647 h 1456"/>
              <a:gd name="T8" fmla="*/ 2147483647 w 3136"/>
              <a:gd name="T9" fmla="*/ 2147483647 h 1456"/>
              <a:gd name="T10" fmla="*/ 2147483647 w 3136"/>
              <a:gd name="T11" fmla="*/ 2147483647 h 1456"/>
              <a:gd name="T12" fmla="*/ 2147483647 w 3136"/>
              <a:gd name="T13" fmla="*/ 2147483647 h 1456"/>
              <a:gd name="T14" fmla="*/ 2147483647 w 3136"/>
              <a:gd name="T15" fmla="*/ 0 h 14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36"/>
              <a:gd name="T25" fmla="*/ 0 h 1456"/>
              <a:gd name="T26" fmla="*/ 3136 w 3136"/>
              <a:gd name="T27" fmla="*/ 1456 h 14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36" h="1456">
                <a:moveTo>
                  <a:pt x="0" y="1152"/>
                </a:moveTo>
                <a:cubicBezTo>
                  <a:pt x="152" y="968"/>
                  <a:pt x="304" y="784"/>
                  <a:pt x="480" y="768"/>
                </a:cubicBezTo>
                <a:cubicBezTo>
                  <a:pt x="656" y="752"/>
                  <a:pt x="848" y="1024"/>
                  <a:pt x="1056" y="1056"/>
                </a:cubicBezTo>
                <a:cubicBezTo>
                  <a:pt x="1264" y="1088"/>
                  <a:pt x="1416" y="896"/>
                  <a:pt x="1728" y="960"/>
                </a:cubicBezTo>
                <a:cubicBezTo>
                  <a:pt x="2040" y="1024"/>
                  <a:pt x="2720" y="1456"/>
                  <a:pt x="2928" y="1440"/>
                </a:cubicBezTo>
                <a:cubicBezTo>
                  <a:pt x="3136" y="1424"/>
                  <a:pt x="3104" y="1040"/>
                  <a:pt x="2976" y="864"/>
                </a:cubicBezTo>
                <a:cubicBezTo>
                  <a:pt x="2848" y="688"/>
                  <a:pt x="2208" y="528"/>
                  <a:pt x="2160" y="384"/>
                </a:cubicBezTo>
                <a:cubicBezTo>
                  <a:pt x="2112" y="240"/>
                  <a:pt x="2400" y="120"/>
                  <a:pt x="2688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2743200" y="1828800"/>
            <a:ext cx="2762250" cy="59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MIS personnel are members</a:t>
            </a:r>
          </a:p>
          <a:p>
            <a:r>
              <a:rPr lang="en-US" sz="1600"/>
              <a:t> of user departments</a:t>
            </a:r>
          </a:p>
        </p:txBody>
      </p:sp>
      <p:sp>
        <p:nvSpPr>
          <p:cNvPr id="43012" name="Rectangle 11"/>
          <p:cNvSpPr>
            <a:spLocks noChangeArrowheads="1"/>
          </p:cNvSpPr>
          <p:nvPr/>
        </p:nvSpPr>
        <p:spPr bwMode="auto">
          <a:xfrm>
            <a:off x="1447800" y="4495800"/>
            <a:ext cx="107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Marketing</a:t>
            </a:r>
          </a:p>
        </p:txBody>
      </p:sp>
      <p:sp>
        <p:nvSpPr>
          <p:cNvPr id="43013" name="Rectangle 12"/>
          <p:cNvSpPr>
            <a:spLocks noChangeArrowheads="1"/>
          </p:cNvSpPr>
          <p:nvPr/>
        </p:nvSpPr>
        <p:spPr bwMode="auto">
          <a:xfrm>
            <a:off x="3733800" y="4038600"/>
            <a:ext cx="904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Finance</a:t>
            </a:r>
          </a:p>
        </p:txBody>
      </p:sp>
      <p:sp>
        <p:nvSpPr>
          <p:cNvPr id="43014" name="Rectangle 13"/>
          <p:cNvSpPr>
            <a:spLocks noChangeArrowheads="1"/>
          </p:cNvSpPr>
          <p:nvPr/>
        </p:nvSpPr>
        <p:spPr bwMode="auto">
          <a:xfrm>
            <a:off x="5949950" y="4578350"/>
            <a:ext cx="118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Accounting</a:t>
            </a:r>
          </a:p>
        </p:txBody>
      </p:sp>
      <p:sp>
        <p:nvSpPr>
          <p:cNvPr id="43015" name="Rectangle 14"/>
          <p:cNvSpPr>
            <a:spLocks noChangeArrowheads="1"/>
          </p:cNvSpPr>
          <p:nvPr/>
        </p:nvSpPr>
        <p:spPr bwMode="auto">
          <a:xfrm>
            <a:off x="5791200" y="1371600"/>
            <a:ext cx="310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Human Resources Management</a:t>
            </a:r>
          </a:p>
        </p:txBody>
      </p:sp>
      <p:sp>
        <p:nvSpPr>
          <p:cNvPr id="43016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Complete Decentralization</a:t>
            </a:r>
          </a:p>
        </p:txBody>
      </p:sp>
      <p:pic>
        <p:nvPicPr>
          <p:cNvPr id="43017" name="Picture 18" descr="MPj04094900000[1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8128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9" descr="MPj04096850000[1]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20" descr="j0078616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05200"/>
            <a:ext cx="152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21" descr="Computer Screen (Office Clip Art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0"/>
            <a:ext cx="7747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22" descr="Computer Screen (Office Clip Art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7747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23" descr="Computer Screen (Office Clip Art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55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3" name="Line 25"/>
          <p:cNvSpPr>
            <a:spLocks noChangeShapeType="1"/>
          </p:cNvSpPr>
          <p:nvPr/>
        </p:nvSpPr>
        <p:spPr bwMode="auto">
          <a:xfrm>
            <a:off x="5486400" y="2057400"/>
            <a:ext cx="1676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Line 26"/>
          <p:cNvSpPr>
            <a:spLocks noChangeShapeType="1"/>
          </p:cNvSpPr>
          <p:nvPr/>
        </p:nvSpPr>
        <p:spPr bwMode="auto">
          <a:xfrm flipH="1">
            <a:off x="2362200" y="2133600"/>
            <a:ext cx="381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98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Decentralization Advantages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chance of total breakdown</a:t>
            </a:r>
          </a:p>
          <a:p>
            <a:r>
              <a:rPr lang="en-US" dirty="0" smtClean="0"/>
              <a:t>Users get personalized equipment</a:t>
            </a:r>
          </a:p>
          <a:p>
            <a:r>
              <a:rPr lang="en-US" dirty="0" smtClean="0"/>
              <a:t>Micros are cheaper than mainframes</a:t>
            </a:r>
          </a:p>
          <a:p>
            <a:pPr lvl="1"/>
            <a:r>
              <a:rPr lang="en-US" dirty="0" smtClean="0"/>
              <a:t>Now, servers are built from the same technologies as PCs</a:t>
            </a:r>
          </a:p>
          <a:p>
            <a:pPr lvl="1"/>
            <a:r>
              <a:rPr lang="en-US" dirty="0" smtClean="0"/>
              <a:t>Not until Facebook in 2011 did vendors begin standardizing server hardware to help reduce costs.</a:t>
            </a:r>
          </a:p>
        </p:txBody>
      </p:sp>
    </p:spTree>
    <p:extLst>
      <p:ext uri="{BB962C8B-B14F-4D97-AF65-F5344CB8AC3E}">
        <p14:creationId xmlns:p14="http://schemas.microsoft.com/office/powerpoint/2010/main" val="2765075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Decentralization Advantages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Different users have different preferences</a:t>
            </a:r>
          </a:p>
          <a:p>
            <a:r>
              <a:rPr lang="en-US" smtClean="0"/>
              <a:t>Easier access</a:t>
            </a:r>
          </a:p>
          <a:p>
            <a:r>
              <a:rPr lang="en-US" smtClean="0"/>
              <a:t>Customization without affecting others</a:t>
            </a:r>
          </a:p>
          <a:p>
            <a:r>
              <a:rPr lang="en-US" smtClean="0"/>
              <a:t>Can overcome objections</a:t>
            </a:r>
          </a:p>
          <a:p>
            <a:pPr lvl="1"/>
            <a:r>
              <a:rPr lang="en-US" smtClean="0"/>
              <a:t>Lower prices minimize benefits of bulk purchases.</a:t>
            </a:r>
          </a:p>
          <a:p>
            <a:pPr lvl="1"/>
            <a:r>
              <a:rPr lang="en-US" smtClean="0"/>
              <a:t>Similarities of packages make training easier.</a:t>
            </a:r>
          </a:p>
          <a:p>
            <a:pPr lvl="1"/>
            <a:r>
              <a:rPr lang="en-US" smtClean="0"/>
              <a:t>Conversion tools enable sharing.</a:t>
            </a:r>
          </a:p>
        </p:txBody>
      </p:sp>
    </p:spTree>
    <p:extLst>
      <p:ext uri="{BB962C8B-B14F-4D97-AF65-F5344CB8AC3E}">
        <p14:creationId xmlns:p14="http://schemas.microsoft.com/office/powerpoint/2010/main" val="2155377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Decentralization Advantages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Not all data needs to be shared</a:t>
            </a:r>
          </a:p>
          <a:p>
            <a:r>
              <a:rPr lang="en-US" smtClean="0"/>
              <a:t>Easier find and access</a:t>
            </a:r>
          </a:p>
          <a:p>
            <a:r>
              <a:rPr lang="en-US" smtClean="0"/>
              <a:t>Control &amp; politics</a:t>
            </a:r>
          </a:p>
        </p:txBody>
      </p:sp>
    </p:spTree>
    <p:extLst>
      <p:ext uri="{BB962C8B-B14F-4D97-AF65-F5344CB8AC3E}">
        <p14:creationId xmlns:p14="http://schemas.microsoft.com/office/powerpoint/2010/main" val="231851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Personnel Decentralization Advantages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Closer to users</a:t>
            </a:r>
          </a:p>
          <a:p>
            <a:pPr lvl="1"/>
            <a:r>
              <a:rPr lang="en-US" smtClean="0"/>
              <a:t>Faster response</a:t>
            </a:r>
          </a:p>
          <a:p>
            <a:pPr lvl="1"/>
            <a:r>
              <a:rPr lang="en-US" smtClean="0"/>
              <a:t>More time spent with users</a:t>
            </a:r>
          </a:p>
          <a:p>
            <a:pPr lvl="1"/>
            <a:r>
              <a:rPr lang="en-US" smtClean="0"/>
              <a:t>Better understanding/communication</a:t>
            </a:r>
          </a:p>
          <a:p>
            <a:r>
              <a:rPr lang="en-US" smtClean="0"/>
              <a:t>Different career path </a:t>
            </a:r>
          </a:p>
        </p:txBody>
      </p:sp>
    </p:spTree>
    <p:extLst>
      <p:ext uri="{BB962C8B-B14F-4D97-AF65-F5344CB8AC3E}">
        <p14:creationId xmlns:p14="http://schemas.microsoft.com/office/powerpoint/2010/main" val="587675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2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96996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Clients</a:t>
            </a: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1295400" y="3048000"/>
            <a:ext cx="3119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/>
              <a:t>Server</a:t>
            </a:r>
          </a:p>
          <a:p>
            <a:pPr algn="ctr"/>
            <a:r>
              <a:rPr lang="en-US"/>
              <a:t>Data and applications</a:t>
            </a:r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4267200" y="4724400"/>
            <a:ext cx="3270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/>
              <a:t>Thin client</a:t>
            </a:r>
          </a:p>
          <a:p>
            <a:pPr algn="ctr"/>
            <a:r>
              <a:rPr lang="en-US"/>
              <a:t>Browser-based access</a:t>
            </a:r>
          </a:p>
          <a:p>
            <a:pPr algn="ctr"/>
            <a:r>
              <a:rPr lang="en-US"/>
              <a:t>User interface</a:t>
            </a:r>
          </a:p>
        </p:txBody>
      </p:sp>
      <p:pic>
        <p:nvPicPr>
          <p:cNvPr id="48135" name="Picture 1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014538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8136" name="Freeform 123"/>
          <p:cNvSpPr>
            <a:spLocks/>
          </p:cNvSpPr>
          <p:nvPr/>
        </p:nvSpPr>
        <p:spPr bwMode="auto">
          <a:xfrm>
            <a:off x="3287713" y="2776538"/>
            <a:ext cx="2198687" cy="322262"/>
          </a:xfrm>
          <a:custGeom>
            <a:avLst/>
            <a:gdLst>
              <a:gd name="T0" fmla="*/ 0 w 1385"/>
              <a:gd name="T1" fmla="*/ 2147483647 h 203"/>
              <a:gd name="T2" fmla="*/ 2147483647 w 1385"/>
              <a:gd name="T3" fmla="*/ 2147483647 h 203"/>
              <a:gd name="T4" fmla="*/ 2147483647 w 1385"/>
              <a:gd name="T5" fmla="*/ 2147483647 h 203"/>
              <a:gd name="T6" fmla="*/ 2147483647 w 1385"/>
              <a:gd name="T7" fmla="*/ 2147483647 h 203"/>
              <a:gd name="T8" fmla="*/ 0 60000 65536"/>
              <a:gd name="T9" fmla="*/ 0 60000 65536"/>
              <a:gd name="T10" fmla="*/ 0 60000 65536"/>
              <a:gd name="T11" fmla="*/ 0 60000 65536"/>
              <a:gd name="T12" fmla="*/ 0 w 1385"/>
              <a:gd name="T13" fmla="*/ 0 h 203"/>
              <a:gd name="T14" fmla="*/ 1385 w 1385"/>
              <a:gd name="T15" fmla="*/ 203 h 2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5" h="203">
                <a:moveTo>
                  <a:pt x="0" y="63"/>
                </a:moveTo>
                <a:cubicBezTo>
                  <a:pt x="37" y="85"/>
                  <a:pt x="106" y="203"/>
                  <a:pt x="223" y="193"/>
                </a:cubicBezTo>
                <a:cubicBezTo>
                  <a:pt x="340" y="183"/>
                  <a:pt x="511" y="8"/>
                  <a:pt x="705" y="4"/>
                </a:cubicBezTo>
                <a:cubicBezTo>
                  <a:pt x="899" y="0"/>
                  <a:pt x="1243" y="136"/>
                  <a:pt x="1385" y="171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286000" y="2209800"/>
            <a:ext cx="1107606" cy="824641"/>
            <a:chOff x="939760" y="666908"/>
            <a:chExt cx="5623170" cy="4186592"/>
          </a:xfrm>
        </p:grpSpPr>
        <p:sp>
          <p:nvSpPr>
            <p:cNvPr id="34" name="Freeform 33"/>
            <p:cNvSpPr/>
            <p:nvPr/>
          </p:nvSpPr>
          <p:spPr>
            <a:xfrm>
              <a:off x="4991070" y="3515905"/>
              <a:ext cx="1571860" cy="1330037"/>
            </a:xfrm>
            <a:custGeom>
              <a:avLst/>
              <a:gdLst>
                <a:gd name="connsiteX0" fmla="*/ 7557 w 1602089"/>
                <a:gd name="connsiteY0" fmla="*/ 468536 h 1352708"/>
                <a:gd name="connsiteX1" fmla="*/ 0 w 1602089"/>
                <a:gd name="connsiteY1" fmla="*/ 1352708 h 1352708"/>
                <a:gd name="connsiteX2" fmla="*/ 1602089 w 1602089"/>
                <a:gd name="connsiteY2" fmla="*/ 665019 h 1352708"/>
                <a:gd name="connsiteX3" fmla="*/ 1602089 w 1602089"/>
                <a:gd name="connsiteY3" fmla="*/ 0 h 1352708"/>
                <a:gd name="connsiteX4" fmla="*/ 7557 w 1602089"/>
                <a:gd name="connsiteY4" fmla="*/ 468536 h 1352708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94532 w 1594532"/>
                <a:gd name="connsiteY2" fmla="*/ 665019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86975"/>
                <a:gd name="connsiteY0" fmla="*/ 453422 h 1314923"/>
                <a:gd name="connsiteX1" fmla="*/ 7557 w 1586975"/>
                <a:gd name="connsiteY1" fmla="*/ 1314923 h 1314923"/>
                <a:gd name="connsiteX2" fmla="*/ 1586975 w 1586975"/>
                <a:gd name="connsiteY2" fmla="*/ 672577 h 1314923"/>
                <a:gd name="connsiteX3" fmla="*/ 1564304 w 1586975"/>
                <a:gd name="connsiteY3" fmla="*/ 0 h 1314923"/>
                <a:gd name="connsiteX4" fmla="*/ 0 w 1586975"/>
                <a:gd name="connsiteY4" fmla="*/ 453422 h 1314923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79310 w 1594532"/>
                <a:gd name="connsiteY2" fmla="*/ 808603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532" h="1330037">
                  <a:moveTo>
                    <a:pt x="0" y="468536"/>
                  </a:moveTo>
                  <a:lnTo>
                    <a:pt x="7557" y="1330037"/>
                  </a:lnTo>
                  <a:lnTo>
                    <a:pt x="1579310" y="808603"/>
                  </a:lnTo>
                  <a:lnTo>
                    <a:pt x="1594532" y="0"/>
                  </a:lnTo>
                  <a:lnTo>
                    <a:pt x="0" y="46853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991069" y="666908"/>
              <a:ext cx="1571861" cy="3317533"/>
            </a:xfrm>
            <a:custGeom>
              <a:avLst/>
              <a:gdLst>
                <a:gd name="connsiteX0" fmla="*/ 7557 w 1579418"/>
                <a:gd name="connsiteY0" fmla="*/ 0 h 3325091"/>
                <a:gd name="connsiteX1" fmla="*/ 1579418 w 1579418"/>
                <a:gd name="connsiteY1" fmla="*/ 249382 h 3325091"/>
                <a:gd name="connsiteX2" fmla="*/ 1579418 w 1579418"/>
                <a:gd name="connsiteY2" fmla="*/ 2871669 h 3325091"/>
                <a:gd name="connsiteX3" fmla="*/ 0 w 1579418"/>
                <a:gd name="connsiteY3" fmla="*/ 3325091 h 3325091"/>
                <a:gd name="connsiteX4" fmla="*/ 7557 w 1579418"/>
                <a:gd name="connsiteY4" fmla="*/ 0 h 3325091"/>
                <a:gd name="connsiteX0" fmla="*/ 0 w 1571861"/>
                <a:gd name="connsiteY0" fmla="*/ 0 h 3317533"/>
                <a:gd name="connsiteX1" fmla="*/ 1571861 w 1571861"/>
                <a:gd name="connsiteY1" fmla="*/ 249382 h 3317533"/>
                <a:gd name="connsiteX2" fmla="*/ 1571861 w 1571861"/>
                <a:gd name="connsiteY2" fmla="*/ 2871669 h 3317533"/>
                <a:gd name="connsiteX3" fmla="*/ 0 w 1571861"/>
                <a:gd name="connsiteY3" fmla="*/ 3317533 h 3317533"/>
                <a:gd name="connsiteX4" fmla="*/ 0 w 1571861"/>
                <a:gd name="connsiteY4" fmla="*/ 0 h 33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861" h="3317533">
                  <a:moveTo>
                    <a:pt x="0" y="0"/>
                  </a:moveTo>
                  <a:lnTo>
                    <a:pt x="1571861" y="249382"/>
                  </a:lnTo>
                  <a:lnTo>
                    <a:pt x="1571861" y="2871669"/>
                  </a:lnTo>
                  <a:lnTo>
                    <a:pt x="0" y="331753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948061" y="675648"/>
              <a:ext cx="4058122" cy="3603518"/>
            </a:xfrm>
            <a:custGeom>
              <a:avLst/>
              <a:gdLst>
                <a:gd name="connsiteX0" fmla="*/ 0 w 4058122"/>
                <a:gd name="connsiteY0" fmla="*/ 143583 h 3627372"/>
                <a:gd name="connsiteX1" fmla="*/ 0 w 4058122"/>
                <a:gd name="connsiteY1" fmla="*/ 3385547 h 3627372"/>
                <a:gd name="connsiteX2" fmla="*/ 4058122 w 4058122"/>
                <a:gd name="connsiteY2" fmla="*/ 3627372 h 3627372"/>
                <a:gd name="connsiteX3" fmla="*/ 4058122 w 4058122"/>
                <a:gd name="connsiteY3" fmla="*/ 0 h 3627372"/>
                <a:gd name="connsiteX4" fmla="*/ 0 w 4058122"/>
                <a:gd name="connsiteY4" fmla="*/ 143583 h 3627372"/>
                <a:gd name="connsiteX0" fmla="*/ 0 w 4058122"/>
                <a:gd name="connsiteY0" fmla="*/ 111778 h 3595567"/>
                <a:gd name="connsiteX1" fmla="*/ 0 w 4058122"/>
                <a:gd name="connsiteY1" fmla="*/ 3353742 h 3595567"/>
                <a:gd name="connsiteX2" fmla="*/ 4058122 w 4058122"/>
                <a:gd name="connsiteY2" fmla="*/ 3595567 h 3595567"/>
                <a:gd name="connsiteX3" fmla="*/ 4058122 w 4058122"/>
                <a:gd name="connsiteY3" fmla="*/ 0 h 3595567"/>
                <a:gd name="connsiteX4" fmla="*/ 0 w 4058122"/>
                <a:gd name="connsiteY4" fmla="*/ 111778 h 3595567"/>
                <a:gd name="connsiteX0" fmla="*/ 0 w 4058122"/>
                <a:gd name="connsiteY0" fmla="*/ 119729 h 3603518"/>
                <a:gd name="connsiteX1" fmla="*/ 0 w 4058122"/>
                <a:gd name="connsiteY1" fmla="*/ 3361693 h 3603518"/>
                <a:gd name="connsiteX2" fmla="*/ 4058122 w 4058122"/>
                <a:gd name="connsiteY2" fmla="*/ 3603518 h 3603518"/>
                <a:gd name="connsiteX3" fmla="*/ 4058122 w 4058122"/>
                <a:gd name="connsiteY3" fmla="*/ 0 h 3603518"/>
                <a:gd name="connsiteX4" fmla="*/ 0 w 4058122"/>
                <a:gd name="connsiteY4" fmla="*/ 119729 h 360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122" h="3603518">
                  <a:moveTo>
                    <a:pt x="0" y="119729"/>
                  </a:moveTo>
                  <a:lnTo>
                    <a:pt x="0" y="3361693"/>
                  </a:lnTo>
                  <a:lnTo>
                    <a:pt x="4058122" y="3603518"/>
                  </a:lnTo>
                  <a:lnTo>
                    <a:pt x="4058122" y="0"/>
                  </a:lnTo>
                  <a:lnTo>
                    <a:pt x="0" y="1197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39760" y="4042627"/>
              <a:ext cx="4058865" cy="810873"/>
            </a:xfrm>
            <a:custGeom>
              <a:avLst/>
              <a:gdLst>
                <a:gd name="connsiteX0" fmla="*/ 0 w 4043008"/>
                <a:gd name="connsiteY0" fmla="*/ 0 h 831273"/>
                <a:gd name="connsiteX1" fmla="*/ 4043008 w 4043008"/>
                <a:gd name="connsiteY1" fmla="*/ 234268 h 831273"/>
                <a:gd name="connsiteX2" fmla="*/ 4043008 w 4043008"/>
                <a:gd name="connsiteY2" fmla="*/ 831273 h 831273"/>
                <a:gd name="connsiteX3" fmla="*/ 30228 w 4043008"/>
                <a:gd name="connsiteY3" fmla="*/ 536549 h 831273"/>
                <a:gd name="connsiteX4" fmla="*/ 0 w 4043008"/>
                <a:gd name="connsiteY4" fmla="*/ 0 h 831273"/>
                <a:gd name="connsiteX0" fmla="*/ 22672 w 4065680"/>
                <a:gd name="connsiteY0" fmla="*/ 0 h 831273"/>
                <a:gd name="connsiteX1" fmla="*/ 4065680 w 4065680"/>
                <a:gd name="connsiteY1" fmla="*/ 234268 h 831273"/>
                <a:gd name="connsiteX2" fmla="*/ 4065680 w 4065680"/>
                <a:gd name="connsiteY2" fmla="*/ 831273 h 831273"/>
                <a:gd name="connsiteX3" fmla="*/ 0 w 4065680"/>
                <a:gd name="connsiteY3" fmla="*/ 521435 h 831273"/>
                <a:gd name="connsiteX4" fmla="*/ 22672 w 4065680"/>
                <a:gd name="connsiteY4" fmla="*/ 0 h 831273"/>
                <a:gd name="connsiteX0" fmla="*/ 7558 w 4050566"/>
                <a:gd name="connsiteY0" fmla="*/ 0 h 831273"/>
                <a:gd name="connsiteX1" fmla="*/ 4050566 w 4050566"/>
                <a:gd name="connsiteY1" fmla="*/ 234268 h 831273"/>
                <a:gd name="connsiteX2" fmla="*/ 4050566 w 4050566"/>
                <a:gd name="connsiteY2" fmla="*/ 831273 h 831273"/>
                <a:gd name="connsiteX3" fmla="*/ 0 w 4050566"/>
                <a:gd name="connsiteY3" fmla="*/ 521435 h 831273"/>
                <a:gd name="connsiteX4" fmla="*/ 7558 w 4050566"/>
                <a:gd name="connsiteY4" fmla="*/ 0 h 831273"/>
                <a:gd name="connsiteX0" fmla="*/ 7558 w 4050566"/>
                <a:gd name="connsiteY0" fmla="*/ 0 h 793488"/>
                <a:gd name="connsiteX1" fmla="*/ 4050566 w 4050566"/>
                <a:gd name="connsiteY1" fmla="*/ 234268 h 793488"/>
                <a:gd name="connsiteX2" fmla="*/ 4050566 w 4050566"/>
                <a:gd name="connsiteY2" fmla="*/ 793488 h 793488"/>
                <a:gd name="connsiteX3" fmla="*/ 0 w 4050566"/>
                <a:gd name="connsiteY3" fmla="*/ 521435 h 793488"/>
                <a:gd name="connsiteX4" fmla="*/ 7558 w 4050566"/>
                <a:gd name="connsiteY4" fmla="*/ 0 h 793488"/>
                <a:gd name="connsiteX0" fmla="*/ 7558 w 4050566"/>
                <a:gd name="connsiteY0" fmla="*/ 0 h 816159"/>
                <a:gd name="connsiteX1" fmla="*/ 4050566 w 4050566"/>
                <a:gd name="connsiteY1" fmla="*/ 234268 h 816159"/>
                <a:gd name="connsiteX2" fmla="*/ 4050566 w 4050566"/>
                <a:gd name="connsiteY2" fmla="*/ 816159 h 816159"/>
                <a:gd name="connsiteX3" fmla="*/ 0 w 4050566"/>
                <a:gd name="connsiteY3" fmla="*/ 521435 h 816159"/>
                <a:gd name="connsiteX4" fmla="*/ 7558 w 4050566"/>
                <a:gd name="connsiteY4" fmla="*/ 0 h 816159"/>
                <a:gd name="connsiteX0" fmla="*/ 0 w 4058865"/>
                <a:gd name="connsiteY0" fmla="*/ 0 h 810873"/>
                <a:gd name="connsiteX1" fmla="*/ 4058865 w 4058865"/>
                <a:gd name="connsiteY1" fmla="*/ 228982 h 810873"/>
                <a:gd name="connsiteX2" fmla="*/ 4058865 w 4058865"/>
                <a:gd name="connsiteY2" fmla="*/ 810873 h 810873"/>
                <a:gd name="connsiteX3" fmla="*/ 8299 w 4058865"/>
                <a:gd name="connsiteY3" fmla="*/ 516149 h 810873"/>
                <a:gd name="connsiteX4" fmla="*/ 0 w 4058865"/>
                <a:gd name="connsiteY4" fmla="*/ 0 h 8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865" h="810873">
                  <a:moveTo>
                    <a:pt x="0" y="0"/>
                  </a:moveTo>
                  <a:lnTo>
                    <a:pt x="4058865" y="228982"/>
                  </a:lnTo>
                  <a:lnTo>
                    <a:pt x="4058865" y="810873"/>
                  </a:lnTo>
                  <a:lnTo>
                    <a:pt x="8299" y="51614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012296" y="810492"/>
              <a:ext cx="468535" cy="3181508"/>
              <a:chOff x="3264635" y="937071"/>
              <a:chExt cx="468535" cy="3181508"/>
            </a:xfrm>
          </p:grpSpPr>
          <p:sp>
            <p:nvSpPr>
              <p:cNvPr id="124" name="Freeform 123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 133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710061" y="810492"/>
              <a:ext cx="468535" cy="3181508"/>
              <a:chOff x="3264635" y="937071"/>
              <a:chExt cx="468535" cy="3181508"/>
            </a:xfrm>
          </p:grpSpPr>
          <p:sp>
            <p:nvSpPr>
              <p:cNvPr id="110" name="Freeform 109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319661" y="810492"/>
              <a:ext cx="468535" cy="3181508"/>
              <a:chOff x="3264635" y="937071"/>
              <a:chExt cx="468535" cy="3181508"/>
            </a:xfrm>
          </p:grpSpPr>
          <p:sp>
            <p:nvSpPr>
              <p:cNvPr id="96" name="Freeform 95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973343" y="810492"/>
              <a:ext cx="468535" cy="3181508"/>
              <a:chOff x="3264635" y="937071"/>
              <a:chExt cx="468535" cy="3181508"/>
            </a:xfrm>
          </p:grpSpPr>
          <p:sp>
            <p:nvSpPr>
              <p:cNvPr id="82" name="Freeform 81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615061" y="810492"/>
              <a:ext cx="468535" cy="3181508"/>
              <a:chOff x="3264635" y="937071"/>
              <a:chExt cx="468535" cy="3181508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300861" y="810492"/>
              <a:ext cx="468535" cy="3181508"/>
              <a:chOff x="3264635" y="937071"/>
              <a:chExt cx="468535" cy="3181508"/>
            </a:xfrm>
          </p:grpSpPr>
          <p:sp>
            <p:nvSpPr>
              <p:cNvPr id="54" name="Freeform 53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2244945" y="4203596"/>
              <a:ext cx="754848" cy="408080"/>
            </a:xfrm>
            <a:custGeom>
              <a:avLst/>
              <a:gdLst>
                <a:gd name="connsiteX0" fmla="*/ 0 w 710360"/>
                <a:gd name="connsiteY0" fmla="*/ 15114 h 423194"/>
                <a:gd name="connsiteX1" fmla="*/ 0 w 710360"/>
                <a:gd name="connsiteY1" fmla="*/ 370294 h 423194"/>
                <a:gd name="connsiteX2" fmla="*/ 710360 w 710360"/>
                <a:gd name="connsiteY2" fmla="*/ 423194 h 423194"/>
                <a:gd name="connsiteX3" fmla="*/ 710360 w 710360"/>
                <a:gd name="connsiteY3" fmla="*/ 37785 h 423194"/>
                <a:gd name="connsiteX4" fmla="*/ 90684 w 710360"/>
                <a:gd name="connsiteY4" fmla="*/ 0 h 423194"/>
                <a:gd name="connsiteX0" fmla="*/ 44488 w 754848"/>
                <a:gd name="connsiteY0" fmla="*/ 0 h 408080"/>
                <a:gd name="connsiteX1" fmla="*/ 44488 w 754848"/>
                <a:gd name="connsiteY1" fmla="*/ 355180 h 408080"/>
                <a:gd name="connsiteX2" fmla="*/ 754848 w 754848"/>
                <a:gd name="connsiteY2" fmla="*/ 408080 h 408080"/>
                <a:gd name="connsiteX3" fmla="*/ 754848 w 754848"/>
                <a:gd name="connsiteY3" fmla="*/ 22671 h 408080"/>
                <a:gd name="connsiteX4" fmla="*/ 0 w 754848"/>
                <a:gd name="connsiteY4" fmla="*/ 789 h 40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848" h="408080">
                  <a:moveTo>
                    <a:pt x="44488" y="0"/>
                  </a:moveTo>
                  <a:lnTo>
                    <a:pt x="44488" y="355180"/>
                  </a:lnTo>
                  <a:lnTo>
                    <a:pt x="754848" y="408080"/>
                  </a:lnTo>
                  <a:lnTo>
                    <a:pt x="754848" y="22671"/>
                  </a:lnTo>
                  <a:lnTo>
                    <a:pt x="0" y="789"/>
                  </a:lnTo>
                </a:path>
              </a:pathLst>
            </a:custGeom>
            <a:gradFill>
              <a:gsLst>
                <a:gs pos="0">
                  <a:srgbClr val="EDF2E2"/>
                </a:gs>
                <a:gs pos="50000">
                  <a:srgbClr val="92D050"/>
                </a:gs>
                <a:gs pos="100000">
                  <a:srgbClr val="E3ECD0"/>
                </a:gs>
              </a:gsLst>
              <a:lin ang="0" scaled="1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095423" y="4143140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405261" y="4196039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694001" y="4180923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003839" y="4233822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133575" y="4279166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443413" y="4332065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945049" y="4316952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254887" y="4369851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562600" y="1268322"/>
              <a:ext cx="634790" cy="581891"/>
            </a:xfrm>
            <a:custGeom>
              <a:avLst/>
              <a:gdLst>
                <a:gd name="connsiteX0" fmla="*/ 0 w 619676"/>
                <a:gd name="connsiteY0" fmla="*/ 7557 h 559220"/>
                <a:gd name="connsiteX1" fmla="*/ 0 w 619676"/>
                <a:gd name="connsiteY1" fmla="*/ 506321 h 559220"/>
                <a:gd name="connsiteX2" fmla="*/ 619676 w 619676"/>
                <a:gd name="connsiteY2" fmla="*/ 559220 h 559220"/>
                <a:gd name="connsiteX3" fmla="*/ 619676 w 619676"/>
                <a:gd name="connsiteY3" fmla="*/ 0 h 559220"/>
                <a:gd name="connsiteX4" fmla="*/ 0 w 619676"/>
                <a:gd name="connsiteY4" fmla="*/ 7557 h 559220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68014 h 551663"/>
                <a:gd name="connsiteX4" fmla="*/ 0 w 634790"/>
                <a:gd name="connsiteY4" fmla="*/ 0 h 551663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90685 h 551663"/>
                <a:gd name="connsiteX4" fmla="*/ 0 w 634790"/>
                <a:gd name="connsiteY4" fmla="*/ 0 h 551663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19676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  <a:gd name="connsiteX0" fmla="*/ 0 w 634790"/>
                <a:gd name="connsiteY0" fmla="*/ 0 h 612119"/>
                <a:gd name="connsiteX1" fmla="*/ 0 w 634790"/>
                <a:gd name="connsiteY1" fmla="*/ 498764 h 612119"/>
                <a:gd name="connsiteX2" fmla="*/ 619676 w 634790"/>
                <a:gd name="connsiteY2" fmla="*/ 612119 h 612119"/>
                <a:gd name="connsiteX3" fmla="*/ 634790 w 634790"/>
                <a:gd name="connsiteY3" fmla="*/ 90685 h 612119"/>
                <a:gd name="connsiteX4" fmla="*/ 0 w 634790"/>
                <a:gd name="connsiteY4" fmla="*/ 0 h 612119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27233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790" h="581891">
                  <a:moveTo>
                    <a:pt x="0" y="0"/>
                  </a:moveTo>
                  <a:lnTo>
                    <a:pt x="0" y="498764"/>
                  </a:lnTo>
                  <a:lnTo>
                    <a:pt x="627233" y="581891"/>
                  </a:lnTo>
                  <a:lnTo>
                    <a:pt x="634790" y="90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05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041" descr="j018971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7612"/>
            <a:ext cx="6705600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Intranet and Cloud Network Solutions</a:t>
            </a:r>
          </a:p>
        </p:txBody>
      </p:sp>
      <p:sp>
        <p:nvSpPr>
          <p:cNvPr id="49156" name="Freeform 1042"/>
          <p:cNvSpPr>
            <a:spLocks/>
          </p:cNvSpPr>
          <p:nvPr/>
        </p:nvSpPr>
        <p:spPr bwMode="auto">
          <a:xfrm>
            <a:off x="3441700" y="2130425"/>
            <a:ext cx="3263900" cy="2516187"/>
          </a:xfrm>
          <a:custGeom>
            <a:avLst/>
            <a:gdLst>
              <a:gd name="T0" fmla="*/ 0 w 2056"/>
              <a:gd name="T1" fmla="*/ 2147483647 h 1585"/>
              <a:gd name="T2" fmla="*/ 2147483647 w 2056"/>
              <a:gd name="T3" fmla="*/ 2147483647 h 1585"/>
              <a:gd name="T4" fmla="*/ 2147483647 w 2056"/>
              <a:gd name="T5" fmla="*/ 2147483647 h 1585"/>
              <a:gd name="T6" fmla="*/ 2147483647 w 2056"/>
              <a:gd name="T7" fmla="*/ 2147483647 h 1585"/>
              <a:gd name="T8" fmla="*/ 2147483647 w 2056"/>
              <a:gd name="T9" fmla="*/ 2147483647 h 1585"/>
              <a:gd name="T10" fmla="*/ 2147483647 w 2056"/>
              <a:gd name="T11" fmla="*/ 2147483647 h 1585"/>
              <a:gd name="T12" fmla="*/ 2147483647 w 2056"/>
              <a:gd name="T13" fmla="*/ 2147483647 h 15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56"/>
              <a:gd name="T22" fmla="*/ 0 h 1585"/>
              <a:gd name="T23" fmla="*/ 2056 w 2056"/>
              <a:gd name="T24" fmla="*/ 1585 h 15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56" h="1585">
                <a:moveTo>
                  <a:pt x="0" y="151"/>
                </a:moveTo>
                <a:cubicBezTo>
                  <a:pt x="60" y="126"/>
                  <a:pt x="257" y="2"/>
                  <a:pt x="376" y="1"/>
                </a:cubicBezTo>
                <a:cubicBezTo>
                  <a:pt x="495" y="0"/>
                  <a:pt x="592" y="49"/>
                  <a:pt x="712" y="145"/>
                </a:cubicBezTo>
                <a:cubicBezTo>
                  <a:pt x="832" y="241"/>
                  <a:pt x="1032" y="393"/>
                  <a:pt x="1096" y="577"/>
                </a:cubicBezTo>
                <a:cubicBezTo>
                  <a:pt x="1160" y="761"/>
                  <a:pt x="1000" y="1137"/>
                  <a:pt x="1096" y="1249"/>
                </a:cubicBezTo>
                <a:cubicBezTo>
                  <a:pt x="1192" y="1361"/>
                  <a:pt x="1512" y="1193"/>
                  <a:pt x="1672" y="1249"/>
                </a:cubicBezTo>
                <a:cubicBezTo>
                  <a:pt x="1832" y="1305"/>
                  <a:pt x="1944" y="1445"/>
                  <a:pt x="2056" y="158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157" name="Picture 1047" descr="j02160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0012"/>
            <a:ext cx="6588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1048"/>
          <p:cNvSpPr txBox="1">
            <a:spLocks noChangeArrowheads="1"/>
          </p:cNvSpPr>
          <p:nvPr/>
        </p:nvSpPr>
        <p:spPr bwMode="auto">
          <a:xfrm>
            <a:off x="76200" y="2284412"/>
            <a:ext cx="20574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High-bandwidth connections between servers.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</a:rPr>
              <a:t>Standard Internet connections to users.</a:t>
            </a:r>
          </a:p>
        </p:txBody>
      </p:sp>
      <p:sp>
        <p:nvSpPr>
          <p:cNvPr id="49159" name="Freeform 1049"/>
          <p:cNvSpPr>
            <a:spLocks/>
          </p:cNvSpPr>
          <p:nvPr/>
        </p:nvSpPr>
        <p:spPr bwMode="auto">
          <a:xfrm>
            <a:off x="3149600" y="4252912"/>
            <a:ext cx="3327400" cy="889000"/>
          </a:xfrm>
          <a:custGeom>
            <a:avLst/>
            <a:gdLst>
              <a:gd name="T0" fmla="*/ 2147483647 w 2096"/>
              <a:gd name="T1" fmla="*/ 2147483647 h 560"/>
              <a:gd name="T2" fmla="*/ 2147483647 w 2096"/>
              <a:gd name="T3" fmla="*/ 2147483647 h 560"/>
              <a:gd name="T4" fmla="*/ 2147483647 w 2096"/>
              <a:gd name="T5" fmla="*/ 2147483647 h 560"/>
              <a:gd name="T6" fmla="*/ 2147483647 w 2096"/>
              <a:gd name="T7" fmla="*/ 2147483647 h 560"/>
              <a:gd name="T8" fmla="*/ 2147483647 w 2096"/>
              <a:gd name="T9" fmla="*/ 2147483647 h 560"/>
              <a:gd name="T10" fmla="*/ 2147483647 w 2096"/>
              <a:gd name="T11" fmla="*/ 2147483647 h 560"/>
              <a:gd name="T12" fmla="*/ 2147483647 w 2096"/>
              <a:gd name="T13" fmla="*/ 2147483647 h 5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96"/>
              <a:gd name="T22" fmla="*/ 0 h 560"/>
              <a:gd name="T23" fmla="*/ 2096 w 2096"/>
              <a:gd name="T24" fmla="*/ 560 h 5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96" h="560">
                <a:moveTo>
                  <a:pt x="32" y="296"/>
                </a:moveTo>
                <a:cubicBezTo>
                  <a:pt x="16" y="404"/>
                  <a:pt x="0" y="512"/>
                  <a:pt x="32" y="536"/>
                </a:cubicBezTo>
                <a:cubicBezTo>
                  <a:pt x="64" y="560"/>
                  <a:pt x="120" y="496"/>
                  <a:pt x="224" y="440"/>
                </a:cubicBezTo>
                <a:cubicBezTo>
                  <a:pt x="328" y="384"/>
                  <a:pt x="544" y="272"/>
                  <a:pt x="656" y="200"/>
                </a:cubicBezTo>
                <a:cubicBezTo>
                  <a:pt x="768" y="128"/>
                  <a:pt x="776" y="0"/>
                  <a:pt x="896" y="8"/>
                </a:cubicBezTo>
                <a:cubicBezTo>
                  <a:pt x="1016" y="16"/>
                  <a:pt x="1176" y="168"/>
                  <a:pt x="1376" y="248"/>
                </a:cubicBezTo>
                <a:cubicBezTo>
                  <a:pt x="1576" y="328"/>
                  <a:pt x="1836" y="408"/>
                  <a:pt x="2096" y="488"/>
                </a:cubicBezTo>
              </a:path>
            </a:pathLst>
          </a:cu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Freeform 1050"/>
          <p:cNvSpPr>
            <a:spLocks/>
          </p:cNvSpPr>
          <p:nvPr/>
        </p:nvSpPr>
        <p:spPr bwMode="auto">
          <a:xfrm>
            <a:off x="3429000" y="2220912"/>
            <a:ext cx="1231900" cy="1130300"/>
          </a:xfrm>
          <a:custGeom>
            <a:avLst/>
            <a:gdLst>
              <a:gd name="T0" fmla="*/ 2147483647 w 776"/>
              <a:gd name="T1" fmla="*/ 2147483647 h 712"/>
              <a:gd name="T2" fmla="*/ 2147483647 w 776"/>
              <a:gd name="T3" fmla="*/ 2147483647 h 712"/>
              <a:gd name="T4" fmla="*/ 2147483647 w 776"/>
              <a:gd name="T5" fmla="*/ 2147483647 h 712"/>
              <a:gd name="T6" fmla="*/ 2147483647 w 776"/>
              <a:gd name="T7" fmla="*/ 2147483647 h 712"/>
              <a:gd name="T8" fmla="*/ 0 w 776"/>
              <a:gd name="T9" fmla="*/ 2147483647 h 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6"/>
              <a:gd name="T16" fmla="*/ 0 h 712"/>
              <a:gd name="T17" fmla="*/ 776 w 776"/>
              <a:gd name="T18" fmla="*/ 712 h 7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6" h="712">
                <a:moveTo>
                  <a:pt x="288" y="712"/>
                </a:moveTo>
                <a:cubicBezTo>
                  <a:pt x="368" y="696"/>
                  <a:pt x="448" y="680"/>
                  <a:pt x="528" y="616"/>
                </a:cubicBezTo>
                <a:cubicBezTo>
                  <a:pt x="608" y="552"/>
                  <a:pt x="776" y="424"/>
                  <a:pt x="768" y="328"/>
                </a:cubicBezTo>
                <a:cubicBezTo>
                  <a:pt x="760" y="232"/>
                  <a:pt x="608" y="80"/>
                  <a:pt x="480" y="40"/>
                </a:cubicBezTo>
                <a:cubicBezTo>
                  <a:pt x="352" y="0"/>
                  <a:pt x="176" y="44"/>
                  <a:pt x="0" y="88"/>
                </a:cubicBezTo>
              </a:path>
            </a:pathLst>
          </a:cu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Freeform 1051"/>
          <p:cNvSpPr>
            <a:spLocks/>
          </p:cNvSpPr>
          <p:nvPr/>
        </p:nvSpPr>
        <p:spPr bwMode="auto">
          <a:xfrm>
            <a:off x="3505200" y="1954212"/>
            <a:ext cx="2400300" cy="749300"/>
          </a:xfrm>
          <a:custGeom>
            <a:avLst/>
            <a:gdLst>
              <a:gd name="T0" fmla="*/ 2147483647 w 1512"/>
              <a:gd name="T1" fmla="*/ 2147483647 h 472"/>
              <a:gd name="T2" fmla="*/ 2147483647 w 1512"/>
              <a:gd name="T3" fmla="*/ 2147483647 h 472"/>
              <a:gd name="T4" fmla="*/ 2147483647 w 1512"/>
              <a:gd name="T5" fmla="*/ 2147483647 h 472"/>
              <a:gd name="T6" fmla="*/ 2147483647 w 1512"/>
              <a:gd name="T7" fmla="*/ 2147483647 h 472"/>
              <a:gd name="T8" fmla="*/ 2147483647 w 1512"/>
              <a:gd name="T9" fmla="*/ 2147483647 h 472"/>
              <a:gd name="T10" fmla="*/ 2147483647 w 1512"/>
              <a:gd name="T11" fmla="*/ 2147483647 h 472"/>
              <a:gd name="T12" fmla="*/ 0 w 1512"/>
              <a:gd name="T13" fmla="*/ 2147483647 h 4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12"/>
              <a:gd name="T22" fmla="*/ 0 h 472"/>
              <a:gd name="T23" fmla="*/ 1512 w 1512"/>
              <a:gd name="T24" fmla="*/ 472 h 4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12" h="472">
                <a:moveTo>
                  <a:pt x="1296" y="256"/>
                </a:moveTo>
                <a:cubicBezTo>
                  <a:pt x="1356" y="240"/>
                  <a:pt x="1416" y="224"/>
                  <a:pt x="1440" y="256"/>
                </a:cubicBezTo>
                <a:cubicBezTo>
                  <a:pt x="1464" y="288"/>
                  <a:pt x="1512" y="472"/>
                  <a:pt x="1440" y="448"/>
                </a:cubicBezTo>
                <a:cubicBezTo>
                  <a:pt x="1368" y="424"/>
                  <a:pt x="1096" y="168"/>
                  <a:pt x="1008" y="112"/>
                </a:cubicBezTo>
                <a:cubicBezTo>
                  <a:pt x="920" y="56"/>
                  <a:pt x="1008" y="128"/>
                  <a:pt x="912" y="112"/>
                </a:cubicBezTo>
                <a:cubicBezTo>
                  <a:pt x="816" y="96"/>
                  <a:pt x="584" y="0"/>
                  <a:pt x="432" y="16"/>
                </a:cubicBezTo>
                <a:cubicBezTo>
                  <a:pt x="280" y="32"/>
                  <a:pt x="140" y="120"/>
                  <a:pt x="0" y="208"/>
                </a:cubicBezTo>
              </a:path>
            </a:pathLst>
          </a:cu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162" name="Picture 1052" descr="Computer Box (Office Clip Art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627">
            <a:off x="6477000" y="4217987"/>
            <a:ext cx="5715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053" descr="Computer Box (Office Clip Art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627">
            <a:off x="6934200" y="4113212"/>
            <a:ext cx="5715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1054" descr="Computer Box (Office Clip Art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627">
            <a:off x="6477000" y="4570412"/>
            <a:ext cx="5715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1056" descr="Computer Box (Office Clip Art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627">
            <a:off x="7353300" y="4494212"/>
            <a:ext cx="5715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6" name="Picture 1055" descr="Computer Box (Office Clip Art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627">
            <a:off x="6858000" y="4646612"/>
            <a:ext cx="5715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7" name="Picture 1057" descr="MPj040949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7812"/>
            <a:ext cx="7127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9" name="Picture 1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41812"/>
            <a:ext cx="11350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2895600" y="2133600"/>
            <a:ext cx="650406" cy="484244"/>
            <a:chOff x="939760" y="666908"/>
            <a:chExt cx="5623170" cy="4186592"/>
          </a:xfrm>
        </p:grpSpPr>
        <p:sp>
          <p:nvSpPr>
            <p:cNvPr id="43" name="Freeform 42"/>
            <p:cNvSpPr/>
            <p:nvPr/>
          </p:nvSpPr>
          <p:spPr>
            <a:xfrm>
              <a:off x="4991070" y="3515905"/>
              <a:ext cx="1571860" cy="1330037"/>
            </a:xfrm>
            <a:custGeom>
              <a:avLst/>
              <a:gdLst>
                <a:gd name="connsiteX0" fmla="*/ 7557 w 1602089"/>
                <a:gd name="connsiteY0" fmla="*/ 468536 h 1352708"/>
                <a:gd name="connsiteX1" fmla="*/ 0 w 1602089"/>
                <a:gd name="connsiteY1" fmla="*/ 1352708 h 1352708"/>
                <a:gd name="connsiteX2" fmla="*/ 1602089 w 1602089"/>
                <a:gd name="connsiteY2" fmla="*/ 665019 h 1352708"/>
                <a:gd name="connsiteX3" fmla="*/ 1602089 w 1602089"/>
                <a:gd name="connsiteY3" fmla="*/ 0 h 1352708"/>
                <a:gd name="connsiteX4" fmla="*/ 7557 w 1602089"/>
                <a:gd name="connsiteY4" fmla="*/ 468536 h 1352708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94532 w 1594532"/>
                <a:gd name="connsiteY2" fmla="*/ 665019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86975"/>
                <a:gd name="connsiteY0" fmla="*/ 453422 h 1314923"/>
                <a:gd name="connsiteX1" fmla="*/ 7557 w 1586975"/>
                <a:gd name="connsiteY1" fmla="*/ 1314923 h 1314923"/>
                <a:gd name="connsiteX2" fmla="*/ 1586975 w 1586975"/>
                <a:gd name="connsiteY2" fmla="*/ 672577 h 1314923"/>
                <a:gd name="connsiteX3" fmla="*/ 1564304 w 1586975"/>
                <a:gd name="connsiteY3" fmla="*/ 0 h 1314923"/>
                <a:gd name="connsiteX4" fmla="*/ 0 w 1586975"/>
                <a:gd name="connsiteY4" fmla="*/ 453422 h 1314923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79310 w 1594532"/>
                <a:gd name="connsiteY2" fmla="*/ 808603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532" h="1330037">
                  <a:moveTo>
                    <a:pt x="0" y="468536"/>
                  </a:moveTo>
                  <a:lnTo>
                    <a:pt x="7557" y="1330037"/>
                  </a:lnTo>
                  <a:lnTo>
                    <a:pt x="1579310" y="808603"/>
                  </a:lnTo>
                  <a:lnTo>
                    <a:pt x="1594532" y="0"/>
                  </a:lnTo>
                  <a:lnTo>
                    <a:pt x="0" y="46853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991069" y="666908"/>
              <a:ext cx="1571861" cy="3317533"/>
            </a:xfrm>
            <a:custGeom>
              <a:avLst/>
              <a:gdLst>
                <a:gd name="connsiteX0" fmla="*/ 7557 w 1579418"/>
                <a:gd name="connsiteY0" fmla="*/ 0 h 3325091"/>
                <a:gd name="connsiteX1" fmla="*/ 1579418 w 1579418"/>
                <a:gd name="connsiteY1" fmla="*/ 249382 h 3325091"/>
                <a:gd name="connsiteX2" fmla="*/ 1579418 w 1579418"/>
                <a:gd name="connsiteY2" fmla="*/ 2871669 h 3325091"/>
                <a:gd name="connsiteX3" fmla="*/ 0 w 1579418"/>
                <a:gd name="connsiteY3" fmla="*/ 3325091 h 3325091"/>
                <a:gd name="connsiteX4" fmla="*/ 7557 w 1579418"/>
                <a:gd name="connsiteY4" fmla="*/ 0 h 3325091"/>
                <a:gd name="connsiteX0" fmla="*/ 0 w 1571861"/>
                <a:gd name="connsiteY0" fmla="*/ 0 h 3317533"/>
                <a:gd name="connsiteX1" fmla="*/ 1571861 w 1571861"/>
                <a:gd name="connsiteY1" fmla="*/ 249382 h 3317533"/>
                <a:gd name="connsiteX2" fmla="*/ 1571861 w 1571861"/>
                <a:gd name="connsiteY2" fmla="*/ 2871669 h 3317533"/>
                <a:gd name="connsiteX3" fmla="*/ 0 w 1571861"/>
                <a:gd name="connsiteY3" fmla="*/ 3317533 h 3317533"/>
                <a:gd name="connsiteX4" fmla="*/ 0 w 1571861"/>
                <a:gd name="connsiteY4" fmla="*/ 0 h 33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861" h="3317533">
                  <a:moveTo>
                    <a:pt x="0" y="0"/>
                  </a:moveTo>
                  <a:lnTo>
                    <a:pt x="1571861" y="249382"/>
                  </a:lnTo>
                  <a:lnTo>
                    <a:pt x="1571861" y="2871669"/>
                  </a:lnTo>
                  <a:lnTo>
                    <a:pt x="0" y="331753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48061" y="675648"/>
              <a:ext cx="4058122" cy="3603518"/>
            </a:xfrm>
            <a:custGeom>
              <a:avLst/>
              <a:gdLst>
                <a:gd name="connsiteX0" fmla="*/ 0 w 4058122"/>
                <a:gd name="connsiteY0" fmla="*/ 143583 h 3627372"/>
                <a:gd name="connsiteX1" fmla="*/ 0 w 4058122"/>
                <a:gd name="connsiteY1" fmla="*/ 3385547 h 3627372"/>
                <a:gd name="connsiteX2" fmla="*/ 4058122 w 4058122"/>
                <a:gd name="connsiteY2" fmla="*/ 3627372 h 3627372"/>
                <a:gd name="connsiteX3" fmla="*/ 4058122 w 4058122"/>
                <a:gd name="connsiteY3" fmla="*/ 0 h 3627372"/>
                <a:gd name="connsiteX4" fmla="*/ 0 w 4058122"/>
                <a:gd name="connsiteY4" fmla="*/ 143583 h 3627372"/>
                <a:gd name="connsiteX0" fmla="*/ 0 w 4058122"/>
                <a:gd name="connsiteY0" fmla="*/ 111778 h 3595567"/>
                <a:gd name="connsiteX1" fmla="*/ 0 w 4058122"/>
                <a:gd name="connsiteY1" fmla="*/ 3353742 h 3595567"/>
                <a:gd name="connsiteX2" fmla="*/ 4058122 w 4058122"/>
                <a:gd name="connsiteY2" fmla="*/ 3595567 h 3595567"/>
                <a:gd name="connsiteX3" fmla="*/ 4058122 w 4058122"/>
                <a:gd name="connsiteY3" fmla="*/ 0 h 3595567"/>
                <a:gd name="connsiteX4" fmla="*/ 0 w 4058122"/>
                <a:gd name="connsiteY4" fmla="*/ 111778 h 3595567"/>
                <a:gd name="connsiteX0" fmla="*/ 0 w 4058122"/>
                <a:gd name="connsiteY0" fmla="*/ 119729 h 3603518"/>
                <a:gd name="connsiteX1" fmla="*/ 0 w 4058122"/>
                <a:gd name="connsiteY1" fmla="*/ 3361693 h 3603518"/>
                <a:gd name="connsiteX2" fmla="*/ 4058122 w 4058122"/>
                <a:gd name="connsiteY2" fmla="*/ 3603518 h 3603518"/>
                <a:gd name="connsiteX3" fmla="*/ 4058122 w 4058122"/>
                <a:gd name="connsiteY3" fmla="*/ 0 h 3603518"/>
                <a:gd name="connsiteX4" fmla="*/ 0 w 4058122"/>
                <a:gd name="connsiteY4" fmla="*/ 119729 h 360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122" h="3603518">
                  <a:moveTo>
                    <a:pt x="0" y="119729"/>
                  </a:moveTo>
                  <a:lnTo>
                    <a:pt x="0" y="3361693"/>
                  </a:lnTo>
                  <a:lnTo>
                    <a:pt x="4058122" y="3603518"/>
                  </a:lnTo>
                  <a:lnTo>
                    <a:pt x="4058122" y="0"/>
                  </a:lnTo>
                  <a:lnTo>
                    <a:pt x="0" y="1197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39760" y="4042627"/>
              <a:ext cx="4058865" cy="810873"/>
            </a:xfrm>
            <a:custGeom>
              <a:avLst/>
              <a:gdLst>
                <a:gd name="connsiteX0" fmla="*/ 0 w 4043008"/>
                <a:gd name="connsiteY0" fmla="*/ 0 h 831273"/>
                <a:gd name="connsiteX1" fmla="*/ 4043008 w 4043008"/>
                <a:gd name="connsiteY1" fmla="*/ 234268 h 831273"/>
                <a:gd name="connsiteX2" fmla="*/ 4043008 w 4043008"/>
                <a:gd name="connsiteY2" fmla="*/ 831273 h 831273"/>
                <a:gd name="connsiteX3" fmla="*/ 30228 w 4043008"/>
                <a:gd name="connsiteY3" fmla="*/ 536549 h 831273"/>
                <a:gd name="connsiteX4" fmla="*/ 0 w 4043008"/>
                <a:gd name="connsiteY4" fmla="*/ 0 h 831273"/>
                <a:gd name="connsiteX0" fmla="*/ 22672 w 4065680"/>
                <a:gd name="connsiteY0" fmla="*/ 0 h 831273"/>
                <a:gd name="connsiteX1" fmla="*/ 4065680 w 4065680"/>
                <a:gd name="connsiteY1" fmla="*/ 234268 h 831273"/>
                <a:gd name="connsiteX2" fmla="*/ 4065680 w 4065680"/>
                <a:gd name="connsiteY2" fmla="*/ 831273 h 831273"/>
                <a:gd name="connsiteX3" fmla="*/ 0 w 4065680"/>
                <a:gd name="connsiteY3" fmla="*/ 521435 h 831273"/>
                <a:gd name="connsiteX4" fmla="*/ 22672 w 4065680"/>
                <a:gd name="connsiteY4" fmla="*/ 0 h 831273"/>
                <a:gd name="connsiteX0" fmla="*/ 7558 w 4050566"/>
                <a:gd name="connsiteY0" fmla="*/ 0 h 831273"/>
                <a:gd name="connsiteX1" fmla="*/ 4050566 w 4050566"/>
                <a:gd name="connsiteY1" fmla="*/ 234268 h 831273"/>
                <a:gd name="connsiteX2" fmla="*/ 4050566 w 4050566"/>
                <a:gd name="connsiteY2" fmla="*/ 831273 h 831273"/>
                <a:gd name="connsiteX3" fmla="*/ 0 w 4050566"/>
                <a:gd name="connsiteY3" fmla="*/ 521435 h 831273"/>
                <a:gd name="connsiteX4" fmla="*/ 7558 w 4050566"/>
                <a:gd name="connsiteY4" fmla="*/ 0 h 831273"/>
                <a:gd name="connsiteX0" fmla="*/ 7558 w 4050566"/>
                <a:gd name="connsiteY0" fmla="*/ 0 h 793488"/>
                <a:gd name="connsiteX1" fmla="*/ 4050566 w 4050566"/>
                <a:gd name="connsiteY1" fmla="*/ 234268 h 793488"/>
                <a:gd name="connsiteX2" fmla="*/ 4050566 w 4050566"/>
                <a:gd name="connsiteY2" fmla="*/ 793488 h 793488"/>
                <a:gd name="connsiteX3" fmla="*/ 0 w 4050566"/>
                <a:gd name="connsiteY3" fmla="*/ 521435 h 793488"/>
                <a:gd name="connsiteX4" fmla="*/ 7558 w 4050566"/>
                <a:gd name="connsiteY4" fmla="*/ 0 h 793488"/>
                <a:gd name="connsiteX0" fmla="*/ 7558 w 4050566"/>
                <a:gd name="connsiteY0" fmla="*/ 0 h 816159"/>
                <a:gd name="connsiteX1" fmla="*/ 4050566 w 4050566"/>
                <a:gd name="connsiteY1" fmla="*/ 234268 h 816159"/>
                <a:gd name="connsiteX2" fmla="*/ 4050566 w 4050566"/>
                <a:gd name="connsiteY2" fmla="*/ 816159 h 816159"/>
                <a:gd name="connsiteX3" fmla="*/ 0 w 4050566"/>
                <a:gd name="connsiteY3" fmla="*/ 521435 h 816159"/>
                <a:gd name="connsiteX4" fmla="*/ 7558 w 4050566"/>
                <a:gd name="connsiteY4" fmla="*/ 0 h 816159"/>
                <a:gd name="connsiteX0" fmla="*/ 0 w 4058865"/>
                <a:gd name="connsiteY0" fmla="*/ 0 h 810873"/>
                <a:gd name="connsiteX1" fmla="*/ 4058865 w 4058865"/>
                <a:gd name="connsiteY1" fmla="*/ 228982 h 810873"/>
                <a:gd name="connsiteX2" fmla="*/ 4058865 w 4058865"/>
                <a:gd name="connsiteY2" fmla="*/ 810873 h 810873"/>
                <a:gd name="connsiteX3" fmla="*/ 8299 w 4058865"/>
                <a:gd name="connsiteY3" fmla="*/ 516149 h 810873"/>
                <a:gd name="connsiteX4" fmla="*/ 0 w 4058865"/>
                <a:gd name="connsiteY4" fmla="*/ 0 h 8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865" h="810873">
                  <a:moveTo>
                    <a:pt x="0" y="0"/>
                  </a:moveTo>
                  <a:lnTo>
                    <a:pt x="4058865" y="228982"/>
                  </a:lnTo>
                  <a:lnTo>
                    <a:pt x="4058865" y="810873"/>
                  </a:lnTo>
                  <a:lnTo>
                    <a:pt x="8299" y="51614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012296" y="810492"/>
              <a:ext cx="468535" cy="3181508"/>
              <a:chOff x="3264635" y="937071"/>
              <a:chExt cx="468535" cy="3181508"/>
            </a:xfrm>
          </p:grpSpPr>
          <p:sp>
            <p:nvSpPr>
              <p:cNvPr id="133" name="Freeform 132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 133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40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141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 142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710061" y="810492"/>
              <a:ext cx="468535" cy="3181508"/>
              <a:chOff x="3264635" y="937071"/>
              <a:chExt cx="468535" cy="3181508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319661" y="810492"/>
              <a:ext cx="468535" cy="3181508"/>
              <a:chOff x="3264635" y="937071"/>
              <a:chExt cx="468535" cy="3181508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973343" y="810492"/>
              <a:ext cx="468535" cy="3181508"/>
              <a:chOff x="3264635" y="937071"/>
              <a:chExt cx="468535" cy="3181508"/>
            </a:xfrm>
          </p:grpSpPr>
          <p:sp>
            <p:nvSpPr>
              <p:cNvPr id="91" name="Freeform 90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615061" y="810492"/>
              <a:ext cx="468535" cy="3181508"/>
              <a:chOff x="3264635" y="937071"/>
              <a:chExt cx="468535" cy="3181508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300861" y="810492"/>
              <a:ext cx="468535" cy="3181508"/>
              <a:chOff x="3264635" y="937071"/>
              <a:chExt cx="468535" cy="3181508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Freeform 52"/>
            <p:cNvSpPr/>
            <p:nvPr/>
          </p:nvSpPr>
          <p:spPr>
            <a:xfrm>
              <a:off x="2244945" y="4203596"/>
              <a:ext cx="754848" cy="408080"/>
            </a:xfrm>
            <a:custGeom>
              <a:avLst/>
              <a:gdLst>
                <a:gd name="connsiteX0" fmla="*/ 0 w 710360"/>
                <a:gd name="connsiteY0" fmla="*/ 15114 h 423194"/>
                <a:gd name="connsiteX1" fmla="*/ 0 w 710360"/>
                <a:gd name="connsiteY1" fmla="*/ 370294 h 423194"/>
                <a:gd name="connsiteX2" fmla="*/ 710360 w 710360"/>
                <a:gd name="connsiteY2" fmla="*/ 423194 h 423194"/>
                <a:gd name="connsiteX3" fmla="*/ 710360 w 710360"/>
                <a:gd name="connsiteY3" fmla="*/ 37785 h 423194"/>
                <a:gd name="connsiteX4" fmla="*/ 90684 w 710360"/>
                <a:gd name="connsiteY4" fmla="*/ 0 h 423194"/>
                <a:gd name="connsiteX0" fmla="*/ 44488 w 754848"/>
                <a:gd name="connsiteY0" fmla="*/ 0 h 408080"/>
                <a:gd name="connsiteX1" fmla="*/ 44488 w 754848"/>
                <a:gd name="connsiteY1" fmla="*/ 355180 h 408080"/>
                <a:gd name="connsiteX2" fmla="*/ 754848 w 754848"/>
                <a:gd name="connsiteY2" fmla="*/ 408080 h 408080"/>
                <a:gd name="connsiteX3" fmla="*/ 754848 w 754848"/>
                <a:gd name="connsiteY3" fmla="*/ 22671 h 408080"/>
                <a:gd name="connsiteX4" fmla="*/ 0 w 754848"/>
                <a:gd name="connsiteY4" fmla="*/ 789 h 40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848" h="408080">
                  <a:moveTo>
                    <a:pt x="44488" y="0"/>
                  </a:moveTo>
                  <a:lnTo>
                    <a:pt x="44488" y="355180"/>
                  </a:lnTo>
                  <a:lnTo>
                    <a:pt x="754848" y="408080"/>
                  </a:lnTo>
                  <a:lnTo>
                    <a:pt x="754848" y="22671"/>
                  </a:lnTo>
                  <a:lnTo>
                    <a:pt x="0" y="789"/>
                  </a:lnTo>
                </a:path>
              </a:pathLst>
            </a:custGeom>
            <a:gradFill>
              <a:gsLst>
                <a:gs pos="0">
                  <a:srgbClr val="EDF2E2"/>
                </a:gs>
                <a:gs pos="50000">
                  <a:srgbClr val="92D050"/>
                </a:gs>
                <a:gs pos="100000">
                  <a:srgbClr val="E3ECD0"/>
                </a:gs>
              </a:gsLst>
              <a:lin ang="0" scaled="1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095423" y="4143140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405261" y="4196039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694001" y="4180923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003839" y="4233822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133575" y="4279166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443413" y="4332065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945049" y="4316952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254887" y="4369851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562600" y="1268322"/>
              <a:ext cx="634790" cy="581891"/>
            </a:xfrm>
            <a:custGeom>
              <a:avLst/>
              <a:gdLst>
                <a:gd name="connsiteX0" fmla="*/ 0 w 619676"/>
                <a:gd name="connsiteY0" fmla="*/ 7557 h 559220"/>
                <a:gd name="connsiteX1" fmla="*/ 0 w 619676"/>
                <a:gd name="connsiteY1" fmla="*/ 506321 h 559220"/>
                <a:gd name="connsiteX2" fmla="*/ 619676 w 619676"/>
                <a:gd name="connsiteY2" fmla="*/ 559220 h 559220"/>
                <a:gd name="connsiteX3" fmla="*/ 619676 w 619676"/>
                <a:gd name="connsiteY3" fmla="*/ 0 h 559220"/>
                <a:gd name="connsiteX4" fmla="*/ 0 w 619676"/>
                <a:gd name="connsiteY4" fmla="*/ 7557 h 559220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68014 h 551663"/>
                <a:gd name="connsiteX4" fmla="*/ 0 w 634790"/>
                <a:gd name="connsiteY4" fmla="*/ 0 h 551663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90685 h 551663"/>
                <a:gd name="connsiteX4" fmla="*/ 0 w 634790"/>
                <a:gd name="connsiteY4" fmla="*/ 0 h 551663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19676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  <a:gd name="connsiteX0" fmla="*/ 0 w 634790"/>
                <a:gd name="connsiteY0" fmla="*/ 0 h 612119"/>
                <a:gd name="connsiteX1" fmla="*/ 0 w 634790"/>
                <a:gd name="connsiteY1" fmla="*/ 498764 h 612119"/>
                <a:gd name="connsiteX2" fmla="*/ 619676 w 634790"/>
                <a:gd name="connsiteY2" fmla="*/ 612119 h 612119"/>
                <a:gd name="connsiteX3" fmla="*/ 634790 w 634790"/>
                <a:gd name="connsiteY3" fmla="*/ 90685 h 612119"/>
                <a:gd name="connsiteX4" fmla="*/ 0 w 634790"/>
                <a:gd name="connsiteY4" fmla="*/ 0 h 612119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27233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790" h="581891">
                  <a:moveTo>
                    <a:pt x="0" y="0"/>
                  </a:moveTo>
                  <a:lnTo>
                    <a:pt x="0" y="498764"/>
                  </a:lnTo>
                  <a:lnTo>
                    <a:pt x="627233" y="581891"/>
                  </a:lnTo>
                  <a:lnTo>
                    <a:pt x="634790" y="90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72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984250" y="1289050"/>
            <a:ext cx="2603500" cy="47736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Organizational</a:t>
            </a:r>
          </a:p>
          <a:p>
            <a:endParaRPr lang="en-US" sz="1800">
              <a:solidFill>
                <a:srgbClr val="FF0000"/>
              </a:solidFill>
            </a:endParaRPr>
          </a:p>
          <a:p>
            <a:r>
              <a:rPr lang="en-US" sz="1800">
                <a:solidFill>
                  <a:srgbClr val="FF0000"/>
                </a:solidFill>
              </a:rPr>
              <a:t>Are operations interdependent?</a:t>
            </a:r>
          </a:p>
          <a:p>
            <a:r>
              <a:rPr lang="en-US" sz="1800">
                <a:solidFill>
                  <a:srgbClr val="FF0000"/>
                </a:solidFill>
              </a:rPr>
              <a:t>  -planning</a:t>
            </a:r>
          </a:p>
          <a:p>
            <a:r>
              <a:rPr lang="en-US" sz="1800">
                <a:solidFill>
                  <a:srgbClr val="FF0000"/>
                </a:solidFill>
              </a:rPr>
              <a:t>  -development</a:t>
            </a:r>
          </a:p>
          <a:p>
            <a:r>
              <a:rPr lang="en-US" sz="1800">
                <a:solidFill>
                  <a:srgbClr val="FF0000"/>
                </a:solidFill>
              </a:rPr>
              <a:t>  -physical resources</a:t>
            </a:r>
          </a:p>
          <a:p>
            <a:r>
              <a:rPr lang="en-US" sz="1800">
                <a:solidFill>
                  <a:srgbClr val="FF0000"/>
                </a:solidFill>
              </a:rPr>
              <a:t>  -operations</a:t>
            </a:r>
          </a:p>
          <a:p>
            <a:endParaRPr lang="en-US" sz="1800">
              <a:solidFill>
                <a:srgbClr val="FF0000"/>
              </a:solidFill>
            </a:endParaRPr>
          </a:p>
          <a:p>
            <a:r>
              <a:rPr lang="en-US" sz="1800">
                <a:solidFill>
                  <a:srgbClr val="FF0000"/>
                </a:solidFill>
              </a:rPr>
              <a:t>Can subunits relate solely through information &amp; messages?</a:t>
            </a:r>
          </a:p>
          <a:p>
            <a:endParaRPr lang="en-US" sz="1800">
              <a:solidFill>
                <a:srgbClr val="FF0000"/>
              </a:solidFill>
            </a:endParaRPr>
          </a:p>
          <a:p>
            <a:r>
              <a:rPr lang="en-US" sz="1800">
                <a:solidFill>
                  <a:srgbClr val="FF0000"/>
                </a:solidFill>
              </a:rPr>
              <a:t>Does corporate culture support decentralization?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3587750" y="1289050"/>
            <a:ext cx="2727325" cy="3400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/>
              <a:t>Strengths</a:t>
            </a:r>
          </a:p>
          <a:p>
            <a:endParaRPr lang="en-US" sz="1800"/>
          </a:p>
          <a:p>
            <a:r>
              <a:rPr lang="en-US" sz="1800"/>
              <a:t>End users gain control.</a:t>
            </a:r>
          </a:p>
          <a:p>
            <a:endParaRPr lang="en-US" sz="1800"/>
          </a:p>
          <a:p>
            <a:r>
              <a:rPr lang="en-US" sz="1800"/>
              <a:t>Supports workgroups.</a:t>
            </a:r>
          </a:p>
          <a:p>
            <a:endParaRPr lang="en-US" sz="1800"/>
          </a:p>
          <a:p>
            <a:r>
              <a:rPr lang="en-US" sz="1800"/>
              <a:t>Enables new organizational structures.</a:t>
            </a:r>
          </a:p>
          <a:p>
            <a:endParaRPr lang="en-US" sz="1800"/>
          </a:p>
          <a:p>
            <a:r>
              <a:rPr lang="en-US" sz="1800"/>
              <a:t>Increased organizational flexibility.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6318250" y="1289050"/>
            <a:ext cx="2663825" cy="3400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Weaknesses</a:t>
            </a:r>
          </a:p>
          <a:p>
            <a:endParaRPr lang="en-US" sz="1800">
              <a:solidFill>
                <a:schemeClr val="hlink"/>
              </a:solidFill>
            </a:endParaRPr>
          </a:p>
          <a:p>
            <a:r>
              <a:rPr lang="en-US" sz="1800">
                <a:solidFill>
                  <a:schemeClr val="hlink"/>
                </a:solidFill>
              </a:rPr>
              <a:t>Possible short term bias in decision making.</a:t>
            </a:r>
          </a:p>
          <a:p>
            <a:endParaRPr lang="en-US" sz="1800">
              <a:solidFill>
                <a:schemeClr val="hlink"/>
              </a:solidFill>
            </a:endParaRPr>
          </a:p>
          <a:p>
            <a:r>
              <a:rPr lang="en-US" sz="1800">
                <a:solidFill>
                  <a:schemeClr val="hlink"/>
                </a:solidFill>
              </a:rPr>
              <a:t>Might not be optimal use of resources for corporation.</a:t>
            </a:r>
          </a:p>
          <a:p>
            <a:endParaRPr lang="en-US" sz="1800">
              <a:solidFill>
                <a:schemeClr val="hlink"/>
              </a:solidFill>
            </a:endParaRPr>
          </a:p>
          <a:p>
            <a:r>
              <a:rPr lang="en-US" sz="1800">
                <a:solidFill>
                  <a:schemeClr val="hlink"/>
                </a:solidFill>
              </a:rPr>
              <a:t>IS staff might lose cohesiveness and support.</a:t>
            </a:r>
            <a:endParaRPr lang="en-US" sz="1800">
              <a:solidFill>
                <a:srgbClr val="F39FD1"/>
              </a:solidFill>
            </a:endParaRPr>
          </a:p>
        </p:txBody>
      </p:sp>
      <p:sp>
        <p:nvSpPr>
          <p:cNvPr id="5018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Decentralization Summary</a:t>
            </a:r>
          </a:p>
        </p:txBody>
      </p:sp>
    </p:spTree>
    <p:extLst>
      <p:ext uri="{BB962C8B-B14F-4D97-AF65-F5344CB8AC3E}">
        <p14:creationId xmlns:p14="http://schemas.microsoft.com/office/powerpoint/2010/main" val="2751906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Technology Toolbox: Defining E-Mail Rules</a:t>
            </a:r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6553200" y="1371600"/>
            <a:ext cx="25908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Create folders.</a:t>
            </a:r>
          </a:p>
          <a:p>
            <a:pPr>
              <a:spcBef>
                <a:spcPct val="50000"/>
              </a:spcBef>
            </a:pPr>
            <a:r>
              <a:rPr lang="en-US" sz="2000"/>
              <a:t>Tools/Rules and Alerts</a:t>
            </a:r>
          </a:p>
          <a:p>
            <a:pPr>
              <a:spcBef>
                <a:spcPct val="50000"/>
              </a:spcBef>
            </a:pPr>
            <a:r>
              <a:rPr lang="en-US" sz="2000"/>
              <a:t>New Rule, options</a:t>
            </a:r>
          </a:p>
          <a:p>
            <a:pPr>
              <a:spcBef>
                <a:spcPct val="50000"/>
              </a:spcBef>
            </a:pPr>
            <a:r>
              <a:rPr lang="en-US" sz="2000"/>
              <a:t>Move to folder</a:t>
            </a:r>
          </a:p>
        </p:txBody>
      </p:sp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94360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3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 Quiz: Defining E-Mail Rules</a:t>
            </a:r>
          </a:p>
        </p:txBody>
      </p:sp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1219200" y="1524000"/>
            <a:ext cx="73914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68313" indent="-468313">
              <a:spcBef>
                <a:spcPct val="50000"/>
              </a:spcBef>
              <a:tabLst>
                <a:tab pos="468313" algn="l"/>
              </a:tabLst>
            </a:pPr>
            <a:r>
              <a:rPr lang="en-US" sz="2000"/>
              <a:t>1.	How is the e-mail system similar to an expert system? How is it different?</a:t>
            </a:r>
          </a:p>
          <a:p>
            <a:pPr marL="468313" indent="-468313">
              <a:spcBef>
                <a:spcPct val="50000"/>
              </a:spcBef>
              <a:tabLst>
                <a:tab pos="468313" algn="l"/>
              </a:tabLst>
            </a:pPr>
            <a:r>
              <a:rPr lang="en-US" sz="2000"/>
              <a:t>2.	What is likely to be the most difficult part of creating a system for handling your messages?</a:t>
            </a:r>
          </a:p>
        </p:txBody>
      </p:sp>
    </p:spTree>
    <p:extLst>
      <p:ext uri="{BB962C8B-B14F-4D97-AF65-F5344CB8AC3E}">
        <p14:creationId xmlns:p14="http://schemas.microsoft.com/office/powerpoint/2010/main" val="1399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04165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187450"/>
            <a:ext cx="32385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4700588"/>
            <a:ext cx="253047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866775" y="5767388"/>
            <a:ext cx="362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Network and Telecommunications</a:t>
            </a: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4905375" y="4321175"/>
            <a:ext cx="191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Hardware Repair</a:t>
            </a: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5973763" y="6378575"/>
            <a:ext cx="286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Training and User Support</a:t>
            </a:r>
          </a:p>
        </p:txBody>
      </p:sp>
      <p:sp>
        <p:nvSpPr>
          <p:cNvPr id="1639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MIS Roles</a:t>
            </a:r>
          </a:p>
        </p:txBody>
      </p:sp>
    </p:spTree>
    <p:extLst>
      <p:ext uri="{BB962C8B-B14F-4D97-AF65-F5344CB8AC3E}">
        <p14:creationId xmlns:p14="http://schemas.microsoft.com/office/powerpoint/2010/main" val="132254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Toolbox: Managing Projects</a:t>
            </a: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96975"/>
            <a:ext cx="6477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1279525" y="5856288"/>
            <a:ext cx="207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Microsoft Project</a:t>
            </a:r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4098925" y="5845175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WebProject.mpp</a:t>
            </a:r>
          </a:p>
        </p:txBody>
      </p:sp>
      <p:sp>
        <p:nvSpPr>
          <p:cNvPr id="53254" name="Text Box 8"/>
          <p:cNvSpPr txBox="1">
            <a:spLocks noChangeArrowheads="1"/>
          </p:cNvSpPr>
          <p:nvPr/>
        </p:nvSpPr>
        <p:spPr bwMode="auto">
          <a:xfrm>
            <a:off x="4038600" y="6324600"/>
            <a:ext cx="241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/>
              <a:t>WebProjectLevel.mpp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06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 Quiz: Managing Projects</a:t>
            </a: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1143000" y="1600200"/>
            <a:ext cx="75438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68313" indent="-468313">
              <a:spcBef>
                <a:spcPct val="50000"/>
              </a:spcBef>
              <a:tabLst>
                <a:tab pos="468313" algn="l"/>
              </a:tabLst>
            </a:pPr>
            <a:r>
              <a:rPr lang="en-US" sz="2000"/>
              <a:t>1.	What advantages are provided by storing the project information in a DBMS?</a:t>
            </a:r>
          </a:p>
          <a:p>
            <a:pPr marL="468313" indent="-468313">
              <a:spcBef>
                <a:spcPct val="50000"/>
              </a:spcBef>
              <a:tabLst>
                <a:tab pos="468313" algn="l"/>
              </a:tabLst>
            </a:pPr>
            <a:r>
              <a:rPr lang="en-US" sz="2000"/>
              <a:t>2.	Why is estimating development time one of the most difficult activities?</a:t>
            </a:r>
          </a:p>
        </p:txBody>
      </p:sp>
    </p:spTree>
    <p:extLst>
      <p:ext uri="{BB962C8B-B14F-4D97-AF65-F5344CB8AC3E}">
        <p14:creationId xmlns:p14="http://schemas.microsoft.com/office/powerpoint/2010/main" val="40420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Cases: Energy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597803"/>
              </p:ext>
            </p:extLst>
          </p:nvPr>
        </p:nvGraphicFramePr>
        <p:xfrm>
          <a:off x="1371600" y="1143001"/>
          <a:ext cx="7620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159049"/>
              </p:ext>
            </p:extLst>
          </p:nvPr>
        </p:nvGraphicFramePr>
        <p:xfrm>
          <a:off x="1295400" y="3886200"/>
          <a:ext cx="7696200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54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IS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Managing Workers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Hiring, Evaluating, Training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Are IT certifications useful?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 good answer. Are employers looking for narrowly-defined list of skills, or intelligent, adaptable workers?</a:t>
            </a:r>
          </a:p>
          <a:p>
            <a:pPr>
              <a:lnSpc>
                <a:spcPct val="90000"/>
              </a:lnSpc>
            </a:pPr>
            <a:r>
              <a:rPr lang="en-US" smtClean="0"/>
              <a:t>Planning and Integration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start of the discussion on centralization v. decentralization.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MIS needs to fit within the organizational structure.</a:t>
            </a:r>
          </a:p>
          <a:p>
            <a:pPr>
              <a:lnSpc>
                <a:spcPct val="90000"/>
              </a:lnSpc>
            </a:pPr>
            <a:r>
              <a:rPr lang="en-US" smtClean="0"/>
              <a:t>Evaluation, Oversight, and Control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User satisfaction evaluation of IT.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Chargeback (transfer pricing).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Difficult to set correct prices.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Gives some control (yes/no) to users.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IT oversight committees</a:t>
            </a:r>
          </a:p>
        </p:txBody>
      </p:sp>
    </p:spTree>
    <p:extLst>
      <p:ext uri="{BB962C8B-B14F-4D97-AF65-F5344CB8AC3E}">
        <p14:creationId xmlns:p14="http://schemas.microsoft.com/office/powerpoint/2010/main" val="14819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054350" y="615950"/>
            <a:ext cx="28829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IS Management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63550" y="3130550"/>
            <a:ext cx="15875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Operations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2673350" y="3130550"/>
            <a:ext cx="15875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Networks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4654550" y="3130550"/>
            <a:ext cx="22733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Systems Development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7245350" y="3130550"/>
            <a:ext cx="15875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User Support</a:t>
            </a: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3048000" y="5715000"/>
            <a:ext cx="311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i="1">
                <a:latin typeface="Times New Roman" pitchFamily="18" charset="0"/>
              </a:rPr>
              <a:t>Computerworld 1995 Salary Survey</a:t>
            </a: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2597150" y="1149350"/>
            <a:ext cx="3873500" cy="15113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3543300" algn="dec"/>
              </a:tabLst>
            </a:pPr>
            <a:r>
              <a:rPr lang="en-US" sz="1800">
                <a:solidFill>
                  <a:schemeClr val="tx2"/>
                </a:solidFill>
                <a:latin typeface="Times New Roman" pitchFamily="18" charset="0"/>
              </a:rPr>
              <a:t>CIO/VP IS	$91,568</a:t>
            </a:r>
          </a:p>
          <a:p>
            <a:pPr>
              <a:tabLst>
                <a:tab pos="3543300" algn="dec"/>
              </a:tabLst>
            </a:pPr>
            <a:r>
              <a:rPr lang="en-US" sz="1800">
                <a:solidFill>
                  <a:schemeClr val="tx2"/>
                </a:solidFill>
                <a:latin typeface="Times New Roman" pitchFamily="18" charset="0"/>
              </a:rPr>
              <a:t>Director</a:t>
            </a:r>
          </a:p>
          <a:p>
            <a:pPr>
              <a:tabLst>
                <a:tab pos="3543300" algn="dec"/>
              </a:tabLst>
            </a:pPr>
            <a:r>
              <a:rPr lang="en-US" sz="1800">
                <a:solidFill>
                  <a:schemeClr val="tx2"/>
                </a:solidFill>
                <a:latin typeface="Times New Roman" pitchFamily="18" charset="0"/>
              </a:rPr>
              <a:t>  IS Operations	72,982</a:t>
            </a:r>
          </a:p>
          <a:p>
            <a:pPr>
              <a:tabLst>
                <a:tab pos="3543300" algn="dec"/>
              </a:tabLst>
            </a:pPr>
            <a:r>
              <a:rPr lang="en-US" sz="1800">
                <a:solidFill>
                  <a:schemeClr val="tx2"/>
                </a:solidFill>
                <a:latin typeface="Times New Roman" pitchFamily="18" charset="0"/>
              </a:rPr>
              <a:t>  Networks	70,050</a:t>
            </a:r>
          </a:p>
          <a:p>
            <a:pPr>
              <a:tabLst>
                <a:tab pos="3543300" algn="dec"/>
              </a:tabLst>
            </a:pPr>
            <a:r>
              <a:rPr lang="en-US" sz="1800">
                <a:solidFill>
                  <a:schemeClr val="tx2"/>
                </a:solidFill>
                <a:latin typeface="Times New Roman" pitchFamily="18" charset="0"/>
              </a:rPr>
              <a:t>  Systems Development	72,982</a:t>
            </a:r>
          </a:p>
          <a:p>
            <a:pPr>
              <a:tabLst>
                <a:tab pos="3543300" algn="dec"/>
              </a:tabLst>
            </a:pPr>
            <a:endParaRPr lang="en-US" sz="1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233363" y="3740150"/>
            <a:ext cx="2120900" cy="19685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Computer manager	$49,545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Supervisor	39,525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Lead operator	30,304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Operator	25,383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Technical specialist	36,801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2519363" y="3740150"/>
            <a:ext cx="2120900" cy="19685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Telecom. manager	$60,278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Telecom. specialist	46,974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Network administrator	42,880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LAN manager	46,802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7015163" y="3740150"/>
            <a:ext cx="2120900" cy="19685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Support manager	$49,825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Help desk manager	41,756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Help desk operator	29,486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PC technical specialist	33,045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Business analyst	37,205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444" name="Rectangle 13"/>
          <p:cNvSpPr>
            <a:spLocks noChangeArrowheads="1"/>
          </p:cNvSpPr>
          <p:nvPr/>
        </p:nvSpPr>
        <p:spPr bwMode="auto">
          <a:xfrm>
            <a:off x="4805363" y="3740150"/>
            <a:ext cx="2120900" cy="19685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Project manager	$58,386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Sr. systems analyst	51,910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Systems analyst	45,416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Sr. systems program.	51,731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Systems programmer	41,887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Sr. programmer/analyst	45,981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Programmer/analyst	37,203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Database manager	55,669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Database analyst	47,774</a:t>
            </a:r>
          </a:p>
          <a:p>
            <a:pPr>
              <a:tabLst>
                <a:tab pos="1887538" algn="dec"/>
              </a:tabLst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Data security admin.	47,484 </a:t>
            </a:r>
          </a:p>
        </p:txBody>
      </p:sp>
      <p:sp>
        <p:nvSpPr>
          <p:cNvPr id="18445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Salaries</a:t>
            </a:r>
            <a:br>
              <a:rPr lang="en-US" smtClean="0"/>
            </a:br>
            <a:r>
              <a:rPr lang="en-US" smtClean="0"/>
              <a:t>1995</a:t>
            </a:r>
          </a:p>
        </p:txBody>
      </p:sp>
    </p:spTree>
    <p:extLst>
      <p:ext uri="{BB962C8B-B14F-4D97-AF65-F5344CB8AC3E}">
        <p14:creationId xmlns:p14="http://schemas.microsoft.com/office/powerpoint/2010/main" val="2946759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Salaries</a:t>
            </a:r>
            <a:br>
              <a:rPr lang="en-US" smtClean="0"/>
            </a:br>
            <a:r>
              <a:rPr lang="en-US" smtClean="0"/>
              <a:t>1997-1998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62400" y="381000"/>
            <a:ext cx="28829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IS Management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962400" y="4191000"/>
            <a:ext cx="22860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Operations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962400" y="2209800"/>
            <a:ext cx="23622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Networks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219200" y="2209800"/>
            <a:ext cx="25019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Systems Development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143000" y="41910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User Support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724400" y="6032500"/>
            <a:ext cx="36179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i="1">
                <a:latin typeface="Times New Roman" pitchFamily="18" charset="0"/>
                <a:hlinkClick r:id="rId2"/>
              </a:rPr>
              <a:t>http://careers.wsj.com</a:t>
            </a:r>
            <a:r>
              <a:rPr lang="en-US" sz="1600" i="1">
                <a:latin typeface="Times New Roman" pitchFamily="18" charset="0"/>
              </a:rPr>
              <a:t> (Robert Half 1997)</a:t>
            </a:r>
          </a:p>
          <a:p>
            <a:r>
              <a:rPr lang="en-US" sz="1600" i="1">
                <a:latin typeface="Times New Roman" pitchFamily="18" charset="0"/>
              </a:rPr>
              <a:t>Computerworld 9/7/1998</a:t>
            </a:r>
          </a:p>
          <a:p>
            <a:r>
              <a:rPr lang="en-US" sz="1600" i="1">
                <a:latin typeface="Times New Roman" pitchFamily="18" charset="0"/>
                <a:hlinkClick r:id="rId3"/>
              </a:rPr>
              <a:t>http://www.computerworld.com</a:t>
            </a:r>
            <a:endParaRPr lang="en-US" sz="1600" i="1">
              <a:latin typeface="Times New Roman" pitchFamily="18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505200" y="838200"/>
            <a:ext cx="3873500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3543300" algn="dec"/>
              </a:tabLst>
            </a:pPr>
            <a:r>
              <a:rPr lang="en-US" sz="1800">
                <a:solidFill>
                  <a:schemeClr val="tx2"/>
                </a:solidFill>
                <a:latin typeface="Times New Roman" pitchFamily="18" charset="0"/>
              </a:rPr>
              <a:t>CIO/VP IS	$126,000</a:t>
            </a:r>
          </a:p>
          <a:p>
            <a:pPr>
              <a:tabLst>
                <a:tab pos="3543300" algn="dec"/>
              </a:tabLst>
            </a:pPr>
            <a:r>
              <a:rPr lang="en-US" sz="1800">
                <a:solidFill>
                  <a:schemeClr val="tx2"/>
                </a:solidFill>
                <a:latin typeface="Times New Roman" pitchFamily="18" charset="0"/>
              </a:rPr>
              <a:t>Director</a:t>
            </a:r>
          </a:p>
          <a:p>
            <a:pPr>
              <a:tabLst>
                <a:tab pos="3543300" algn="dec"/>
              </a:tabLst>
            </a:pPr>
            <a:r>
              <a:rPr lang="en-US" sz="1800">
                <a:solidFill>
                  <a:schemeClr val="tx2"/>
                </a:solidFill>
                <a:latin typeface="Times New Roman" pitchFamily="18" charset="0"/>
              </a:rPr>
              <a:t>  MIS	94,000</a:t>
            </a:r>
          </a:p>
          <a:p>
            <a:pPr>
              <a:tabLst>
                <a:tab pos="3543300" algn="dec"/>
              </a:tabLst>
            </a:pPr>
            <a:r>
              <a:rPr lang="en-US" sz="1800">
                <a:solidFill>
                  <a:schemeClr val="tx2"/>
                </a:solidFill>
                <a:latin typeface="Times New Roman" pitchFamily="18" charset="0"/>
              </a:rPr>
              <a:t>  Systems Development	79,500</a:t>
            </a:r>
          </a:p>
          <a:p>
            <a:pPr>
              <a:tabLst>
                <a:tab pos="3543300" algn="dec"/>
              </a:tabLst>
            </a:pPr>
            <a:endParaRPr lang="en-US" sz="1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62400" y="4648200"/>
            <a:ext cx="2286000" cy="13716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060575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Senior manager	$61,000</a:t>
            </a:r>
          </a:p>
          <a:p>
            <a:pPr>
              <a:tabLst>
                <a:tab pos="2060575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Manager	50,500</a:t>
            </a:r>
          </a:p>
          <a:p>
            <a:pPr>
              <a:tabLst>
                <a:tab pos="2060575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Lead operator	35,000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62400" y="2667000"/>
            <a:ext cx="2362200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33613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Telecom. manager	$71,000</a:t>
            </a:r>
          </a:p>
          <a:p>
            <a:pPr>
              <a:tabLst>
                <a:tab pos="2233613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Telecom. specialist	56,500</a:t>
            </a:r>
          </a:p>
          <a:p>
            <a:pPr>
              <a:tabLst>
                <a:tab pos="2233613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Network architect	69,000</a:t>
            </a:r>
          </a:p>
          <a:p>
            <a:pPr>
              <a:tabLst>
                <a:tab pos="2233613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LAN/WAN specialist	54,500</a:t>
            </a:r>
          </a:p>
          <a:p>
            <a:pPr>
              <a:tabLst>
                <a:tab pos="2233613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Network administrator	45,500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143000" y="4648200"/>
            <a:ext cx="2590800" cy="13716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338388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Support manager	$55,000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Help desk manager	47,500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Instructor	42,000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PC technical specialist	36,000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219200" y="2667000"/>
            <a:ext cx="2500313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Sr. Project manager	$72,000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Project manager	61,500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Systems analyst	52,000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Programmer/analyst	44,500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Programmer	36,000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7086600" y="1676400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i="1"/>
              <a:t>Includes bonus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6477000" y="2209800"/>
            <a:ext cx="24384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Database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6477000" y="2667000"/>
            <a:ext cx="2438400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33613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Database manager	$74,000</a:t>
            </a:r>
          </a:p>
          <a:p>
            <a:pPr>
              <a:tabLst>
                <a:tab pos="2233613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Database administrator	61,000</a:t>
            </a:r>
          </a:p>
          <a:p>
            <a:pPr>
              <a:tabLst>
                <a:tab pos="2233613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Database analyst	55,000</a:t>
            </a: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477000" y="4191000"/>
            <a:ext cx="24384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Specialists</a:t>
            </a: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6477000" y="4648200"/>
            <a:ext cx="2438400" cy="13716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ERP analyst	$80,000+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CASE tools	61,000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Systems programmer	54,000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Lotus Notes developer	52,500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Q/A specialist	49,000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Webmaster	47,000</a:t>
            </a:r>
          </a:p>
        </p:txBody>
      </p:sp>
    </p:spTree>
    <p:extLst>
      <p:ext uri="{BB962C8B-B14F-4D97-AF65-F5344CB8AC3E}">
        <p14:creationId xmlns:p14="http://schemas.microsoft.com/office/powerpoint/2010/main" val="1981315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Salaries</a:t>
            </a:r>
            <a:br>
              <a:rPr lang="en-US" smtClean="0"/>
            </a:br>
            <a:r>
              <a:rPr lang="en-US" smtClean="0"/>
              <a:t>1998-1999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10000" y="381000"/>
            <a:ext cx="28829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IS Management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962400" y="4191000"/>
            <a:ext cx="22860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Operations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962400" y="2209800"/>
            <a:ext cx="23622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Networks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219200" y="2209800"/>
            <a:ext cx="25019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Systems Development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143000" y="4191000"/>
            <a:ext cx="25908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User Support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724400" y="6032500"/>
            <a:ext cx="36179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i="1">
                <a:latin typeface="Times New Roman" pitchFamily="18" charset="0"/>
                <a:hlinkClick r:id="rId2"/>
              </a:rPr>
              <a:t>http://careers.wsj.com</a:t>
            </a:r>
            <a:r>
              <a:rPr lang="en-US" sz="1600" i="1">
                <a:latin typeface="Times New Roman" pitchFamily="18" charset="0"/>
              </a:rPr>
              <a:t> (Robert Half 1997)</a:t>
            </a:r>
          </a:p>
          <a:p>
            <a:r>
              <a:rPr lang="en-US" sz="1600" i="1">
                <a:latin typeface="Times New Roman" pitchFamily="18" charset="0"/>
              </a:rPr>
              <a:t>Computerworld 9/7/1998</a:t>
            </a:r>
          </a:p>
          <a:p>
            <a:r>
              <a:rPr lang="en-US" sz="1600" i="1">
                <a:latin typeface="Times New Roman" pitchFamily="18" charset="0"/>
                <a:hlinkClick r:id="rId3"/>
              </a:rPr>
              <a:t>http://www.computerworld.com</a:t>
            </a:r>
            <a:endParaRPr lang="en-US" sz="1600" i="1">
              <a:latin typeface="Times New Roman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352800" y="838200"/>
            <a:ext cx="3873500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3543300" algn="dec"/>
              </a:tabLst>
            </a:pPr>
            <a:r>
              <a:rPr lang="en-US" sz="1800">
                <a:solidFill>
                  <a:schemeClr val="tx2"/>
                </a:solidFill>
                <a:latin typeface="Times New Roman" pitchFamily="18" charset="0"/>
              </a:rPr>
              <a:t>CIO/VP IS	$140,000</a:t>
            </a:r>
          </a:p>
          <a:p>
            <a:pPr>
              <a:tabLst>
                <a:tab pos="3543300" algn="dec"/>
              </a:tabLst>
            </a:pPr>
            <a:r>
              <a:rPr lang="en-US" sz="1800">
                <a:solidFill>
                  <a:schemeClr val="tx2"/>
                </a:solidFill>
                <a:latin typeface="Times New Roman" pitchFamily="18" charset="0"/>
              </a:rPr>
              <a:t>Director</a:t>
            </a:r>
          </a:p>
          <a:p>
            <a:pPr>
              <a:tabLst>
                <a:tab pos="3543300" algn="dec"/>
              </a:tabLst>
            </a:pPr>
            <a:r>
              <a:rPr lang="en-US" sz="1800">
                <a:solidFill>
                  <a:schemeClr val="tx2"/>
                </a:solidFill>
                <a:latin typeface="Times New Roman" pitchFamily="18" charset="0"/>
              </a:rPr>
              <a:t>  MIS	94,000</a:t>
            </a:r>
          </a:p>
          <a:p>
            <a:pPr>
              <a:tabLst>
                <a:tab pos="3543300" algn="dec"/>
              </a:tabLst>
            </a:pPr>
            <a:r>
              <a:rPr lang="en-US" sz="1800">
                <a:solidFill>
                  <a:schemeClr val="tx2"/>
                </a:solidFill>
                <a:latin typeface="Times New Roman" pitchFamily="18" charset="0"/>
              </a:rPr>
              <a:t>  Systems Development	98,000</a:t>
            </a:r>
          </a:p>
          <a:p>
            <a:pPr>
              <a:tabLst>
                <a:tab pos="3543300" algn="dec"/>
              </a:tabLst>
            </a:pPr>
            <a:endParaRPr lang="en-US" sz="1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962400" y="4648200"/>
            <a:ext cx="2286000" cy="13716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060575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Senior manager	$66,000</a:t>
            </a:r>
          </a:p>
          <a:p>
            <a:pPr>
              <a:tabLst>
                <a:tab pos="2060575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Manager	50,500</a:t>
            </a:r>
          </a:p>
          <a:p>
            <a:pPr>
              <a:tabLst>
                <a:tab pos="2060575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Lead operator	39,000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962400" y="2667000"/>
            <a:ext cx="2362200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33613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Telecom. manager	$71,000</a:t>
            </a:r>
          </a:p>
          <a:p>
            <a:pPr>
              <a:tabLst>
                <a:tab pos="2233613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Telecom. specialist	57,500</a:t>
            </a:r>
          </a:p>
          <a:p>
            <a:pPr>
              <a:tabLst>
                <a:tab pos="2233613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Network architect	69,000</a:t>
            </a:r>
          </a:p>
          <a:p>
            <a:pPr>
              <a:tabLst>
                <a:tab pos="2233613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LAN/WAN specialist	57,000</a:t>
            </a:r>
          </a:p>
          <a:p>
            <a:pPr>
              <a:tabLst>
                <a:tab pos="2233613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Network administrator	53,000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143000" y="4648200"/>
            <a:ext cx="2590800" cy="13716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338388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Support manager	$54,000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Help desk manager	49,000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Instructor	42,000</a:t>
            </a:r>
          </a:p>
          <a:p>
            <a:pPr>
              <a:tabLst>
                <a:tab pos="2338388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PC technical specialist	37,500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219200" y="2667000"/>
            <a:ext cx="2500313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Sr. Project manager	$76,000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Project manager	61,500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Systems analyst	52,000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Programmer/analyst	44,500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Programmer	36,000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086600" y="1676400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i="1"/>
              <a:t>Includes bonus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6477000" y="2209800"/>
            <a:ext cx="24384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Database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6477000" y="2667000"/>
            <a:ext cx="2438400" cy="12192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33613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Database manager	$74,000</a:t>
            </a:r>
          </a:p>
          <a:p>
            <a:pPr>
              <a:tabLst>
                <a:tab pos="2233613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Database administrator	61,000</a:t>
            </a:r>
          </a:p>
          <a:p>
            <a:pPr>
              <a:tabLst>
                <a:tab pos="2233613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Database analyst	55,000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6477000" y="4191000"/>
            <a:ext cx="2438400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Specialists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6477000" y="4648200"/>
            <a:ext cx="2438400" cy="1371600"/>
          </a:xfrm>
          <a:prstGeom prst="rect">
            <a:avLst/>
          </a:prstGeom>
          <a:solidFill>
            <a:srgbClr val="FDF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ERP analyst	$80,000+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CASE tools	61,000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Systems programmer	54,000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Lotus Notes developer	52,500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Q/A specialist	49,000</a:t>
            </a:r>
          </a:p>
          <a:p>
            <a:pPr>
              <a:tabLst>
                <a:tab pos="2286000" algn="dec"/>
              </a:tabLst>
            </a:pPr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Webmaster	53,000</a:t>
            </a:r>
          </a:p>
        </p:txBody>
      </p:sp>
    </p:spTree>
    <p:extLst>
      <p:ext uri="{BB962C8B-B14F-4D97-AF65-F5344CB8AC3E}">
        <p14:creationId xmlns:p14="http://schemas.microsoft.com/office/powerpoint/2010/main" val="742908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3">
      <a:dk1>
        <a:sysClr val="windowText" lastClr="000000"/>
      </a:dk1>
      <a:lt1>
        <a:sysClr val="window" lastClr="FFFFFF"/>
      </a:lt1>
      <a:dk2>
        <a:srgbClr val="7F3F2D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002060"/>
      </a:hlink>
      <a:folHlink>
        <a:srgbClr val="00206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92650271</TotalTime>
  <Pages>25</Pages>
  <Words>2028</Words>
  <Application>Microsoft Office PowerPoint</Application>
  <PresentationFormat>On-screen Show (4:3)</PresentationFormat>
  <Paragraphs>1101</Paragraphs>
  <Slides>52</Slides>
  <Notes>20</Notes>
  <HiddenSlides>17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Solstice</vt:lpstr>
      <vt:lpstr>ClipArt</vt:lpstr>
      <vt:lpstr>Document</vt:lpstr>
      <vt:lpstr>Introduction to MIS</vt:lpstr>
      <vt:lpstr>Outline</vt:lpstr>
      <vt:lpstr>Organizing IS Resources</vt:lpstr>
      <vt:lpstr>MIS Roles</vt:lpstr>
      <vt:lpstr>Some MIS Roles</vt:lpstr>
      <vt:lpstr>Managing IS</vt:lpstr>
      <vt:lpstr>Salaries 1995</vt:lpstr>
      <vt:lpstr>Salaries 1997-1998</vt:lpstr>
      <vt:lpstr>Salaries 1998-1999</vt:lpstr>
      <vt:lpstr>Salaries 2001</vt:lpstr>
      <vt:lpstr>Salaries 2003</vt:lpstr>
      <vt:lpstr>Salaries 2005</vt:lpstr>
      <vt:lpstr>Salaries 2006</vt:lpstr>
      <vt:lpstr>Salaries 2007</vt:lpstr>
      <vt:lpstr>Salaries 2008</vt:lpstr>
      <vt:lpstr>Salaries 2009</vt:lpstr>
      <vt:lpstr>Salaries 2011</vt:lpstr>
      <vt:lpstr>MIS Job Skills Needed</vt:lpstr>
      <vt:lpstr>Skills in Demand</vt:lpstr>
      <vt:lpstr>Skills in Demand</vt:lpstr>
      <vt:lpstr>International Salaries 1994</vt:lpstr>
      <vt:lpstr>International Salaries: 2001</vt:lpstr>
      <vt:lpstr>International Salaries 2003/2004</vt:lpstr>
      <vt:lpstr>International Salaries 2006/2007</vt:lpstr>
      <vt:lpstr>International Salaries 2010/2011</vt:lpstr>
      <vt:lpstr>Outsourcing</vt:lpstr>
      <vt:lpstr>Outsourcing</vt:lpstr>
      <vt:lpstr>Outsourcing Total</vt:lpstr>
      <vt:lpstr>Outsourcing Evaluation</vt:lpstr>
      <vt:lpstr>Outsourcing and Contracting Problems</vt:lpstr>
      <vt:lpstr>MIS Organization Timeline</vt:lpstr>
      <vt:lpstr>Summary of MIS Organization</vt:lpstr>
      <vt:lpstr>Complete Centralization</vt:lpstr>
      <vt:lpstr>Hardware Centralization Advantages</vt:lpstr>
      <vt:lpstr>Software Centralization Advantages</vt:lpstr>
      <vt:lpstr>Data Centralization Advantages</vt:lpstr>
      <vt:lpstr>Personnel Centralization Advantages</vt:lpstr>
      <vt:lpstr>Growth of PCs</vt:lpstr>
      <vt:lpstr>Mobile Computing</vt:lpstr>
      <vt:lpstr>Complete Decentralization</vt:lpstr>
      <vt:lpstr>Hardware Decentralization Advantages</vt:lpstr>
      <vt:lpstr>Software Decentralization Advantages</vt:lpstr>
      <vt:lpstr>Data Decentralization Advantages</vt:lpstr>
      <vt:lpstr>Personnel Decentralization Advantages</vt:lpstr>
      <vt:lpstr>Thin Clients</vt:lpstr>
      <vt:lpstr>Intranet and Cloud Network Solutions</vt:lpstr>
      <vt:lpstr>Decentralization Summary</vt:lpstr>
      <vt:lpstr>Technology Toolbox: Defining E-Mail Rules</vt:lpstr>
      <vt:lpstr>Quick Quiz: Defining E-Mail Rules</vt:lpstr>
      <vt:lpstr>Technology Toolbox: Managing Projects</vt:lpstr>
      <vt:lpstr>Quick Quiz: Managing Projects</vt:lpstr>
      <vt:lpstr>Cases: Energy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MIS  Chapter 1</dc:title>
  <dc:subject>Management Information Systems Introduction</dc:subject>
  <dc:creator>Jerry Post</dc:creator>
  <cp:keywords>Overheads</cp:keywords>
  <cp:lastModifiedBy>JPost</cp:lastModifiedBy>
  <cp:revision>166</cp:revision>
  <cp:lastPrinted>1996-08-02T15:11:44Z</cp:lastPrinted>
  <dcterms:created xsi:type="dcterms:W3CDTF">1994-08-11T09:03:52Z</dcterms:created>
  <dcterms:modified xsi:type="dcterms:W3CDTF">2011-08-03T21:37:02Z</dcterms:modified>
</cp:coreProperties>
</file>